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99.xml" ContentType="application/vnd.openxmlformats-officedocument.presentationml.slide+xml"/>
  <Default Extension="xlsx" ContentType="application/vnd.openxmlformats-officedocument.spreadsheetml.sheet"/>
  <Override PartName="/ppt/diagrams/layout1.xml" ContentType="application/vnd.openxmlformats-officedocument.drawingml.diagramLayout+xml"/>
  <Override PartName="/ppt/notesSlides/notesSlide7.xml" ContentType="application/vnd.openxmlformats-officedocument.presentationml.notesSlide+xml"/>
  <Override PartName="/ppt/charts/chart3.xml" ContentType="application/vnd.openxmlformats-officedocument.drawingml.char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44" r:id="rId4"/>
    <p:sldMasterId id="2147483756" r:id="rId5"/>
  </p:sldMasterIdLst>
  <p:notesMasterIdLst>
    <p:notesMasterId r:id="rId132"/>
  </p:notesMasterIdLst>
  <p:sldIdLst>
    <p:sldId id="258" r:id="rId6"/>
    <p:sldId id="259" r:id="rId7"/>
    <p:sldId id="295" r:id="rId8"/>
    <p:sldId id="293" r:id="rId9"/>
    <p:sldId id="265" r:id="rId10"/>
    <p:sldId id="297" r:id="rId11"/>
    <p:sldId id="286" r:id="rId12"/>
    <p:sldId id="298" r:id="rId13"/>
    <p:sldId id="27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342" r:id="rId58"/>
    <p:sldId id="343" r:id="rId59"/>
    <p:sldId id="344" r:id="rId60"/>
    <p:sldId id="345" r:id="rId61"/>
    <p:sldId id="346" r:id="rId62"/>
    <p:sldId id="347" r:id="rId63"/>
    <p:sldId id="348" r:id="rId64"/>
    <p:sldId id="349" r:id="rId65"/>
    <p:sldId id="350" r:id="rId66"/>
    <p:sldId id="351" r:id="rId67"/>
    <p:sldId id="352" r:id="rId68"/>
    <p:sldId id="353" r:id="rId69"/>
    <p:sldId id="354"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382" r:id="rId98"/>
    <p:sldId id="383" r:id="rId99"/>
    <p:sldId id="384" r:id="rId100"/>
    <p:sldId id="385" r:id="rId101"/>
    <p:sldId id="386" r:id="rId102"/>
    <p:sldId id="387" r:id="rId103"/>
    <p:sldId id="388" r:id="rId104"/>
    <p:sldId id="389" r:id="rId105"/>
    <p:sldId id="390" r:id="rId106"/>
    <p:sldId id="391" r:id="rId107"/>
    <p:sldId id="392" r:id="rId108"/>
    <p:sldId id="393" r:id="rId109"/>
    <p:sldId id="394" r:id="rId110"/>
    <p:sldId id="395" r:id="rId111"/>
    <p:sldId id="396" r:id="rId112"/>
    <p:sldId id="397" r:id="rId113"/>
    <p:sldId id="398" r:id="rId114"/>
    <p:sldId id="399" r:id="rId115"/>
    <p:sldId id="400" r:id="rId116"/>
    <p:sldId id="401" r:id="rId117"/>
    <p:sldId id="402" r:id="rId118"/>
    <p:sldId id="403" r:id="rId119"/>
    <p:sldId id="404" r:id="rId120"/>
    <p:sldId id="405" r:id="rId121"/>
    <p:sldId id="406" r:id="rId122"/>
    <p:sldId id="407" r:id="rId123"/>
    <p:sldId id="408" r:id="rId124"/>
    <p:sldId id="409" r:id="rId125"/>
    <p:sldId id="410" r:id="rId126"/>
    <p:sldId id="411" r:id="rId127"/>
    <p:sldId id="412" r:id="rId128"/>
    <p:sldId id="413" r:id="rId129"/>
    <p:sldId id="414" r:id="rId130"/>
    <p:sldId id="415" r:id="rId1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eg Whiteside" initials="GW"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34" autoAdjust="0"/>
    <p:restoredTop sz="94662" autoAdjust="0"/>
  </p:normalViewPr>
  <p:slideViewPr>
    <p:cSldViewPr>
      <p:cViewPr varScale="1">
        <p:scale>
          <a:sx n="77" d="100"/>
          <a:sy n="77" d="100"/>
        </p:scale>
        <p:origin x="-822" y="-96"/>
      </p:cViewPr>
      <p:guideLst>
        <p:guide orient="horz" pos="2160"/>
        <p:guide pos="2880"/>
      </p:guideLst>
    </p:cSldViewPr>
  </p:slideViewPr>
  <p:outlineViewPr>
    <p:cViewPr>
      <p:scale>
        <a:sx n="33" d="100"/>
        <a:sy n="33" d="100"/>
      </p:scale>
      <p:origin x="0" y="21762"/>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commentAuthors" Target="commen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5.xml.rels><?xml version="1.0" encoding="UTF-8" standalone="yes"?>
<Relationships xmlns="http://schemas.openxmlformats.org/package/2006/relationships"><Relationship Id="rId2" Type="http://schemas.openxmlformats.org/officeDocument/2006/relationships/oleObject" Target="file:///D:\Suresh%20Working%20Folder\My%20documents\Maternal%20graph%20for%20Maureen.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NHSP2 </a:t>
            </a:r>
            <a:r>
              <a:rPr lang="en-US" dirty="0" smtClean="0"/>
              <a:t> 2010-2015</a:t>
            </a:r>
          </a:p>
          <a:p>
            <a:pPr>
              <a:defRPr/>
            </a:pPr>
            <a:r>
              <a:rPr lang="en-US" sz="1400" dirty="0" smtClean="0"/>
              <a:t>(</a:t>
            </a:r>
            <a:r>
              <a:rPr lang="en-US" sz="1400" dirty="0"/>
              <a:t>in </a:t>
            </a:r>
            <a:r>
              <a:rPr lang="en-US" sz="1400" dirty="0" smtClean="0"/>
              <a:t>£ million)</a:t>
            </a:r>
            <a:endParaRPr lang="en-US" sz="1400" dirty="0"/>
          </a:p>
        </c:rich>
      </c:tx>
      <c:layout/>
    </c:title>
    <c:view3D>
      <c:rotX val="30"/>
      <c:perspective val="30"/>
    </c:view3D>
    <c:plotArea>
      <c:layout/>
      <c:pie3DChart>
        <c:varyColors val="1"/>
        <c:ser>
          <c:idx val="0"/>
          <c:order val="0"/>
          <c:tx>
            <c:strRef>
              <c:f>Sheet1!$B$1</c:f>
              <c:strCache>
                <c:ptCount val="1"/>
                <c:pt idx="0">
                  <c:v>NHSP2 (in £)</c:v>
                </c:pt>
              </c:strCache>
            </c:strRef>
          </c:tx>
          <c:dPt>
            <c:idx val="0"/>
            <c:spPr>
              <a:pattFill prst="pct80">
                <a:fgClr>
                  <a:schemeClr val="accent1"/>
                </a:fgClr>
                <a:bgClr>
                  <a:schemeClr val="bg1"/>
                </a:bgClr>
              </a:pattFill>
            </c:spPr>
          </c:dPt>
          <c:cat>
            <c:strRef>
              <c:f>Sheet1!$A$2:$A$5</c:f>
              <c:strCache>
                <c:ptCount val="4"/>
                <c:pt idx="0">
                  <c:v>Financial aid to MoH</c:v>
                </c:pt>
                <c:pt idx="1">
                  <c:v>Technical assistance</c:v>
                </c:pt>
                <c:pt idx="2">
                  <c:v>GAAP/WB</c:v>
                </c:pt>
                <c:pt idx="3">
                  <c:v>M&amp;E/Other</c:v>
                </c:pt>
              </c:strCache>
            </c:strRef>
          </c:cat>
          <c:val>
            <c:numRef>
              <c:f>Sheet1!$B$2:$B$5</c:f>
              <c:numCache>
                <c:formatCode>_-* #,##0_-;\-* #,##0_-;_-* "-"??_-;_-@_-</c:formatCode>
                <c:ptCount val="4"/>
                <c:pt idx="0">
                  <c:v>57000000</c:v>
                </c:pt>
                <c:pt idx="1">
                  <c:v>18650000</c:v>
                </c:pt>
                <c:pt idx="2">
                  <c:v>620000</c:v>
                </c:pt>
                <c:pt idx="3">
                  <c:v>99033</c:v>
                </c:pt>
              </c:numCache>
            </c:numRef>
          </c:val>
        </c:ser>
      </c:pie3DChart>
    </c:plotArea>
    <c:legend>
      <c:legendPos val="b"/>
      <c:layout>
        <c:manualLayout>
          <c:xMode val="edge"/>
          <c:yMode val="edge"/>
          <c:x val="3.5554054544655475E-2"/>
          <c:y val="0.80316741109143519"/>
          <c:w val="0.69829318108649374"/>
          <c:h val="0.17959700860896879"/>
        </c:manualLayout>
      </c:layout>
      <c:txPr>
        <a:bodyPr/>
        <a:lstStyle/>
        <a:p>
          <a:pPr>
            <a:defRPr sz="1400"/>
          </a:pPr>
          <a:endParaRPr lang="en-US"/>
        </a:p>
      </c:txPr>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'[Chart in Microsoft PowerPoint]Health facilities'!$B$132</c:f>
              <c:strCache>
                <c:ptCount val="1"/>
                <c:pt idx="0">
                  <c:v>Green scores</c:v>
                </c:pt>
              </c:strCache>
            </c:strRef>
          </c:tx>
          <c:spPr>
            <a:solidFill>
              <a:srgbClr val="00B050"/>
            </a:solidFill>
          </c:spPr>
          <c:cat>
            <c:strRef>
              <c:f>'[Chart in Microsoft PowerPoint]Health facilities'!$C$131:$E$131</c:f>
              <c:strCache>
                <c:ptCount val="3"/>
                <c:pt idx="0">
                  <c:v>1. Jul-Sep 14</c:v>
                </c:pt>
                <c:pt idx="1">
                  <c:v>2. Dec-14</c:v>
                </c:pt>
                <c:pt idx="2">
                  <c:v>3. Aug-Sept 15</c:v>
                </c:pt>
              </c:strCache>
            </c:strRef>
          </c:cat>
          <c:val>
            <c:numRef>
              <c:f>'[Chart in Microsoft PowerPoint]Health facilities'!$C$132:$E$132</c:f>
              <c:numCache>
                <c:formatCode>General</c:formatCode>
                <c:ptCount val="3"/>
                <c:pt idx="0">
                  <c:v>15</c:v>
                </c:pt>
                <c:pt idx="1">
                  <c:v>35</c:v>
                </c:pt>
                <c:pt idx="2">
                  <c:v>65</c:v>
                </c:pt>
              </c:numCache>
            </c:numRef>
          </c:val>
        </c:ser>
        <c:ser>
          <c:idx val="1"/>
          <c:order val="1"/>
          <c:tx>
            <c:strRef>
              <c:f>'[Chart in Microsoft PowerPoint]Health facilities'!$B$133</c:f>
              <c:strCache>
                <c:ptCount val="1"/>
                <c:pt idx="0">
                  <c:v>Yellow scores</c:v>
                </c:pt>
              </c:strCache>
            </c:strRef>
          </c:tx>
          <c:spPr>
            <a:solidFill>
              <a:srgbClr val="FFFF00"/>
            </a:solidFill>
          </c:spPr>
          <c:cat>
            <c:strRef>
              <c:f>'[Chart in Microsoft PowerPoint]Health facilities'!$C$131:$E$131</c:f>
              <c:strCache>
                <c:ptCount val="3"/>
                <c:pt idx="0">
                  <c:v>1. Jul-Sep 14</c:v>
                </c:pt>
                <c:pt idx="1">
                  <c:v>2. Dec-14</c:v>
                </c:pt>
                <c:pt idx="2">
                  <c:v>3. Aug-Sept 15</c:v>
                </c:pt>
              </c:strCache>
            </c:strRef>
          </c:cat>
          <c:val>
            <c:numRef>
              <c:f>'[Chart in Microsoft PowerPoint]Health facilities'!$C$133:$E$133</c:f>
              <c:numCache>
                <c:formatCode>General</c:formatCode>
                <c:ptCount val="3"/>
                <c:pt idx="0">
                  <c:v>10</c:v>
                </c:pt>
                <c:pt idx="1">
                  <c:v>18</c:v>
                </c:pt>
                <c:pt idx="2">
                  <c:v>12</c:v>
                </c:pt>
              </c:numCache>
            </c:numRef>
          </c:val>
        </c:ser>
        <c:ser>
          <c:idx val="2"/>
          <c:order val="2"/>
          <c:tx>
            <c:strRef>
              <c:f>'[Chart in Microsoft PowerPoint]Health facilities'!$B$134</c:f>
              <c:strCache>
                <c:ptCount val="1"/>
                <c:pt idx="0">
                  <c:v>Orange scores</c:v>
                </c:pt>
              </c:strCache>
            </c:strRef>
          </c:tx>
          <c:spPr>
            <a:solidFill>
              <a:srgbClr val="FFC000"/>
            </a:solidFill>
          </c:spPr>
          <c:cat>
            <c:strRef>
              <c:f>'[Chart in Microsoft PowerPoint]Health facilities'!$C$131:$E$131</c:f>
              <c:strCache>
                <c:ptCount val="3"/>
                <c:pt idx="0">
                  <c:v>1. Jul-Sep 14</c:v>
                </c:pt>
                <c:pt idx="1">
                  <c:v>2. Dec-14</c:v>
                </c:pt>
                <c:pt idx="2">
                  <c:v>3. Aug-Sept 15</c:v>
                </c:pt>
              </c:strCache>
            </c:strRef>
          </c:cat>
          <c:val>
            <c:numRef>
              <c:f>'[Chart in Microsoft PowerPoint]Health facilities'!$C$134:$E$134</c:f>
              <c:numCache>
                <c:formatCode>General</c:formatCode>
                <c:ptCount val="3"/>
                <c:pt idx="0">
                  <c:v>15</c:v>
                </c:pt>
                <c:pt idx="1">
                  <c:v>16</c:v>
                </c:pt>
                <c:pt idx="2">
                  <c:v>1</c:v>
                </c:pt>
              </c:numCache>
            </c:numRef>
          </c:val>
        </c:ser>
        <c:ser>
          <c:idx val="3"/>
          <c:order val="3"/>
          <c:tx>
            <c:strRef>
              <c:f>'[Chart in Microsoft PowerPoint]Health facilities'!$B$135</c:f>
              <c:strCache>
                <c:ptCount val="1"/>
                <c:pt idx="0">
                  <c:v>Red scores</c:v>
                </c:pt>
              </c:strCache>
            </c:strRef>
          </c:tx>
          <c:spPr>
            <a:solidFill>
              <a:srgbClr val="FF0000"/>
            </a:solidFill>
          </c:spPr>
          <c:cat>
            <c:strRef>
              <c:f>'[Chart in Microsoft PowerPoint]Health facilities'!$C$131:$E$131</c:f>
              <c:strCache>
                <c:ptCount val="3"/>
                <c:pt idx="0">
                  <c:v>1. Jul-Sep 14</c:v>
                </c:pt>
                <c:pt idx="1">
                  <c:v>2. Dec-14</c:v>
                </c:pt>
                <c:pt idx="2">
                  <c:v>3. Aug-Sept 15</c:v>
                </c:pt>
              </c:strCache>
            </c:strRef>
          </c:cat>
          <c:val>
            <c:numRef>
              <c:f>'[Chart in Microsoft PowerPoint]Health facilities'!$C$135:$E$135</c:f>
              <c:numCache>
                <c:formatCode>General</c:formatCode>
                <c:ptCount val="3"/>
                <c:pt idx="0">
                  <c:v>38</c:v>
                </c:pt>
                <c:pt idx="1">
                  <c:v>9</c:v>
                </c:pt>
                <c:pt idx="2">
                  <c:v>0</c:v>
                </c:pt>
              </c:numCache>
            </c:numRef>
          </c:val>
        </c:ser>
        <c:axId val="198665344"/>
        <c:axId val="202632192"/>
      </c:barChart>
      <c:catAx>
        <c:axId val="198665344"/>
        <c:scaling>
          <c:orientation val="minMax"/>
        </c:scaling>
        <c:axPos val="b"/>
        <c:tickLblPos val="nextTo"/>
        <c:crossAx val="202632192"/>
        <c:crosses val="autoZero"/>
        <c:auto val="1"/>
        <c:lblAlgn val="ctr"/>
        <c:lblOffset val="100"/>
      </c:catAx>
      <c:valAx>
        <c:axId val="202632192"/>
        <c:scaling>
          <c:orientation val="minMax"/>
        </c:scaling>
        <c:axPos val="l"/>
        <c:majorGridlines/>
        <c:numFmt formatCode="General" sourceLinked="1"/>
        <c:tickLblPos val="nextTo"/>
        <c:crossAx val="198665344"/>
        <c:crosses val="autoZero"/>
        <c:crossBetween val="between"/>
      </c:valAx>
    </c:plotArea>
    <c:legend>
      <c:legendPos val="r"/>
      <c:layout>
        <c:manualLayout>
          <c:xMode val="edge"/>
          <c:yMode val="edge"/>
          <c:x val="0.80584254270847777"/>
          <c:y val="5.1923802493438316E-2"/>
          <c:w val="0.16588363954505689"/>
          <c:h val="0.72820558562992133"/>
        </c:manualLayout>
      </c:layout>
    </c:legend>
    <c:plotVisOnly val="1"/>
    <c:dispBlanksAs val="gap"/>
  </c:chart>
  <c:txPr>
    <a:bodyPr/>
    <a:lstStyle/>
    <a:p>
      <a:pPr>
        <a:defRPr sz="24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tx>
            <c:strRef>
              <c:f>'Chapter 9'!$B$112</c:f>
              <c:strCache>
                <c:ptCount val="1"/>
                <c:pt idx="0">
                  <c:v>Figure % of Institutional delivery</c:v>
                </c:pt>
              </c:strCache>
            </c:strRef>
          </c:tx>
          <c:spPr>
            <a:solidFill>
              <a:schemeClr val="accent1"/>
            </a:solidFill>
            <a:ln>
              <a:noFill/>
            </a:ln>
            <a:effectLst/>
          </c:spPr>
          <c:dPt>
            <c:idx val="1"/>
            <c:spPr>
              <a:solidFill>
                <a:srgbClr val="C0504D"/>
              </a:solidFill>
              <a:ln>
                <a:noFill/>
              </a:ln>
              <a:effectLst/>
            </c:spPr>
          </c:dPt>
          <c:dPt>
            <c:idx val="3"/>
            <c:spPr>
              <a:solidFill>
                <a:srgbClr val="C0504D"/>
              </a:solidFill>
              <a:ln>
                <a:noFill/>
              </a:ln>
              <a:effectLst/>
            </c:spPr>
          </c:dPt>
          <c:dPt>
            <c:idx val="5"/>
            <c:spPr>
              <a:solidFill>
                <a:srgbClr val="C0504D"/>
              </a:solidFill>
              <a:ln>
                <a:noFill/>
              </a:ln>
              <a:effectLst/>
            </c:spPr>
          </c:dPt>
          <c:dLbls>
            <c:dLbl>
              <c:idx val="1"/>
              <c:layout/>
              <c:tx>
                <c:rich>
                  <a:bodyPr/>
                  <a:lstStyle/>
                  <a:p>
                    <a:r>
                      <a:rPr lang="en-US" dirty="0" smtClean="0"/>
                      <a:t>57</a:t>
                    </a:r>
                    <a:endParaRPr lang="en-US" dirty="0"/>
                  </a:p>
                </c:rich>
              </c:tx>
              <c:dLblPos val="outEnd"/>
              <c:showVal val="1"/>
            </c:dLbl>
            <c:dLbl>
              <c:idx val="2"/>
              <c:layout/>
              <c:tx>
                <c:rich>
                  <a:bodyPr/>
                  <a:lstStyle/>
                  <a:p>
                    <a:r>
                      <a:rPr lang="en-US" dirty="0" smtClean="0"/>
                      <a:t>40</a:t>
                    </a:r>
                    <a:endParaRPr lang="en-US" dirty="0"/>
                  </a:p>
                </c:rich>
              </c:tx>
              <c:dLblPos val="outEnd"/>
              <c:showVal val="1"/>
            </c:dLbl>
            <c:dLbl>
              <c:idx val="3"/>
              <c:layout/>
              <c:tx>
                <c:rich>
                  <a:bodyPr/>
                  <a:lstStyle/>
                  <a:p>
                    <a:r>
                      <a:rPr lang="en-US" dirty="0" smtClean="0"/>
                      <a:t>53</a:t>
                    </a:r>
                    <a:endParaRPr lang="en-US" dirty="0"/>
                  </a:p>
                </c:rich>
              </c:tx>
              <c:dLblPos val="outEnd"/>
              <c:showVal val="1"/>
            </c:dLbl>
            <c:dLbl>
              <c:idx val="4"/>
              <c:layout/>
              <c:tx>
                <c:rich>
                  <a:bodyPr/>
                  <a:lstStyle/>
                  <a:p>
                    <a:r>
                      <a:rPr lang="en-US" dirty="0" smtClean="0"/>
                      <a:t>25</a:t>
                    </a:r>
                    <a:endParaRPr lang="en-US" dirty="0"/>
                  </a:p>
                </c:rich>
              </c:tx>
              <c:dLblPos val="outEnd"/>
              <c:showVal val="1"/>
            </c:dLbl>
            <c:dLbl>
              <c:idx val="5"/>
              <c:layout/>
              <c:tx>
                <c:rich>
                  <a:bodyPr/>
                  <a:lstStyle/>
                  <a:p>
                    <a:r>
                      <a:rPr lang="en-US" dirty="0" smtClean="0"/>
                      <a:t>62</a:t>
                    </a:r>
                    <a:endParaRPr lang="en-US" dirty="0"/>
                  </a:p>
                </c:rich>
              </c:tx>
              <c:dLblPos val="outEnd"/>
              <c:showVal val="1"/>
            </c:dLbl>
            <c:spPr>
              <a:noFill/>
              <a:ln>
                <a:noFill/>
              </a:ln>
              <a:effectLst/>
            </c:spPr>
            <c:txPr>
              <a:bodyPr rot="0" vert="horz"/>
              <a:lstStyle/>
              <a:p>
                <a:pPr>
                  <a:defRPr/>
                </a:pPr>
                <a:endParaRPr lang="en-US"/>
              </a:p>
            </c:txPr>
            <c:dLblPos val="outEnd"/>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'Chapter 9'!$C$110:$H$111</c:f>
              <c:multiLvlStrCache>
                <c:ptCount val="6"/>
                <c:lvl>
                  <c:pt idx="0">
                    <c:v>Baseline (n=60)</c:v>
                  </c:pt>
                  <c:pt idx="1">
                    <c:v>End-line (n=56)</c:v>
                  </c:pt>
                  <c:pt idx="2">
                    <c:v>Baseline (n=48)</c:v>
                  </c:pt>
                  <c:pt idx="3">
                    <c:v>End-line (n=42)</c:v>
                  </c:pt>
                  <c:pt idx="4">
                    <c:v>Baseline (n=71)</c:v>
                  </c:pt>
                  <c:pt idx="5">
                    <c:v>End-line (n=52)</c:v>
                  </c:pt>
                </c:lvl>
                <c:lvl>
                  <c:pt idx="0">
                    <c:v>Package 1</c:v>
                  </c:pt>
                  <c:pt idx="2">
                    <c:v>Package 2</c:v>
                  </c:pt>
                  <c:pt idx="4">
                    <c:v>Package 3</c:v>
                  </c:pt>
                </c:lvl>
              </c:multiLvlStrCache>
            </c:multiLvlStrRef>
          </c:cat>
          <c:val>
            <c:numRef>
              <c:f>'Chapter 9'!$C$112:$H$112</c:f>
              <c:numCache>
                <c:formatCode>General</c:formatCode>
                <c:ptCount val="6"/>
                <c:pt idx="0">
                  <c:v>30</c:v>
                </c:pt>
                <c:pt idx="1">
                  <c:v>57.2</c:v>
                </c:pt>
                <c:pt idx="2">
                  <c:v>39.6</c:v>
                </c:pt>
                <c:pt idx="3">
                  <c:v>53.4</c:v>
                </c:pt>
                <c:pt idx="4">
                  <c:v>24.5</c:v>
                </c:pt>
                <c:pt idx="5">
                  <c:v>61.9</c:v>
                </c:pt>
              </c:numCache>
            </c:numRef>
          </c:val>
        </c:ser>
        <c:dLbls>
          <c:showVal val="1"/>
        </c:dLbls>
        <c:gapWidth val="219"/>
        <c:overlap val="-27"/>
        <c:axId val="182997760"/>
        <c:axId val="182999296"/>
      </c:barChart>
      <c:catAx>
        <c:axId val="1829977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82999296"/>
        <c:crosses val="autoZero"/>
        <c:auto val="1"/>
        <c:lblAlgn val="ctr"/>
        <c:lblOffset val="100"/>
      </c:catAx>
      <c:valAx>
        <c:axId val="18299929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vert="horz"/>
          <a:lstStyle/>
          <a:p>
            <a:pPr>
              <a:defRPr/>
            </a:pPr>
            <a:endParaRPr lang="en-US"/>
          </a:p>
        </c:txPr>
        <c:crossAx val="182997760"/>
        <c:crosses val="autoZero"/>
        <c:crossBetween val="between"/>
      </c:valAx>
      <c:spPr>
        <a:noFill/>
        <a:ln>
          <a:noFill/>
        </a:ln>
        <a:effectLst/>
      </c:spPr>
    </c:plotArea>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sz="2400"/>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Registered cases &lt;</a:t>
            </a:r>
            <a:r>
              <a:rPr lang="en-US" dirty="0" smtClean="0"/>
              <a:t>2 months </a:t>
            </a:r>
            <a:r>
              <a:rPr lang="en-US" dirty="0"/>
              <a:t>infants</a:t>
            </a:r>
          </a:p>
        </c:rich>
      </c:tx>
      <c:layout/>
    </c:title>
    <c:plotArea>
      <c:layout/>
      <c:barChart>
        <c:barDir val="col"/>
        <c:grouping val="clustered"/>
        <c:ser>
          <c:idx val="0"/>
          <c:order val="0"/>
          <c:tx>
            <c:strRef>
              <c:f>Sheet1!$B$1</c:f>
              <c:strCache>
                <c:ptCount val="1"/>
                <c:pt idx="0">
                  <c:v>Registered cases &lt;2months infants</c:v>
                </c:pt>
              </c:strCache>
            </c:strRef>
          </c:tx>
          <c:dLbls>
            <c:showVal val="1"/>
          </c:dLbls>
          <c:cat>
            <c:strRef>
              <c:f>Sheet1!$A$2:$A$4</c:f>
              <c:strCache>
                <c:ptCount val="3"/>
                <c:pt idx="0">
                  <c:v>2012/13</c:v>
                </c:pt>
                <c:pt idx="1">
                  <c:v>2013/14</c:v>
                </c:pt>
                <c:pt idx="2">
                  <c:v>2014/15</c:v>
                </c:pt>
              </c:strCache>
            </c:strRef>
          </c:cat>
          <c:val>
            <c:numRef>
              <c:f>Sheet1!$B$2:$B$4</c:f>
              <c:numCache>
                <c:formatCode>General</c:formatCode>
                <c:ptCount val="3"/>
                <c:pt idx="0">
                  <c:v>1417</c:v>
                </c:pt>
                <c:pt idx="1">
                  <c:v>1374</c:v>
                </c:pt>
                <c:pt idx="2">
                  <c:v>1640</c:v>
                </c:pt>
              </c:numCache>
            </c:numRef>
          </c:val>
        </c:ser>
        <c:axId val="129563264"/>
        <c:axId val="129565056"/>
      </c:barChart>
      <c:catAx>
        <c:axId val="129563264"/>
        <c:scaling>
          <c:orientation val="minMax"/>
        </c:scaling>
        <c:axPos val="b"/>
        <c:tickLblPos val="nextTo"/>
        <c:crossAx val="129565056"/>
        <c:crosses val="autoZero"/>
        <c:auto val="1"/>
        <c:lblAlgn val="ctr"/>
        <c:lblOffset val="100"/>
      </c:catAx>
      <c:valAx>
        <c:axId val="129565056"/>
        <c:scaling>
          <c:orientation val="minMax"/>
        </c:scaling>
        <c:axPos val="l"/>
        <c:numFmt formatCode="General" sourceLinked="1"/>
        <c:tickLblPos val="nextTo"/>
        <c:crossAx val="129563264"/>
        <c:crosses val="autoZero"/>
        <c:crossBetween val="between"/>
        <c:majorUnit val="100"/>
      </c:valAx>
    </c:plotArea>
    <c:plotVisOnly val="1"/>
    <c:dispBlanksAs val="gap"/>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1989643613825395"/>
          <c:y val="0.11578442265269002"/>
          <c:w val="0.75989596179995578"/>
          <c:h val="0.74906461845643613"/>
        </c:manualLayout>
      </c:layout>
      <c:lineChart>
        <c:grouping val="standard"/>
        <c:ser>
          <c:idx val="1"/>
          <c:order val="1"/>
          <c:tx>
            <c:strRef>
              <c:f>Sheet1!$B$7</c:f>
              <c:strCache>
                <c:ptCount val="1"/>
                <c:pt idx="0">
                  <c:v>4ANC</c:v>
                </c:pt>
              </c:strCache>
            </c:strRef>
          </c:tx>
          <c:dPt>
            <c:idx val="5"/>
            <c:marker>
              <c:symbol val="circle"/>
              <c:size val="12"/>
            </c:marker>
            <c:spPr>
              <a:ln>
                <a:prstDash val="sysDash"/>
              </a:ln>
            </c:spPr>
          </c:dPt>
          <c:dLbls>
            <c:dLbl>
              <c:idx val="0"/>
              <c:layout>
                <c:manualLayout>
                  <c:x val="-3.888888888888889E-2"/>
                  <c:y val="-6.9444444444444503E-2"/>
                </c:manualLayout>
              </c:layout>
              <c:showVal val="1"/>
              <c:extLst>
                <c:ext xmlns:c15="http://schemas.microsoft.com/office/drawing/2012/chart" uri="{CE6537A1-D6FC-4f65-9D91-7224C49458BB}">
                  <c15:layout/>
                </c:ext>
              </c:extLst>
            </c:dLbl>
            <c:dLbl>
              <c:idx val="1"/>
              <c:layout>
                <c:manualLayout>
                  <c:x val="-3.888888888888889E-2"/>
                  <c:y val="-6.9444444444444503E-2"/>
                </c:manualLayout>
              </c:layout>
              <c:showVal val="1"/>
              <c:extLst>
                <c:ext xmlns:c15="http://schemas.microsoft.com/office/drawing/2012/chart" uri="{CE6537A1-D6FC-4f65-9D91-7224C49458BB}">
                  <c15:layout/>
                </c:ext>
              </c:extLst>
            </c:dLbl>
            <c:dLbl>
              <c:idx val="2"/>
              <c:layout>
                <c:manualLayout>
                  <c:x val="-1.8339974069506371E-2"/>
                  <c:y val="-4.6551911072465625E-2"/>
                </c:manualLayout>
              </c:layout>
              <c:showVal val="1"/>
              <c:extLst>
                <c:ext xmlns:c15="http://schemas.microsoft.com/office/drawing/2012/chart" uri="{CE6537A1-D6FC-4f65-9D91-7224C49458BB}">
                  <c15:layout/>
                </c:ext>
              </c:extLst>
            </c:dLbl>
            <c:dLbl>
              <c:idx val="3"/>
              <c:layout>
                <c:manualLayout>
                  <c:x val="-5.5555555555555469E-2"/>
                  <c:y val="-2.7777777777777783E-2"/>
                </c:manualLayout>
              </c:layout>
              <c:showVal val="1"/>
              <c:extLst>
                <c:ext xmlns:c15="http://schemas.microsoft.com/office/drawing/2012/chart" uri="{CE6537A1-D6FC-4f65-9D91-7224C49458BB}">
                  <c15:layout/>
                </c:ext>
              </c:extLst>
            </c:dLbl>
            <c:dLbl>
              <c:idx val="4"/>
              <c:layout>
                <c:manualLayout>
                  <c:x val="-6.6666666666666763E-2"/>
                  <c:y val="-4.6296296296296372E-3"/>
                </c:manualLayout>
              </c:layout>
              <c:showVal val="1"/>
              <c:extLst>
                <c:ext xmlns:c15="http://schemas.microsoft.com/office/drawing/2012/chart" uri="{CE6537A1-D6FC-4f65-9D91-7224C49458BB}">
                  <c15:layout/>
                </c:ext>
              </c:extLst>
            </c:dLbl>
            <c:spPr>
              <a:noFill/>
              <a:ln>
                <a:noFill/>
              </a:ln>
              <a:effectLst/>
            </c:spPr>
            <c:txPr>
              <a:bodyPr/>
              <a:lstStyle/>
              <a:p>
                <a:pPr>
                  <a:defRPr sz="1400" baseline="0">
                    <a:latin typeface="Calibri" pitchFamily="34" charset="0"/>
                  </a:defRPr>
                </a:pPr>
                <a:endParaRPr lang="en-US"/>
              </a:p>
            </c:txPr>
            <c:showVal val="1"/>
            <c:extLst>
              <c:ext xmlns:c15="http://schemas.microsoft.com/office/drawing/2012/chart" uri="{CE6537A1-D6FC-4f65-9D91-7224C49458BB}">
                <c15:layout/>
                <c15:showLeaderLines val="0"/>
              </c:ext>
            </c:extLst>
          </c:dLbls>
          <c:cat>
            <c:strRef>
              <c:f>Sheet1!$C$5:$H$5</c:f>
              <c:strCache>
                <c:ptCount val="6"/>
                <c:pt idx="0">
                  <c:v>1996</c:v>
                </c:pt>
                <c:pt idx="1">
                  <c:v>2001</c:v>
                </c:pt>
                <c:pt idx="2">
                  <c:v>2006</c:v>
                </c:pt>
                <c:pt idx="3">
                  <c:v>2011</c:v>
                </c:pt>
                <c:pt idx="4">
                  <c:v>2014</c:v>
                </c:pt>
                <c:pt idx="5">
                  <c:v>2015 Target</c:v>
                </c:pt>
              </c:strCache>
            </c:strRef>
          </c:cat>
          <c:val>
            <c:numRef>
              <c:f>Sheet1!$C$7:$H$7</c:f>
              <c:numCache>
                <c:formatCode>0</c:formatCode>
                <c:ptCount val="6"/>
                <c:pt idx="0">
                  <c:v>8.8000000000000007</c:v>
                </c:pt>
                <c:pt idx="1">
                  <c:v>14.3</c:v>
                </c:pt>
                <c:pt idx="2">
                  <c:v>29.4</c:v>
                </c:pt>
                <c:pt idx="3">
                  <c:v>50</c:v>
                </c:pt>
                <c:pt idx="4">
                  <c:v>59.5</c:v>
                </c:pt>
                <c:pt idx="5" formatCode="General">
                  <c:v>80</c:v>
                </c:pt>
              </c:numCache>
            </c:numRef>
          </c:val>
        </c:ser>
        <c:ser>
          <c:idx val="2"/>
          <c:order val="2"/>
          <c:tx>
            <c:strRef>
              <c:f>Sheet1!$B$8</c:f>
              <c:strCache>
                <c:ptCount val="1"/>
                <c:pt idx="0">
                  <c:v>Institutional deliveries</c:v>
                </c:pt>
              </c:strCache>
            </c:strRef>
          </c:tx>
          <c:dPt>
            <c:idx val="5"/>
            <c:marker>
              <c:symbol val="circle"/>
              <c:size val="12"/>
            </c:marker>
            <c:spPr>
              <a:ln>
                <a:prstDash val="sysDash"/>
              </a:ln>
            </c:spPr>
          </c:dPt>
          <c:dLbls>
            <c:dLbl>
              <c:idx val="0"/>
              <c:layout>
                <c:manualLayout>
                  <c:x val="-1.1111111111111125E-2"/>
                  <c:y val="9.2592592592592865E-3"/>
                </c:manualLayout>
              </c:layout>
              <c:showVal val="1"/>
              <c:extLst>
                <c:ext xmlns:c15="http://schemas.microsoft.com/office/drawing/2012/chart" uri="{CE6537A1-D6FC-4f65-9D91-7224C49458BB}">
                  <c15:layout/>
                </c:ext>
              </c:extLst>
            </c:dLbl>
            <c:dLbl>
              <c:idx val="1"/>
              <c:spPr>
                <a:gradFill rotWithShape="1">
                  <a:gsLst>
                    <a:gs pos="0">
                      <a:srgbClr val="ED7D31">
                        <a:shade val="51000"/>
                        <a:satMod val="130000"/>
                      </a:srgbClr>
                    </a:gs>
                    <a:gs pos="80000">
                      <a:srgbClr val="ED7D31">
                        <a:shade val="93000"/>
                        <a:satMod val="130000"/>
                      </a:srgbClr>
                    </a:gs>
                    <a:gs pos="100000">
                      <a:srgbClr val="ED7D31">
                        <a:shade val="94000"/>
                        <a:satMod val="135000"/>
                      </a:srgbClr>
                    </a:gs>
                  </a:gsLst>
                  <a:lin ang="16200000" scaled="0"/>
                </a:gradFill>
                <a:ln w="9525" cap="flat" cmpd="sng" algn="ctr">
                  <a:solidFill>
                    <a:srgbClr val="ED7D31">
                      <a:shade val="95000"/>
                      <a:satMod val="105000"/>
                    </a:srgbClr>
                  </a:solidFill>
                  <a:prstDash val="solid"/>
                </a:ln>
                <a:effectLst>
                  <a:outerShdw blurRad="40000" dist="23000" dir="5400000" rotWithShape="0">
                    <a:srgbClr val="000000">
                      <a:alpha val="35000"/>
                    </a:srgbClr>
                  </a:outerShdw>
                </a:effectLst>
              </c:spPr>
              <c:txPr>
                <a:bodyPr/>
                <a:lstStyle/>
                <a:p>
                  <a:pPr>
                    <a:defRPr>
                      <a:solidFill>
                        <a:sysClr val="window" lastClr="FFFFFF"/>
                      </a:solidFill>
                      <a:latin typeface="+mn-lt"/>
                      <a:ea typeface="+mn-ea"/>
                      <a:cs typeface="+mn-cs"/>
                    </a:defRPr>
                  </a:pPr>
                  <a:endParaRPr lang="en-US"/>
                </a:p>
              </c:txPr>
            </c:dLbl>
            <c:dLbl>
              <c:idx val="4"/>
              <c:layout>
                <c:manualLayout>
                  <c:x val="-2.9317487798964894E-2"/>
                  <c:y val="4.711997273346967E-2"/>
                </c:manualLayout>
              </c:layout>
              <c:spPr>
                <a:solidFill>
                  <a:srgbClr val="ED7D31"/>
                </a:solidFill>
                <a:ln w="38100" cap="flat" cmpd="sng" algn="ctr">
                  <a:solidFill>
                    <a:sysClr val="window" lastClr="FFFFFF"/>
                  </a:solidFill>
                  <a:prstDash val="solid"/>
                </a:ln>
                <a:effectLst>
                  <a:outerShdw blurRad="40000" dist="20000" dir="5400000" rotWithShape="0">
                    <a:srgbClr val="000000">
                      <a:alpha val="38000"/>
                    </a:srgbClr>
                  </a:outerShdw>
                </a:effectLst>
              </c:spPr>
              <c:txPr>
                <a:bodyPr/>
                <a:lstStyle/>
                <a:p>
                  <a:pPr>
                    <a:defRPr b="0">
                      <a:solidFill>
                        <a:sysClr val="window" lastClr="FFFFFF"/>
                      </a:solidFill>
                      <a:latin typeface="+mn-lt"/>
                      <a:ea typeface="+mn-ea"/>
                      <a:cs typeface="+mn-cs"/>
                    </a:defRPr>
                  </a:pPr>
                  <a:endParaRPr lang="en-US"/>
                </a:p>
              </c:txPr>
              <c:showVal val="1"/>
              <c:extLst>
                <c:ext xmlns:c15="http://schemas.microsoft.com/office/drawing/2012/chart" uri="{CE6537A1-D6FC-4f65-9D91-7224C49458BB}">
                  <c15:layout>
                    <c:manualLayout>
                      <c:w val="4.0441767068273085E-2"/>
                      <c:h val="5.2365478855020429E-2"/>
                    </c:manualLayout>
                  </c15:layout>
                </c:ext>
              </c:extLst>
            </c:dLbl>
            <c:spPr>
              <a:noFill/>
              <a:ln>
                <a:noFill/>
              </a:ln>
              <a:effectLst/>
            </c:spPr>
            <c:txPr>
              <a:bodyPr/>
              <a:lstStyle/>
              <a:p>
                <a:pPr>
                  <a:defRPr sz="1400" baseline="0">
                    <a:latin typeface="Calibri" pitchFamily="34" charset="0"/>
                  </a:defRPr>
                </a:pPr>
                <a:endParaRPr lang="en-US"/>
              </a:p>
            </c:txPr>
            <c:showVal val="1"/>
            <c:extLst>
              <c:ext xmlns:c15="http://schemas.microsoft.com/office/drawing/2012/chart" uri="{CE6537A1-D6FC-4f65-9D91-7224C49458BB}">
                <c15:layout/>
                <c15:showLeaderLines val="0"/>
              </c:ext>
            </c:extLst>
          </c:dLbls>
          <c:cat>
            <c:strRef>
              <c:f>Sheet1!$C$5:$H$5</c:f>
              <c:strCache>
                <c:ptCount val="6"/>
                <c:pt idx="0">
                  <c:v>1996</c:v>
                </c:pt>
                <c:pt idx="1">
                  <c:v>2001</c:v>
                </c:pt>
                <c:pt idx="2">
                  <c:v>2006</c:v>
                </c:pt>
                <c:pt idx="3">
                  <c:v>2011</c:v>
                </c:pt>
                <c:pt idx="4">
                  <c:v>2014</c:v>
                </c:pt>
                <c:pt idx="5">
                  <c:v>2015 Target</c:v>
                </c:pt>
              </c:strCache>
            </c:strRef>
          </c:cat>
          <c:val>
            <c:numRef>
              <c:f>Sheet1!$C$8:$H$8</c:f>
              <c:numCache>
                <c:formatCode>0</c:formatCode>
                <c:ptCount val="6"/>
                <c:pt idx="0">
                  <c:v>7.6</c:v>
                </c:pt>
                <c:pt idx="1">
                  <c:v>9.1</c:v>
                </c:pt>
                <c:pt idx="2">
                  <c:v>17.7</c:v>
                </c:pt>
                <c:pt idx="3">
                  <c:v>35.300000000000004</c:v>
                </c:pt>
                <c:pt idx="4">
                  <c:v>55.2</c:v>
                </c:pt>
                <c:pt idx="5" formatCode="General">
                  <c:v>60</c:v>
                </c:pt>
              </c:numCache>
            </c:numRef>
          </c:val>
        </c:ser>
        <c:marker val="1"/>
        <c:axId val="222867456"/>
        <c:axId val="223326208"/>
      </c:lineChart>
      <c:lineChart>
        <c:grouping val="standard"/>
        <c:ser>
          <c:idx val="0"/>
          <c:order val="0"/>
          <c:tx>
            <c:strRef>
              <c:f>Sheet1!$B$6</c:f>
              <c:strCache>
                <c:ptCount val="1"/>
                <c:pt idx="0">
                  <c:v>MMR</c:v>
                </c:pt>
              </c:strCache>
            </c:strRef>
          </c:tx>
          <c:dPt>
            <c:idx val="1"/>
            <c:marker>
              <c:symbol val="none"/>
            </c:marker>
          </c:dPt>
          <c:dPt>
            <c:idx val="5"/>
            <c:marker>
              <c:symbol val="circle"/>
              <c:size val="12"/>
            </c:marker>
            <c:spPr>
              <a:ln>
                <a:prstDash val="sysDash"/>
              </a:ln>
            </c:spPr>
          </c:dPt>
          <c:dLbls>
            <c:dLbl>
              <c:idx val="1"/>
              <c:spPr/>
              <c:txPr>
                <a:bodyPr/>
                <a:lstStyle/>
                <a:p>
                  <a:pPr>
                    <a:defRPr sz="1400" baseline="0">
                      <a:solidFill>
                        <a:schemeClr val="bg1"/>
                      </a:solidFill>
                      <a:latin typeface="Calibri" pitchFamily="34" charset="0"/>
                    </a:defRPr>
                  </a:pPr>
                  <a:endParaRPr lang="en-US"/>
                </a:p>
              </c:txPr>
            </c:dLbl>
            <c:dLbl>
              <c:idx val="4"/>
              <c:layout>
                <c:manualLayout>
                  <c:x val="-2.5000000000000112E-2"/>
                  <c:y val="-6.0185185185185147E-2"/>
                </c:manualLayout>
              </c:layout>
              <c:showVal val="1"/>
              <c:extLst>
                <c:ext xmlns:c15="http://schemas.microsoft.com/office/drawing/2012/chart" uri="{CE6537A1-D6FC-4f65-9D91-7224C49458BB}">
                  <c15:layout/>
                </c:ext>
              </c:extLst>
            </c:dLbl>
            <c:spPr>
              <a:noFill/>
              <a:ln>
                <a:noFill/>
              </a:ln>
              <a:effectLst/>
            </c:spPr>
            <c:txPr>
              <a:bodyPr/>
              <a:lstStyle/>
              <a:p>
                <a:pPr>
                  <a:defRPr sz="1400" baseline="0">
                    <a:latin typeface="Calibri" pitchFamily="34" charset="0"/>
                  </a:defRPr>
                </a:pPr>
                <a:endParaRPr lang="en-US"/>
              </a:p>
            </c:txPr>
            <c:showVal val="1"/>
            <c:extLst>
              <c:ext xmlns:c15="http://schemas.microsoft.com/office/drawing/2012/chart" uri="{CE6537A1-D6FC-4f65-9D91-7224C49458BB}">
                <c15:layout/>
                <c15:showLeaderLines val="0"/>
              </c:ext>
            </c:extLst>
          </c:dLbls>
          <c:cat>
            <c:strRef>
              <c:f>Sheet1!$C$5:$H$5</c:f>
              <c:strCache>
                <c:ptCount val="6"/>
                <c:pt idx="0">
                  <c:v>1996</c:v>
                </c:pt>
                <c:pt idx="1">
                  <c:v>2001</c:v>
                </c:pt>
                <c:pt idx="2">
                  <c:v>2006</c:v>
                </c:pt>
                <c:pt idx="3">
                  <c:v>2011</c:v>
                </c:pt>
                <c:pt idx="4">
                  <c:v>2014</c:v>
                </c:pt>
                <c:pt idx="5">
                  <c:v>2015 Target</c:v>
                </c:pt>
              </c:strCache>
            </c:strRef>
          </c:cat>
          <c:val>
            <c:numRef>
              <c:f>Sheet1!$C$6:$H$6</c:f>
              <c:numCache>
                <c:formatCode>General</c:formatCode>
                <c:ptCount val="6"/>
                <c:pt idx="0">
                  <c:v>539</c:v>
                </c:pt>
                <c:pt idx="1">
                  <c:v>405</c:v>
                </c:pt>
                <c:pt idx="2">
                  <c:v>281</c:v>
                </c:pt>
                <c:pt idx="3">
                  <c:v>229</c:v>
                </c:pt>
                <c:pt idx="4">
                  <c:v>190</c:v>
                </c:pt>
                <c:pt idx="5">
                  <c:v>134</c:v>
                </c:pt>
              </c:numCache>
            </c:numRef>
          </c:val>
        </c:ser>
        <c:marker val="1"/>
        <c:axId val="97207424"/>
        <c:axId val="223329664"/>
      </c:lineChart>
      <c:catAx>
        <c:axId val="222867456"/>
        <c:scaling>
          <c:orientation val="minMax"/>
        </c:scaling>
        <c:axPos val="b"/>
        <c:numFmt formatCode="General" sourceLinked="1"/>
        <c:tickLblPos val="nextTo"/>
        <c:txPr>
          <a:bodyPr/>
          <a:lstStyle/>
          <a:p>
            <a:pPr>
              <a:defRPr sz="1400" baseline="0">
                <a:latin typeface="Calibri" pitchFamily="34" charset="0"/>
              </a:defRPr>
            </a:pPr>
            <a:endParaRPr lang="en-US"/>
          </a:p>
        </c:txPr>
        <c:crossAx val="223326208"/>
        <c:crosses val="autoZero"/>
        <c:auto val="1"/>
        <c:lblAlgn val="ctr"/>
        <c:lblOffset val="100"/>
      </c:catAx>
      <c:valAx>
        <c:axId val="223326208"/>
        <c:scaling>
          <c:orientation val="minMax"/>
          <c:max val="100"/>
          <c:min val="0"/>
        </c:scaling>
        <c:axPos val="l"/>
        <c:title>
          <c:tx>
            <c:rich>
              <a:bodyPr rot="0" vert="wordArtVert"/>
              <a:lstStyle/>
              <a:p>
                <a:pPr>
                  <a:defRPr sz="1400" b="0"/>
                </a:pPr>
                <a:r>
                  <a:rPr lang="en-US" sz="1400" b="0"/>
                  <a:t>(%)</a:t>
                </a:r>
              </a:p>
            </c:rich>
          </c:tx>
          <c:layout/>
        </c:title>
        <c:numFmt formatCode="0" sourceLinked="1"/>
        <c:tickLblPos val="nextTo"/>
        <c:txPr>
          <a:bodyPr/>
          <a:lstStyle/>
          <a:p>
            <a:pPr>
              <a:defRPr sz="1400"/>
            </a:pPr>
            <a:endParaRPr lang="en-US"/>
          </a:p>
        </c:txPr>
        <c:crossAx val="222867456"/>
        <c:crosses val="autoZero"/>
        <c:crossBetween val="between"/>
        <c:majorUnit val="20"/>
      </c:valAx>
      <c:valAx>
        <c:axId val="223329664"/>
        <c:scaling>
          <c:orientation val="minMax"/>
        </c:scaling>
        <c:axPos val="r"/>
        <c:title>
          <c:tx>
            <c:rich>
              <a:bodyPr rot="-5400000" vert="horz"/>
              <a:lstStyle/>
              <a:p>
                <a:pPr>
                  <a:defRPr sz="1400" b="0"/>
                </a:pPr>
                <a:r>
                  <a:rPr lang="en-US" sz="1400" b="0"/>
                  <a:t>Per 100,000 LB</a:t>
                </a:r>
              </a:p>
            </c:rich>
          </c:tx>
          <c:layout/>
        </c:title>
        <c:numFmt formatCode="General" sourceLinked="1"/>
        <c:tickLblPos val="nextTo"/>
        <c:txPr>
          <a:bodyPr/>
          <a:lstStyle/>
          <a:p>
            <a:pPr>
              <a:defRPr sz="1400" baseline="0">
                <a:latin typeface="Calibri" pitchFamily="34" charset="0"/>
              </a:defRPr>
            </a:pPr>
            <a:endParaRPr lang="en-US"/>
          </a:p>
        </c:txPr>
        <c:crossAx val="97207424"/>
        <c:crosses val="max"/>
        <c:crossBetween val="between"/>
      </c:valAx>
      <c:catAx>
        <c:axId val="97207424"/>
        <c:scaling>
          <c:orientation val="minMax"/>
        </c:scaling>
        <c:delete val="1"/>
        <c:axPos val="b"/>
        <c:numFmt formatCode="General" sourceLinked="1"/>
        <c:tickLblPos val="none"/>
        <c:crossAx val="223329664"/>
        <c:crosses val="autoZero"/>
        <c:auto val="1"/>
        <c:lblAlgn val="ctr"/>
        <c:lblOffset val="100"/>
      </c:catAx>
    </c:plotArea>
    <c:legend>
      <c:legendPos val="t"/>
      <c:layout/>
      <c:txPr>
        <a:bodyPr/>
        <a:lstStyle/>
        <a:p>
          <a:pPr>
            <a:defRPr sz="1400" baseline="0">
              <a:latin typeface="Calibri" pitchFamily="34" charset="0"/>
            </a:defRPr>
          </a:pPr>
          <a:endParaRPr lang="en-US"/>
        </a:p>
      </c:txPr>
    </c:legend>
    <c:plotVisOnly val="1"/>
    <c:dispBlanksAs val="gap"/>
  </c:chart>
  <c:externalData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16-01-26T21:54:51.898" idx="5">
    <p:pos x="5760" y="720"/>
    <p:text>Jenia - can you make this graph bigger but make sure Launch of MIS arrow stays in the same place?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D0BCB4-C43E-458B-95F8-DD816ACE1F8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GB"/>
        </a:p>
      </dgm:t>
    </dgm:pt>
    <dgm:pt modelId="{ADA663F1-B077-4C60-8C20-A77311CEBE22}">
      <dgm:prSet phldrT="[Text]"/>
      <dgm:spPr>
        <a:solidFill>
          <a:schemeClr val="tx2">
            <a:lumMod val="75000"/>
          </a:schemeClr>
        </a:solidFill>
      </dgm:spPr>
      <dgm:t>
        <a:bodyPr/>
        <a:lstStyle/>
        <a:p>
          <a:r>
            <a:rPr lang="en-GB" dirty="0" smtClean="0"/>
            <a:t>EHCS: 3 pillars of support</a:t>
          </a:r>
          <a:endParaRPr lang="en-GB" dirty="0"/>
        </a:p>
      </dgm:t>
    </dgm:pt>
    <dgm:pt modelId="{C7E331B8-7AE3-4838-9E33-A4C13CDEA9C4}" type="parTrans" cxnId="{4435B0D2-5098-417C-9117-C09820AB24EF}">
      <dgm:prSet/>
      <dgm:spPr/>
      <dgm:t>
        <a:bodyPr/>
        <a:lstStyle/>
        <a:p>
          <a:endParaRPr lang="en-GB"/>
        </a:p>
      </dgm:t>
    </dgm:pt>
    <dgm:pt modelId="{2C0F576B-DFFF-4895-AB84-CF1BAC4AFDAD}" type="sibTrans" cxnId="{4435B0D2-5098-417C-9117-C09820AB24EF}">
      <dgm:prSet/>
      <dgm:spPr/>
      <dgm:t>
        <a:bodyPr/>
        <a:lstStyle/>
        <a:p>
          <a:endParaRPr lang="en-GB"/>
        </a:p>
      </dgm:t>
    </dgm:pt>
    <dgm:pt modelId="{986A5A13-C3FE-4785-9CD4-C76260ADE4F8}">
      <dgm:prSet phldrT="[Text]"/>
      <dgm:spPr>
        <a:solidFill>
          <a:schemeClr val="tx2">
            <a:lumMod val="40000"/>
            <a:lumOff val="60000"/>
          </a:schemeClr>
        </a:solidFill>
      </dgm:spPr>
      <dgm:t>
        <a:bodyPr/>
        <a:lstStyle/>
        <a:p>
          <a:r>
            <a:rPr lang="en-GB" dirty="0" smtClean="0"/>
            <a:t>Functionality and Quality of CEONC Services</a:t>
          </a:r>
          <a:endParaRPr lang="en-GB" dirty="0"/>
        </a:p>
      </dgm:t>
    </dgm:pt>
    <dgm:pt modelId="{AC464025-3269-4B1F-A233-0E31300C756E}" type="parTrans" cxnId="{38BA7D78-9711-41D4-8B98-045C9E47F807}">
      <dgm:prSet/>
      <dgm:spPr/>
      <dgm:t>
        <a:bodyPr/>
        <a:lstStyle/>
        <a:p>
          <a:endParaRPr lang="en-GB"/>
        </a:p>
      </dgm:t>
    </dgm:pt>
    <dgm:pt modelId="{647D7065-D7C5-48EE-80C1-BEB5C8AF1F60}" type="sibTrans" cxnId="{38BA7D78-9711-41D4-8B98-045C9E47F807}">
      <dgm:prSet/>
      <dgm:spPr/>
      <dgm:t>
        <a:bodyPr/>
        <a:lstStyle/>
        <a:p>
          <a:endParaRPr lang="en-GB"/>
        </a:p>
      </dgm:t>
    </dgm:pt>
    <dgm:pt modelId="{34076C6C-70D3-4586-9F02-3B778BC6B488}">
      <dgm:prSet phldrT="[Text]"/>
      <dgm:spPr>
        <a:solidFill>
          <a:schemeClr val="tx2">
            <a:lumMod val="60000"/>
            <a:lumOff val="40000"/>
          </a:schemeClr>
        </a:solidFill>
      </dgm:spPr>
      <dgm:t>
        <a:bodyPr/>
        <a:lstStyle/>
        <a:p>
          <a:r>
            <a:rPr lang="en-GB" dirty="0" smtClean="0"/>
            <a:t>Managing overcrowding and referral </a:t>
          </a:r>
          <a:endParaRPr lang="en-GB" dirty="0"/>
        </a:p>
      </dgm:t>
    </dgm:pt>
    <dgm:pt modelId="{9B3CAB40-B33C-455B-8468-137066194B53}" type="parTrans" cxnId="{4285CC68-8E3B-49FD-A5AE-67BFD9C6FA70}">
      <dgm:prSet/>
      <dgm:spPr/>
      <dgm:t>
        <a:bodyPr/>
        <a:lstStyle/>
        <a:p>
          <a:endParaRPr lang="en-GB"/>
        </a:p>
      </dgm:t>
    </dgm:pt>
    <dgm:pt modelId="{2BA43017-0400-4CC1-BA57-5389745F7ECD}" type="sibTrans" cxnId="{4285CC68-8E3B-49FD-A5AE-67BFD9C6FA70}">
      <dgm:prSet/>
      <dgm:spPr/>
      <dgm:t>
        <a:bodyPr/>
        <a:lstStyle/>
        <a:p>
          <a:endParaRPr lang="en-GB"/>
        </a:p>
      </dgm:t>
    </dgm:pt>
    <dgm:pt modelId="{13F50485-AA8D-4CB9-A835-CAEA0110E9B0}">
      <dgm:prSet phldrT="[Text]"/>
      <dgm:spPr>
        <a:solidFill>
          <a:schemeClr val="accent1">
            <a:lumMod val="75000"/>
          </a:schemeClr>
        </a:solidFill>
      </dgm:spPr>
      <dgm:t>
        <a:bodyPr/>
        <a:lstStyle/>
        <a:p>
          <a:r>
            <a:rPr lang="en-GB" dirty="0" smtClean="0"/>
            <a:t>Reaching Remote Areas and underserved</a:t>
          </a:r>
          <a:endParaRPr lang="en-GB" dirty="0"/>
        </a:p>
      </dgm:t>
    </dgm:pt>
    <dgm:pt modelId="{B623DFEA-4675-44C1-8E9F-B463D1C7D286}" type="parTrans" cxnId="{D30BF774-0624-41D1-93CA-95F4559B34FB}">
      <dgm:prSet/>
      <dgm:spPr/>
      <dgm:t>
        <a:bodyPr/>
        <a:lstStyle/>
        <a:p>
          <a:endParaRPr lang="en-GB"/>
        </a:p>
      </dgm:t>
    </dgm:pt>
    <dgm:pt modelId="{460D13D6-115C-4E2B-9BD2-72C76F9D6B30}" type="sibTrans" cxnId="{D30BF774-0624-41D1-93CA-95F4559B34FB}">
      <dgm:prSet/>
      <dgm:spPr/>
      <dgm:t>
        <a:bodyPr/>
        <a:lstStyle/>
        <a:p>
          <a:endParaRPr lang="en-GB"/>
        </a:p>
      </dgm:t>
    </dgm:pt>
    <dgm:pt modelId="{8C082DF7-CBA7-45A4-81A1-693983910375}" type="pres">
      <dgm:prSet presAssocID="{0FD0BCB4-C43E-458B-95F8-DD816ACE1F8A}" presName="composite" presStyleCnt="0">
        <dgm:presLayoutVars>
          <dgm:chMax val="1"/>
          <dgm:dir/>
          <dgm:resizeHandles val="exact"/>
        </dgm:presLayoutVars>
      </dgm:prSet>
      <dgm:spPr/>
      <dgm:t>
        <a:bodyPr/>
        <a:lstStyle/>
        <a:p>
          <a:endParaRPr lang="en-GB"/>
        </a:p>
      </dgm:t>
    </dgm:pt>
    <dgm:pt modelId="{3551E73F-203E-4B4F-A8AE-418247B9F922}" type="pres">
      <dgm:prSet presAssocID="{ADA663F1-B077-4C60-8C20-A77311CEBE22}" presName="roof" presStyleLbl="dkBgShp" presStyleIdx="0" presStyleCnt="2" custLinFactNeighborY="-12264"/>
      <dgm:spPr/>
      <dgm:t>
        <a:bodyPr/>
        <a:lstStyle/>
        <a:p>
          <a:endParaRPr lang="en-GB"/>
        </a:p>
      </dgm:t>
    </dgm:pt>
    <dgm:pt modelId="{2B21212D-C6A1-4B61-9EEB-FB9497112C91}" type="pres">
      <dgm:prSet presAssocID="{ADA663F1-B077-4C60-8C20-A77311CEBE22}" presName="pillars" presStyleCnt="0"/>
      <dgm:spPr/>
    </dgm:pt>
    <dgm:pt modelId="{6CCC9E81-B3BF-4387-815D-C1ED0C7E3665}" type="pres">
      <dgm:prSet presAssocID="{ADA663F1-B077-4C60-8C20-A77311CEBE22}" presName="pillar1" presStyleLbl="node1" presStyleIdx="0" presStyleCnt="3" custScaleY="96473" custLinFactNeighborX="-493" custLinFactNeighborY="-5291">
        <dgm:presLayoutVars>
          <dgm:bulletEnabled val="1"/>
        </dgm:presLayoutVars>
      </dgm:prSet>
      <dgm:spPr/>
      <dgm:t>
        <a:bodyPr/>
        <a:lstStyle/>
        <a:p>
          <a:endParaRPr lang="en-GB"/>
        </a:p>
      </dgm:t>
    </dgm:pt>
    <dgm:pt modelId="{DCF0C4E6-6A2A-449A-BFD9-A470859BAE2D}" type="pres">
      <dgm:prSet presAssocID="{34076C6C-70D3-4586-9F02-3B778BC6B488}" presName="pillarX" presStyleLbl="node1" presStyleIdx="1" presStyleCnt="3" custScaleY="96473" custLinFactNeighborX="0" custLinFactNeighborY="-5291">
        <dgm:presLayoutVars>
          <dgm:bulletEnabled val="1"/>
        </dgm:presLayoutVars>
      </dgm:prSet>
      <dgm:spPr/>
      <dgm:t>
        <a:bodyPr/>
        <a:lstStyle/>
        <a:p>
          <a:endParaRPr lang="en-GB"/>
        </a:p>
      </dgm:t>
    </dgm:pt>
    <dgm:pt modelId="{E486366F-287F-4A83-810D-AA200FFF11AF}" type="pres">
      <dgm:prSet presAssocID="{13F50485-AA8D-4CB9-A835-CAEA0110E9B0}" presName="pillarX" presStyleLbl="node1" presStyleIdx="2" presStyleCnt="3" custScaleY="96473" custLinFactNeighborX="147" custLinFactNeighborY="-5291">
        <dgm:presLayoutVars>
          <dgm:bulletEnabled val="1"/>
        </dgm:presLayoutVars>
      </dgm:prSet>
      <dgm:spPr/>
      <dgm:t>
        <a:bodyPr/>
        <a:lstStyle/>
        <a:p>
          <a:endParaRPr lang="en-GB"/>
        </a:p>
      </dgm:t>
    </dgm:pt>
    <dgm:pt modelId="{CD2CF76F-E7D7-4684-9981-510784CAE7B9}" type="pres">
      <dgm:prSet presAssocID="{ADA663F1-B077-4C60-8C20-A77311CEBE22}" presName="base" presStyleLbl="dkBgShp" presStyleIdx="1" presStyleCnt="2" custLinFactNeighborY="-56475"/>
      <dgm:spPr>
        <a:solidFill>
          <a:schemeClr val="tx2">
            <a:lumMod val="75000"/>
          </a:schemeClr>
        </a:solidFill>
      </dgm:spPr>
    </dgm:pt>
  </dgm:ptLst>
  <dgm:cxnLst>
    <dgm:cxn modelId="{38BA7D78-9711-41D4-8B98-045C9E47F807}" srcId="{ADA663F1-B077-4C60-8C20-A77311CEBE22}" destId="{986A5A13-C3FE-4785-9CD4-C76260ADE4F8}" srcOrd="0" destOrd="0" parTransId="{AC464025-3269-4B1F-A233-0E31300C756E}" sibTransId="{647D7065-D7C5-48EE-80C1-BEB5C8AF1F60}"/>
    <dgm:cxn modelId="{19437C67-306F-4D99-B178-63D550842AE9}" type="presOf" srcId="{0FD0BCB4-C43E-458B-95F8-DD816ACE1F8A}" destId="{8C082DF7-CBA7-45A4-81A1-693983910375}" srcOrd="0" destOrd="0" presId="urn:microsoft.com/office/officeart/2005/8/layout/hList3"/>
    <dgm:cxn modelId="{D30BF774-0624-41D1-93CA-95F4559B34FB}" srcId="{ADA663F1-B077-4C60-8C20-A77311CEBE22}" destId="{13F50485-AA8D-4CB9-A835-CAEA0110E9B0}" srcOrd="2" destOrd="0" parTransId="{B623DFEA-4675-44C1-8E9F-B463D1C7D286}" sibTransId="{460D13D6-115C-4E2B-9BD2-72C76F9D6B30}"/>
    <dgm:cxn modelId="{2F2583DB-4E35-4BFD-AD65-70F8F2ED8321}" type="presOf" srcId="{13F50485-AA8D-4CB9-A835-CAEA0110E9B0}" destId="{E486366F-287F-4A83-810D-AA200FFF11AF}" srcOrd="0" destOrd="0" presId="urn:microsoft.com/office/officeart/2005/8/layout/hList3"/>
    <dgm:cxn modelId="{40E20CA9-E28D-45AD-BDA0-A10A8EA22444}" type="presOf" srcId="{ADA663F1-B077-4C60-8C20-A77311CEBE22}" destId="{3551E73F-203E-4B4F-A8AE-418247B9F922}" srcOrd="0" destOrd="0" presId="urn:microsoft.com/office/officeart/2005/8/layout/hList3"/>
    <dgm:cxn modelId="{615D6DD0-DA85-4880-9849-6D6E16B29C17}" type="presOf" srcId="{34076C6C-70D3-4586-9F02-3B778BC6B488}" destId="{DCF0C4E6-6A2A-449A-BFD9-A470859BAE2D}" srcOrd="0" destOrd="0" presId="urn:microsoft.com/office/officeart/2005/8/layout/hList3"/>
    <dgm:cxn modelId="{4435B0D2-5098-417C-9117-C09820AB24EF}" srcId="{0FD0BCB4-C43E-458B-95F8-DD816ACE1F8A}" destId="{ADA663F1-B077-4C60-8C20-A77311CEBE22}" srcOrd="0" destOrd="0" parTransId="{C7E331B8-7AE3-4838-9E33-A4C13CDEA9C4}" sibTransId="{2C0F576B-DFFF-4895-AB84-CF1BAC4AFDAD}"/>
    <dgm:cxn modelId="{4285CC68-8E3B-49FD-A5AE-67BFD9C6FA70}" srcId="{ADA663F1-B077-4C60-8C20-A77311CEBE22}" destId="{34076C6C-70D3-4586-9F02-3B778BC6B488}" srcOrd="1" destOrd="0" parTransId="{9B3CAB40-B33C-455B-8468-137066194B53}" sibTransId="{2BA43017-0400-4CC1-BA57-5389745F7ECD}"/>
    <dgm:cxn modelId="{988061F8-113A-491B-A59D-D3E43AE2761F}" type="presOf" srcId="{986A5A13-C3FE-4785-9CD4-C76260ADE4F8}" destId="{6CCC9E81-B3BF-4387-815D-C1ED0C7E3665}" srcOrd="0" destOrd="0" presId="urn:microsoft.com/office/officeart/2005/8/layout/hList3"/>
    <dgm:cxn modelId="{824881E3-F6F7-4456-B823-AC5FF504C77D}" type="presParOf" srcId="{8C082DF7-CBA7-45A4-81A1-693983910375}" destId="{3551E73F-203E-4B4F-A8AE-418247B9F922}" srcOrd="0" destOrd="0" presId="urn:microsoft.com/office/officeart/2005/8/layout/hList3"/>
    <dgm:cxn modelId="{8845CBA9-7836-4A70-9371-8CFB9A09A5D2}" type="presParOf" srcId="{8C082DF7-CBA7-45A4-81A1-693983910375}" destId="{2B21212D-C6A1-4B61-9EEB-FB9497112C91}" srcOrd="1" destOrd="0" presId="urn:microsoft.com/office/officeart/2005/8/layout/hList3"/>
    <dgm:cxn modelId="{EE99AB93-9DA4-4A01-A6F2-04B5CF7EF034}" type="presParOf" srcId="{2B21212D-C6A1-4B61-9EEB-FB9497112C91}" destId="{6CCC9E81-B3BF-4387-815D-C1ED0C7E3665}" srcOrd="0" destOrd="0" presId="urn:microsoft.com/office/officeart/2005/8/layout/hList3"/>
    <dgm:cxn modelId="{F04E8EED-D6BF-400B-8993-A73A118FE1C2}" type="presParOf" srcId="{2B21212D-C6A1-4B61-9EEB-FB9497112C91}" destId="{DCF0C4E6-6A2A-449A-BFD9-A470859BAE2D}" srcOrd="1" destOrd="0" presId="urn:microsoft.com/office/officeart/2005/8/layout/hList3"/>
    <dgm:cxn modelId="{5AE241B0-401D-42A2-A19B-392C74B625E9}" type="presParOf" srcId="{2B21212D-C6A1-4B61-9EEB-FB9497112C91}" destId="{E486366F-287F-4A83-810D-AA200FFF11AF}" srcOrd="2" destOrd="0" presId="urn:microsoft.com/office/officeart/2005/8/layout/hList3"/>
    <dgm:cxn modelId="{BFECEAE5-B217-49F4-974D-674F8D0213D3}" type="presParOf" srcId="{8C082DF7-CBA7-45A4-81A1-693983910375}" destId="{CD2CF76F-E7D7-4684-9981-510784CAE7B9}"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C1711-5BD1-42C7-BE95-3E5B3AEE19A3}" type="doc">
      <dgm:prSet loTypeId="urn:microsoft.com/office/officeart/2005/8/layout/hierarchy4" loCatId="list" qsTypeId="urn:microsoft.com/office/officeart/2005/8/quickstyle/simple5" qsCatId="simple" csTypeId="urn:microsoft.com/office/officeart/2005/8/colors/colorful3" csCatId="colorful" phldr="1"/>
      <dgm:spPr/>
      <dgm:t>
        <a:bodyPr/>
        <a:lstStyle/>
        <a:p>
          <a:endParaRPr lang="en-US"/>
        </a:p>
      </dgm:t>
    </dgm:pt>
    <dgm:pt modelId="{C41C7626-5FCA-44FD-A254-EEB5FA5BD14A}">
      <dgm:prSet phldrT="[Text]"/>
      <dgm:spPr/>
      <dgm:t>
        <a:bodyPr/>
        <a:lstStyle/>
        <a:p>
          <a:r>
            <a:rPr lang="en-US" dirty="0" smtClean="0"/>
            <a:t>Increase availability and use of data</a:t>
          </a:r>
          <a:endParaRPr lang="en-US" dirty="0"/>
        </a:p>
      </dgm:t>
    </dgm:pt>
    <dgm:pt modelId="{EF527726-B699-424D-BA26-C2537CE33D5F}" type="parTrans" cxnId="{9EF95F6B-083D-4072-8CD3-7D3B8FFE5CF2}">
      <dgm:prSet/>
      <dgm:spPr/>
      <dgm:t>
        <a:bodyPr/>
        <a:lstStyle/>
        <a:p>
          <a:endParaRPr lang="en-US"/>
        </a:p>
      </dgm:t>
    </dgm:pt>
    <dgm:pt modelId="{E6E107AC-CDCF-45C4-829C-14260A521051}" type="sibTrans" cxnId="{9EF95F6B-083D-4072-8CD3-7D3B8FFE5CF2}">
      <dgm:prSet/>
      <dgm:spPr/>
      <dgm:t>
        <a:bodyPr/>
        <a:lstStyle/>
        <a:p>
          <a:endParaRPr lang="en-US"/>
        </a:p>
      </dgm:t>
    </dgm:pt>
    <dgm:pt modelId="{AD430B6E-19A9-4A41-B170-5EC69CFE57F7}">
      <dgm:prSet phldrT="[Text]" custT="1"/>
      <dgm:spPr/>
      <dgm:t>
        <a:bodyPr/>
        <a:lstStyle/>
        <a:p>
          <a:r>
            <a:rPr lang="en-US" sz="2800" dirty="0" smtClean="0"/>
            <a:t>Strengthening routine information systems</a:t>
          </a:r>
          <a:endParaRPr lang="en-US" sz="2800" dirty="0"/>
        </a:p>
      </dgm:t>
    </dgm:pt>
    <dgm:pt modelId="{C2AED8A0-C5D6-430C-9944-70908AAE3398}" type="parTrans" cxnId="{54D36B52-3DEC-4175-B92A-93212E65D11E}">
      <dgm:prSet/>
      <dgm:spPr/>
      <dgm:t>
        <a:bodyPr/>
        <a:lstStyle/>
        <a:p>
          <a:endParaRPr lang="en-US"/>
        </a:p>
      </dgm:t>
    </dgm:pt>
    <dgm:pt modelId="{4B3EC6C7-D977-4326-AF1B-C8F3B4862BBD}" type="sibTrans" cxnId="{54D36B52-3DEC-4175-B92A-93212E65D11E}">
      <dgm:prSet/>
      <dgm:spPr/>
      <dgm:t>
        <a:bodyPr/>
        <a:lstStyle/>
        <a:p>
          <a:endParaRPr lang="en-US"/>
        </a:p>
      </dgm:t>
    </dgm:pt>
    <dgm:pt modelId="{CCBC5F1F-1CDD-465D-B193-5959E8E0DA20}">
      <dgm:prSet phldrT="[Text]"/>
      <dgm:spPr/>
      <dgm:t>
        <a:bodyPr/>
        <a:lstStyle/>
        <a:p>
          <a:r>
            <a:rPr lang="en-US" dirty="0" smtClean="0"/>
            <a:t>M&amp;E TWG </a:t>
          </a:r>
          <a:endParaRPr lang="en-US" dirty="0"/>
        </a:p>
      </dgm:t>
    </dgm:pt>
    <dgm:pt modelId="{631619FA-3897-469E-9C5B-9C8662803F69}" type="parTrans" cxnId="{21920A69-F94D-4F5C-A3A4-E6848A03DAA9}">
      <dgm:prSet/>
      <dgm:spPr/>
      <dgm:t>
        <a:bodyPr/>
        <a:lstStyle/>
        <a:p>
          <a:endParaRPr lang="en-US"/>
        </a:p>
      </dgm:t>
    </dgm:pt>
    <dgm:pt modelId="{BA116986-8728-46F3-869C-86F157DA2E90}" type="sibTrans" cxnId="{21920A69-F94D-4F5C-A3A4-E6848A03DAA9}">
      <dgm:prSet/>
      <dgm:spPr/>
      <dgm:t>
        <a:bodyPr/>
        <a:lstStyle/>
        <a:p>
          <a:endParaRPr lang="en-US"/>
        </a:p>
      </dgm:t>
    </dgm:pt>
    <dgm:pt modelId="{B3A45614-02E6-4DCA-90FB-6C557F6D09D1}">
      <dgm:prSet phldrT="[Text]"/>
      <dgm:spPr/>
      <dgm:t>
        <a:bodyPr/>
        <a:lstStyle/>
        <a:p>
          <a:r>
            <a:rPr lang="en-US" dirty="0" smtClean="0"/>
            <a:t>Networking with global community: UiO, HISP</a:t>
          </a:r>
          <a:endParaRPr lang="en-US" dirty="0"/>
        </a:p>
      </dgm:t>
    </dgm:pt>
    <dgm:pt modelId="{7D539E1D-E37C-4208-A256-9294B97F6AA8}" type="parTrans" cxnId="{3FB3C415-DF65-4244-A7A3-8A12AEE9ED83}">
      <dgm:prSet/>
      <dgm:spPr/>
      <dgm:t>
        <a:bodyPr/>
        <a:lstStyle/>
        <a:p>
          <a:endParaRPr lang="en-US"/>
        </a:p>
      </dgm:t>
    </dgm:pt>
    <dgm:pt modelId="{CFD84C75-96F1-4E1A-9DD0-EE71CC58E154}" type="sibTrans" cxnId="{3FB3C415-DF65-4244-A7A3-8A12AEE9ED83}">
      <dgm:prSet/>
      <dgm:spPr/>
      <dgm:t>
        <a:bodyPr/>
        <a:lstStyle/>
        <a:p>
          <a:endParaRPr lang="en-US"/>
        </a:p>
      </dgm:t>
    </dgm:pt>
    <dgm:pt modelId="{69318B3C-0098-42BD-809A-38638317151C}">
      <dgm:prSet phldrT="[Text]"/>
      <dgm:spPr/>
      <dgm:t>
        <a:bodyPr/>
        <a:lstStyle/>
        <a:p>
          <a:r>
            <a:rPr lang="en-US" dirty="0" smtClean="0"/>
            <a:t>Survey harmonization </a:t>
          </a:r>
          <a:endParaRPr lang="en-US" dirty="0"/>
        </a:p>
      </dgm:t>
    </dgm:pt>
    <dgm:pt modelId="{BF2E8000-F022-43D1-B9C1-4E4F60DE5506}" type="parTrans" cxnId="{63B81E90-12AB-41DC-B42B-DBFB4D9AFB77}">
      <dgm:prSet/>
      <dgm:spPr/>
      <dgm:t>
        <a:bodyPr/>
        <a:lstStyle/>
        <a:p>
          <a:endParaRPr lang="en-US"/>
        </a:p>
      </dgm:t>
    </dgm:pt>
    <dgm:pt modelId="{4CC21572-AC54-41BF-8F44-7C978241385A}" type="sibTrans" cxnId="{63B81E90-12AB-41DC-B42B-DBFB4D9AFB77}">
      <dgm:prSet/>
      <dgm:spPr/>
      <dgm:t>
        <a:bodyPr/>
        <a:lstStyle/>
        <a:p>
          <a:endParaRPr lang="en-US"/>
        </a:p>
      </dgm:t>
    </dgm:pt>
    <dgm:pt modelId="{2F56089B-8C93-4A40-9588-3BF85608501B}">
      <dgm:prSet phldrT="[Text]"/>
      <dgm:spPr/>
      <dgm:t>
        <a:bodyPr/>
        <a:lstStyle/>
        <a:p>
          <a:r>
            <a:rPr lang="en-US" dirty="0" smtClean="0"/>
            <a:t>Development and monitoring of NHSP2 RF</a:t>
          </a:r>
          <a:endParaRPr lang="en-US" dirty="0"/>
        </a:p>
      </dgm:t>
    </dgm:pt>
    <dgm:pt modelId="{F75CD73B-6C9E-496E-BC03-D99371CF3B5F}" type="parTrans" cxnId="{6CCC9DDA-D8CA-4931-A152-ED62A14736BC}">
      <dgm:prSet/>
      <dgm:spPr/>
      <dgm:t>
        <a:bodyPr/>
        <a:lstStyle/>
        <a:p>
          <a:endParaRPr lang="en-US"/>
        </a:p>
      </dgm:t>
    </dgm:pt>
    <dgm:pt modelId="{7BD13A5D-E7C0-4737-B669-140F93B12316}" type="sibTrans" cxnId="{6CCC9DDA-D8CA-4931-A152-ED62A14736BC}">
      <dgm:prSet/>
      <dgm:spPr/>
      <dgm:t>
        <a:bodyPr/>
        <a:lstStyle/>
        <a:p>
          <a:endParaRPr lang="en-US"/>
        </a:p>
      </dgm:t>
    </dgm:pt>
    <dgm:pt modelId="{E0CD08E8-5948-4B22-B347-91FE64DCDE7D}">
      <dgm:prSet/>
      <dgm:spPr/>
      <dgm:t>
        <a:bodyPr/>
        <a:lstStyle/>
        <a:p>
          <a:r>
            <a:rPr lang="en-US" dirty="0" smtClean="0"/>
            <a:t>In-country capacity building </a:t>
          </a:r>
        </a:p>
      </dgm:t>
    </dgm:pt>
    <dgm:pt modelId="{0D398411-58A3-42A3-9F6A-E7C9E8433269}" type="parTrans" cxnId="{92B6F8AF-87C7-40C9-9A98-206A3BB5797F}">
      <dgm:prSet/>
      <dgm:spPr/>
      <dgm:t>
        <a:bodyPr/>
        <a:lstStyle/>
        <a:p>
          <a:endParaRPr lang="en-US"/>
        </a:p>
      </dgm:t>
    </dgm:pt>
    <dgm:pt modelId="{3C391C80-E6CF-4507-B6CB-5A309630AD98}" type="sibTrans" cxnId="{92B6F8AF-87C7-40C9-9A98-206A3BB5797F}">
      <dgm:prSet/>
      <dgm:spPr/>
      <dgm:t>
        <a:bodyPr/>
        <a:lstStyle/>
        <a:p>
          <a:endParaRPr lang="en-US"/>
        </a:p>
      </dgm:t>
    </dgm:pt>
    <dgm:pt modelId="{057E032F-3EC6-4E71-9113-5EC68C79F79D}">
      <dgm:prSet/>
      <dgm:spPr/>
      <dgm:t>
        <a:bodyPr/>
        <a:lstStyle/>
        <a:p>
          <a:r>
            <a:rPr lang="en-US" dirty="0" smtClean="0"/>
            <a:t>Use of ICT -  </a:t>
          </a:r>
        </a:p>
        <a:p>
          <a:r>
            <a:rPr lang="en-US" dirty="0" smtClean="0"/>
            <a:t>FOSS: DHIS2, OpenMRS</a:t>
          </a:r>
          <a:endParaRPr lang="en-US" dirty="0"/>
        </a:p>
      </dgm:t>
    </dgm:pt>
    <dgm:pt modelId="{2C9F4496-A528-4DE3-B255-DB7C6AFFB190}" type="parTrans" cxnId="{43F986C4-AC6B-4B55-AA07-B7D44186DD14}">
      <dgm:prSet/>
      <dgm:spPr/>
      <dgm:t>
        <a:bodyPr/>
        <a:lstStyle/>
        <a:p>
          <a:endParaRPr lang="en-US"/>
        </a:p>
      </dgm:t>
    </dgm:pt>
    <dgm:pt modelId="{0922DC3C-DF59-4890-B924-8C6322D5CD9B}" type="sibTrans" cxnId="{43F986C4-AC6B-4B55-AA07-B7D44186DD14}">
      <dgm:prSet/>
      <dgm:spPr/>
      <dgm:t>
        <a:bodyPr/>
        <a:lstStyle/>
        <a:p>
          <a:endParaRPr lang="en-US"/>
        </a:p>
      </dgm:t>
    </dgm:pt>
    <dgm:pt modelId="{62CB71C2-0469-452F-BF06-CBE0ACFD8DC0}">
      <dgm:prSet/>
      <dgm:spPr/>
      <dgm:t>
        <a:bodyPr/>
        <a:lstStyle/>
        <a:p>
          <a:r>
            <a:rPr lang="en-US" dirty="0" smtClean="0"/>
            <a:t>HMIS revision</a:t>
          </a:r>
          <a:endParaRPr lang="en-US" dirty="0"/>
        </a:p>
      </dgm:t>
    </dgm:pt>
    <dgm:pt modelId="{943D53D4-2139-48F7-B51D-91ABD12FFABC}" type="parTrans" cxnId="{C3EC6153-5482-4EF0-928C-130DE301CE27}">
      <dgm:prSet/>
      <dgm:spPr/>
      <dgm:t>
        <a:bodyPr/>
        <a:lstStyle/>
        <a:p>
          <a:endParaRPr lang="en-US"/>
        </a:p>
      </dgm:t>
    </dgm:pt>
    <dgm:pt modelId="{6168CB72-3C18-41A3-871B-601221955E26}" type="sibTrans" cxnId="{C3EC6153-5482-4EF0-928C-130DE301CE27}">
      <dgm:prSet/>
      <dgm:spPr/>
      <dgm:t>
        <a:bodyPr/>
        <a:lstStyle/>
        <a:p>
          <a:endParaRPr lang="en-US"/>
        </a:p>
      </dgm:t>
    </dgm:pt>
    <dgm:pt modelId="{DABC161A-2E61-436E-83E6-E73F0378A1D1}">
      <dgm:prSet/>
      <dgm:spPr/>
      <dgm:t>
        <a:bodyPr/>
        <a:lstStyle/>
        <a:p>
          <a:r>
            <a:rPr lang="en-US" dirty="0" err="1" smtClean="0"/>
            <a:t>NHSS</a:t>
          </a:r>
          <a:r>
            <a:rPr lang="en-US" dirty="0" smtClean="0"/>
            <a:t> 2015 -20 Results Framework</a:t>
          </a:r>
          <a:endParaRPr lang="en-US" dirty="0"/>
        </a:p>
      </dgm:t>
    </dgm:pt>
    <dgm:pt modelId="{1C5D8AB7-5885-4A9F-8EBF-BAD5B4CD76EB}" type="parTrans" cxnId="{1680EC71-DC37-4758-A710-FC95590A48C9}">
      <dgm:prSet/>
      <dgm:spPr/>
      <dgm:t>
        <a:bodyPr/>
        <a:lstStyle/>
        <a:p>
          <a:endParaRPr lang="en-US"/>
        </a:p>
      </dgm:t>
    </dgm:pt>
    <dgm:pt modelId="{56CD9DFB-E8A7-4262-AA16-9A8CCD6EFBC7}" type="sibTrans" cxnId="{1680EC71-DC37-4758-A710-FC95590A48C9}">
      <dgm:prSet/>
      <dgm:spPr/>
      <dgm:t>
        <a:bodyPr/>
        <a:lstStyle/>
        <a:p>
          <a:endParaRPr lang="en-US"/>
        </a:p>
      </dgm:t>
    </dgm:pt>
    <dgm:pt modelId="{EB449328-9C14-4F9E-8C2F-50C9BA65FA3D}">
      <dgm:prSet/>
      <dgm:spPr/>
      <dgm:t>
        <a:bodyPr/>
        <a:lstStyle/>
        <a:p>
          <a:r>
            <a:rPr lang="en-US" dirty="0" smtClean="0"/>
            <a:t>Multi-sectoral collaboration: </a:t>
          </a:r>
        </a:p>
        <a:p>
          <a:r>
            <a:rPr lang="en-US" dirty="0" smtClean="0"/>
            <a:t>Nepal Police</a:t>
          </a:r>
        </a:p>
        <a:p>
          <a:r>
            <a:rPr lang="en-US" dirty="0" smtClean="0"/>
            <a:t>Health Councils</a:t>
          </a:r>
        </a:p>
      </dgm:t>
    </dgm:pt>
    <dgm:pt modelId="{20043A12-7946-4A70-88DE-EBC30B9C37A0}" type="parTrans" cxnId="{E8BDAF3F-15CC-4DC9-A471-43257E4AF2EB}">
      <dgm:prSet/>
      <dgm:spPr/>
      <dgm:t>
        <a:bodyPr/>
        <a:lstStyle/>
        <a:p>
          <a:endParaRPr lang="en-US"/>
        </a:p>
      </dgm:t>
    </dgm:pt>
    <dgm:pt modelId="{D442344A-3D06-4ED2-A69E-F1460CF04814}" type="sibTrans" cxnId="{E8BDAF3F-15CC-4DC9-A471-43257E4AF2EB}">
      <dgm:prSet/>
      <dgm:spPr/>
      <dgm:t>
        <a:bodyPr/>
        <a:lstStyle/>
        <a:p>
          <a:endParaRPr lang="en-US"/>
        </a:p>
      </dgm:t>
    </dgm:pt>
    <dgm:pt modelId="{EB668F29-0C35-4877-84A1-B23D219F305D}">
      <dgm:prSet/>
      <dgm:spPr/>
      <dgm:t>
        <a:bodyPr/>
        <a:lstStyle/>
        <a:p>
          <a:r>
            <a:rPr lang="en-US" dirty="0" smtClean="0"/>
            <a:t>EWARS: </a:t>
          </a:r>
        </a:p>
        <a:p>
          <a:r>
            <a:rPr lang="en-US" dirty="0" smtClean="0"/>
            <a:t>Weekly bulletin; </a:t>
          </a:r>
        </a:p>
        <a:p>
          <a:r>
            <a:rPr lang="en-US" dirty="0" smtClean="0"/>
            <a:t>DHIS2 customization</a:t>
          </a:r>
          <a:endParaRPr lang="en-US" dirty="0"/>
        </a:p>
      </dgm:t>
    </dgm:pt>
    <dgm:pt modelId="{DBBF0350-2809-4F1F-A9D7-DACC6B30DDBC}" type="parTrans" cxnId="{07B561E7-3E4B-44DE-8C99-B7CFC8EFF62F}">
      <dgm:prSet/>
      <dgm:spPr/>
      <dgm:t>
        <a:bodyPr/>
        <a:lstStyle/>
        <a:p>
          <a:endParaRPr lang="en-US"/>
        </a:p>
      </dgm:t>
    </dgm:pt>
    <dgm:pt modelId="{39D0F820-AFBF-4674-9FF6-2B8F42C09C92}" type="sibTrans" cxnId="{07B561E7-3E4B-44DE-8C99-B7CFC8EFF62F}">
      <dgm:prSet/>
      <dgm:spPr/>
      <dgm:t>
        <a:bodyPr/>
        <a:lstStyle/>
        <a:p>
          <a:endParaRPr lang="en-US"/>
        </a:p>
      </dgm:t>
    </dgm:pt>
    <dgm:pt modelId="{147B033A-0972-4C36-B7A4-E64C0506FF96}">
      <dgm:prSet/>
      <dgm:spPr/>
      <dgm:t>
        <a:bodyPr/>
        <a:lstStyle/>
        <a:p>
          <a:r>
            <a:rPr lang="en-US" dirty="0" smtClean="0"/>
            <a:t>Move from MMMS  1998 &amp; 2008/09  to MDSR </a:t>
          </a:r>
          <a:endParaRPr lang="en-US" dirty="0"/>
        </a:p>
      </dgm:t>
    </dgm:pt>
    <dgm:pt modelId="{27345C98-E1CF-4CC1-9CA3-B0A6DCF7E919}" type="parTrans" cxnId="{B58B9C68-E106-4B72-81DA-8D533F5E0336}">
      <dgm:prSet/>
      <dgm:spPr/>
      <dgm:t>
        <a:bodyPr/>
        <a:lstStyle/>
        <a:p>
          <a:endParaRPr lang="en-US"/>
        </a:p>
      </dgm:t>
    </dgm:pt>
    <dgm:pt modelId="{22DB953C-579C-472E-A999-B6CBD4479A13}" type="sibTrans" cxnId="{B58B9C68-E106-4B72-81DA-8D533F5E0336}">
      <dgm:prSet/>
      <dgm:spPr/>
      <dgm:t>
        <a:bodyPr/>
        <a:lstStyle/>
        <a:p>
          <a:endParaRPr lang="en-US"/>
        </a:p>
      </dgm:t>
    </dgm:pt>
    <dgm:pt modelId="{93D511CE-5A98-43DD-89E7-92DCA2B088D3}">
      <dgm:prSet/>
      <dgm:spPr/>
      <dgm:t>
        <a:bodyPr/>
        <a:lstStyle/>
        <a:p>
          <a:r>
            <a:rPr lang="en-US" dirty="0" smtClean="0"/>
            <a:t>e-health initiatives: </a:t>
          </a:r>
        </a:p>
        <a:p>
          <a:r>
            <a:rPr lang="en-US" dirty="0" smtClean="0"/>
            <a:t>e-reporting and e-recording  </a:t>
          </a:r>
          <a:endParaRPr lang="en-US" dirty="0"/>
        </a:p>
      </dgm:t>
    </dgm:pt>
    <dgm:pt modelId="{A599DDE8-A6F2-4363-92CE-C326DC5929C1}" type="parTrans" cxnId="{1CEFF9F3-C724-430E-9D97-DA634EEAC687}">
      <dgm:prSet/>
      <dgm:spPr/>
      <dgm:t>
        <a:bodyPr/>
        <a:lstStyle/>
        <a:p>
          <a:endParaRPr lang="en-US"/>
        </a:p>
      </dgm:t>
    </dgm:pt>
    <dgm:pt modelId="{4331E6CD-7F86-44CA-AEC3-77B073C0FD57}" type="sibTrans" cxnId="{1CEFF9F3-C724-430E-9D97-DA634EEAC687}">
      <dgm:prSet/>
      <dgm:spPr/>
      <dgm:t>
        <a:bodyPr/>
        <a:lstStyle/>
        <a:p>
          <a:endParaRPr lang="en-US"/>
        </a:p>
      </dgm:t>
    </dgm:pt>
    <dgm:pt modelId="{B6476C0D-52F4-4A26-B160-B648C3BE8CC5}">
      <dgm:prSet/>
      <dgm:spPr/>
      <dgm:t>
        <a:bodyPr/>
        <a:lstStyle/>
        <a:p>
          <a:r>
            <a:rPr lang="en-US" dirty="0" smtClean="0"/>
            <a:t>Review of health sector response  to earthquake</a:t>
          </a:r>
          <a:endParaRPr lang="en-US" dirty="0"/>
        </a:p>
      </dgm:t>
    </dgm:pt>
    <dgm:pt modelId="{0011358E-E791-49B1-972C-F45F4FE630D7}" type="parTrans" cxnId="{6DDAEAEE-3E2A-4087-BD9A-D42A98ECAA37}">
      <dgm:prSet/>
      <dgm:spPr/>
      <dgm:t>
        <a:bodyPr/>
        <a:lstStyle/>
        <a:p>
          <a:endParaRPr lang="en-US"/>
        </a:p>
      </dgm:t>
    </dgm:pt>
    <dgm:pt modelId="{A4D238AB-4FD6-4103-BA87-F1B4BFDA458F}" type="sibTrans" cxnId="{6DDAEAEE-3E2A-4087-BD9A-D42A98ECAA37}">
      <dgm:prSet/>
      <dgm:spPr/>
      <dgm:t>
        <a:bodyPr/>
        <a:lstStyle/>
        <a:p>
          <a:endParaRPr lang="en-US"/>
        </a:p>
      </dgm:t>
    </dgm:pt>
    <dgm:pt modelId="{11EFA29E-19D3-43DC-B628-1E60AF181D46}" type="pres">
      <dgm:prSet presAssocID="{5C5C1711-5BD1-42C7-BE95-3E5B3AEE19A3}" presName="Name0" presStyleCnt="0">
        <dgm:presLayoutVars>
          <dgm:chPref val="1"/>
          <dgm:dir/>
          <dgm:animOne val="branch"/>
          <dgm:animLvl val="lvl"/>
          <dgm:resizeHandles/>
        </dgm:presLayoutVars>
      </dgm:prSet>
      <dgm:spPr/>
      <dgm:t>
        <a:bodyPr/>
        <a:lstStyle/>
        <a:p>
          <a:endParaRPr lang="en-US"/>
        </a:p>
      </dgm:t>
    </dgm:pt>
    <dgm:pt modelId="{966351DE-C425-4683-A89D-B10267C90D71}" type="pres">
      <dgm:prSet presAssocID="{C41C7626-5FCA-44FD-A254-EEB5FA5BD14A}" presName="vertOne" presStyleCnt="0"/>
      <dgm:spPr/>
    </dgm:pt>
    <dgm:pt modelId="{205B7BFF-CE07-4A81-A653-151C0CE48525}" type="pres">
      <dgm:prSet presAssocID="{C41C7626-5FCA-44FD-A254-EEB5FA5BD14A}" presName="txOne" presStyleLbl="node0" presStyleIdx="0" presStyleCnt="1" custScaleY="27386">
        <dgm:presLayoutVars>
          <dgm:chPref val="3"/>
        </dgm:presLayoutVars>
      </dgm:prSet>
      <dgm:spPr/>
      <dgm:t>
        <a:bodyPr/>
        <a:lstStyle/>
        <a:p>
          <a:endParaRPr lang="en-US"/>
        </a:p>
      </dgm:t>
    </dgm:pt>
    <dgm:pt modelId="{9CDEB24E-0864-414F-9D3E-0910B9D6EB2A}" type="pres">
      <dgm:prSet presAssocID="{C41C7626-5FCA-44FD-A254-EEB5FA5BD14A}" presName="parTransOne" presStyleCnt="0"/>
      <dgm:spPr/>
    </dgm:pt>
    <dgm:pt modelId="{3C0A6088-A8A4-451F-B061-A61F34A2D29A}" type="pres">
      <dgm:prSet presAssocID="{C41C7626-5FCA-44FD-A254-EEB5FA5BD14A}" presName="horzOne" presStyleCnt="0"/>
      <dgm:spPr/>
    </dgm:pt>
    <dgm:pt modelId="{64ADB6EB-DC63-45E6-A881-FB2CDF85ACE3}" type="pres">
      <dgm:prSet presAssocID="{AD430B6E-19A9-4A41-B170-5EC69CFE57F7}" presName="vertTwo" presStyleCnt="0"/>
      <dgm:spPr/>
    </dgm:pt>
    <dgm:pt modelId="{06C1A78A-5C9C-4D0A-8805-F749B6D0A0FC}" type="pres">
      <dgm:prSet presAssocID="{AD430B6E-19A9-4A41-B170-5EC69CFE57F7}" presName="txTwo" presStyleLbl="node2" presStyleIdx="0" presStyleCnt="2" custScaleY="36850">
        <dgm:presLayoutVars>
          <dgm:chPref val="3"/>
        </dgm:presLayoutVars>
      </dgm:prSet>
      <dgm:spPr/>
      <dgm:t>
        <a:bodyPr/>
        <a:lstStyle/>
        <a:p>
          <a:endParaRPr lang="en-US"/>
        </a:p>
      </dgm:t>
    </dgm:pt>
    <dgm:pt modelId="{9497DA94-5458-449F-B2B8-94AA99C4B1BE}" type="pres">
      <dgm:prSet presAssocID="{AD430B6E-19A9-4A41-B170-5EC69CFE57F7}" presName="parTransTwo" presStyleCnt="0"/>
      <dgm:spPr/>
    </dgm:pt>
    <dgm:pt modelId="{C99F6B7C-5191-4FFB-B268-2AED2FDC5F74}" type="pres">
      <dgm:prSet presAssocID="{AD430B6E-19A9-4A41-B170-5EC69CFE57F7}" presName="horzTwo" presStyleCnt="0"/>
      <dgm:spPr/>
    </dgm:pt>
    <dgm:pt modelId="{250D2F1C-1C61-4EE3-AD2D-46DC1EB935CD}" type="pres">
      <dgm:prSet presAssocID="{CCBC5F1F-1CDD-465D-B193-5959E8E0DA20}" presName="vertThree" presStyleCnt="0"/>
      <dgm:spPr/>
    </dgm:pt>
    <dgm:pt modelId="{0AF78958-10F9-48DE-9BFA-2222078E89F1}" type="pres">
      <dgm:prSet presAssocID="{CCBC5F1F-1CDD-465D-B193-5959E8E0DA20}" presName="txThree" presStyleLbl="node3" presStyleIdx="0" presStyleCnt="6" custScaleY="47004">
        <dgm:presLayoutVars>
          <dgm:chPref val="3"/>
        </dgm:presLayoutVars>
      </dgm:prSet>
      <dgm:spPr/>
      <dgm:t>
        <a:bodyPr/>
        <a:lstStyle/>
        <a:p>
          <a:endParaRPr lang="en-US"/>
        </a:p>
      </dgm:t>
    </dgm:pt>
    <dgm:pt modelId="{FDA1FF89-2050-4897-B10F-385CDBB08F11}" type="pres">
      <dgm:prSet presAssocID="{CCBC5F1F-1CDD-465D-B193-5959E8E0DA20}" presName="parTransThree" presStyleCnt="0"/>
      <dgm:spPr/>
    </dgm:pt>
    <dgm:pt modelId="{84E6EFA3-9F09-495E-8FAD-48BF5B9180F2}" type="pres">
      <dgm:prSet presAssocID="{CCBC5F1F-1CDD-465D-B193-5959E8E0DA20}" presName="horzThree" presStyleCnt="0"/>
      <dgm:spPr/>
    </dgm:pt>
    <dgm:pt modelId="{876DE0DC-2925-4585-8B07-79B9B9A20F6A}" type="pres">
      <dgm:prSet presAssocID="{DABC161A-2E61-436E-83E6-E73F0378A1D1}" presName="vertFour" presStyleCnt="0">
        <dgm:presLayoutVars>
          <dgm:chPref val="3"/>
        </dgm:presLayoutVars>
      </dgm:prSet>
      <dgm:spPr/>
    </dgm:pt>
    <dgm:pt modelId="{A67CA365-4024-419B-9ABB-69A143EC5019}" type="pres">
      <dgm:prSet presAssocID="{DABC161A-2E61-436E-83E6-E73F0378A1D1}" presName="txFour" presStyleLbl="node4" presStyleIdx="0" presStyleCnt="6" custScaleY="50338" custLinFactNeighborX="-1956" custLinFactNeighborY="6882">
        <dgm:presLayoutVars>
          <dgm:chPref val="3"/>
        </dgm:presLayoutVars>
      </dgm:prSet>
      <dgm:spPr/>
      <dgm:t>
        <a:bodyPr/>
        <a:lstStyle/>
        <a:p>
          <a:endParaRPr lang="en-US"/>
        </a:p>
      </dgm:t>
    </dgm:pt>
    <dgm:pt modelId="{9E827890-3B16-4CAC-936D-A89B65D5DF2B}" type="pres">
      <dgm:prSet presAssocID="{DABC161A-2E61-436E-83E6-E73F0378A1D1}" presName="horzFour" presStyleCnt="0"/>
      <dgm:spPr/>
    </dgm:pt>
    <dgm:pt modelId="{8E00DF8C-5C72-4B82-905B-73F5765DB0ED}" type="pres">
      <dgm:prSet presAssocID="{BA116986-8728-46F3-869C-86F157DA2E90}" presName="sibSpaceThree" presStyleCnt="0"/>
      <dgm:spPr/>
    </dgm:pt>
    <dgm:pt modelId="{803F349C-09A6-4133-AC70-9B9481A10890}" type="pres">
      <dgm:prSet presAssocID="{62CB71C2-0469-452F-BF06-CBE0ACFD8DC0}" presName="vertThree" presStyleCnt="0"/>
      <dgm:spPr/>
    </dgm:pt>
    <dgm:pt modelId="{1D4296BB-60E6-4FE8-920D-22ED0C569389}" type="pres">
      <dgm:prSet presAssocID="{62CB71C2-0469-452F-BF06-CBE0ACFD8DC0}" presName="txThree" presStyleLbl="node3" presStyleIdx="1" presStyleCnt="6" custScaleY="47863">
        <dgm:presLayoutVars>
          <dgm:chPref val="3"/>
        </dgm:presLayoutVars>
      </dgm:prSet>
      <dgm:spPr/>
      <dgm:t>
        <a:bodyPr/>
        <a:lstStyle/>
        <a:p>
          <a:endParaRPr lang="en-US"/>
        </a:p>
      </dgm:t>
    </dgm:pt>
    <dgm:pt modelId="{C91BA57D-F003-43EC-AAD9-B8D5527247E5}" type="pres">
      <dgm:prSet presAssocID="{62CB71C2-0469-452F-BF06-CBE0ACFD8DC0}" presName="parTransThree" presStyleCnt="0"/>
      <dgm:spPr/>
    </dgm:pt>
    <dgm:pt modelId="{EB6FC2A5-58AE-4DF3-AE92-D1D306AE6F11}" type="pres">
      <dgm:prSet presAssocID="{62CB71C2-0469-452F-BF06-CBE0ACFD8DC0}" presName="horzThree" presStyleCnt="0"/>
      <dgm:spPr/>
    </dgm:pt>
    <dgm:pt modelId="{1D1E87E9-012F-4278-B594-2D52E8E12630}" type="pres">
      <dgm:prSet presAssocID="{EB449328-9C14-4F9E-8C2F-50C9BA65FA3D}" presName="vertFour" presStyleCnt="0">
        <dgm:presLayoutVars>
          <dgm:chPref val="3"/>
        </dgm:presLayoutVars>
      </dgm:prSet>
      <dgm:spPr/>
    </dgm:pt>
    <dgm:pt modelId="{0BF968CF-4F33-4419-A3EB-12B4C6E71961}" type="pres">
      <dgm:prSet presAssocID="{EB449328-9C14-4F9E-8C2F-50C9BA65FA3D}" presName="txFour" presStyleLbl="node4" presStyleIdx="1" presStyleCnt="6" custScaleY="52266">
        <dgm:presLayoutVars>
          <dgm:chPref val="3"/>
        </dgm:presLayoutVars>
      </dgm:prSet>
      <dgm:spPr/>
      <dgm:t>
        <a:bodyPr/>
        <a:lstStyle/>
        <a:p>
          <a:endParaRPr lang="en-US"/>
        </a:p>
      </dgm:t>
    </dgm:pt>
    <dgm:pt modelId="{78998CC4-F78A-4C51-B7A2-4F18235585A5}" type="pres">
      <dgm:prSet presAssocID="{EB449328-9C14-4F9E-8C2F-50C9BA65FA3D}" presName="horzFour" presStyleCnt="0"/>
      <dgm:spPr/>
    </dgm:pt>
    <dgm:pt modelId="{770AE5E9-4244-4E85-87C1-E8ABCE12B57F}" type="pres">
      <dgm:prSet presAssocID="{6168CB72-3C18-41A3-871B-601221955E26}" presName="sibSpaceThree" presStyleCnt="0"/>
      <dgm:spPr/>
    </dgm:pt>
    <dgm:pt modelId="{F9385F76-3920-4C43-AF4F-5DD88E842C38}" type="pres">
      <dgm:prSet presAssocID="{057E032F-3EC6-4E71-9113-5EC68C79F79D}" presName="vertThree" presStyleCnt="0"/>
      <dgm:spPr/>
    </dgm:pt>
    <dgm:pt modelId="{955EDCBE-5119-4BBA-B3D5-0782F5F27A5C}" type="pres">
      <dgm:prSet presAssocID="{057E032F-3EC6-4E71-9113-5EC68C79F79D}" presName="txThree" presStyleLbl="node3" presStyleIdx="2" presStyleCnt="6" custScaleY="48184">
        <dgm:presLayoutVars>
          <dgm:chPref val="3"/>
        </dgm:presLayoutVars>
      </dgm:prSet>
      <dgm:spPr/>
      <dgm:t>
        <a:bodyPr/>
        <a:lstStyle/>
        <a:p>
          <a:endParaRPr lang="en-US"/>
        </a:p>
      </dgm:t>
    </dgm:pt>
    <dgm:pt modelId="{76154C56-98A2-44C7-95D7-6AFC94806976}" type="pres">
      <dgm:prSet presAssocID="{057E032F-3EC6-4E71-9113-5EC68C79F79D}" presName="parTransThree" presStyleCnt="0"/>
      <dgm:spPr/>
    </dgm:pt>
    <dgm:pt modelId="{BB52A22D-E538-4286-ACBE-8D9B116D033B}" type="pres">
      <dgm:prSet presAssocID="{057E032F-3EC6-4E71-9113-5EC68C79F79D}" presName="horzThree" presStyleCnt="0"/>
      <dgm:spPr/>
    </dgm:pt>
    <dgm:pt modelId="{C2E87658-0CBC-49AF-859C-AE40B1A8D60A}" type="pres">
      <dgm:prSet presAssocID="{EB668F29-0C35-4877-84A1-B23D219F305D}" presName="vertFour" presStyleCnt="0">
        <dgm:presLayoutVars>
          <dgm:chPref val="3"/>
        </dgm:presLayoutVars>
      </dgm:prSet>
      <dgm:spPr/>
    </dgm:pt>
    <dgm:pt modelId="{EF4DB864-4DC7-481E-B6E8-E9FDC5DEC2B4}" type="pres">
      <dgm:prSet presAssocID="{EB668F29-0C35-4877-84A1-B23D219F305D}" presName="txFour" presStyleLbl="node4" presStyleIdx="2" presStyleCnt="6" custScaleY="52338">
        <dgm:presLayoutVars>
          <dgm:chPref val="3"/>
        </dgm:presLayoutVars>
      </dgm:prSet>
      <dgm:spPr/>
      <dgm:t>
        <a:bodyPr/>
        <a:lstStyle/>
        <a:p>
          <a:endParaRPr lang="en-US"/>
        </a:p>
      </dgm:t>
    </dgm:pt>
    <dgm:pt modelId="{B3266959-38E6-4E28-8F89-173F8EB31A54}" type="pres">
      <dgm:prSet presAssocID="{EB668F29-0C35-4877-84A1-B23D219F305D}" presName="horzFour" presStyleCnt="0"/>
      <dgm:spPr/>
    </dgm:pt>
    <dgm:pt modelId="{2D7E66C2-965C-4BC5-A068-6755DBC37186}" type="pres">
      <dgm:prSet presAssocID="{0922DC3C-DF59-4890-B924-8C6322D5CD9B}" presName="sibSpaceThree" presStyleCnt="0"/>
      <dgm:spPr/>
    </dgm:pt>
    <dgm:pt modelId="{7D6C15C8-DF96-4514-9BE3-714DE67E8324}" type="pres">
      <dgm:prSet presAssocID="{E0CD08E8-5948-4B22-B347-91FE64DCDE7D}" presName="vertThree" presStyleCnt="0"/>
      <dgm:spPr/>
    </dgm:pt>
    <dgm:pt modelId="{1748DF6D-67DA-42F0-9783-AE4E135AE789}" type="pres">
      <dgm:prSet presAssocID="{E0CD08E8-5948-4B22-B347-91FE64DCDE7D}" presName="txThree" presStyleLbl="node3" presStyleIdx="3" presStyleCnt="6" custScaleY="48741">
        <dgm:presLayoutVars>
          <dgm:chPref val="3"/>
        </dgm:presLayoutVars>
      </dgm:prSet>
      <dgm:spPr/>
      <dgm:t>
        <a:bodyPr/>
        <a:lstStyle/>
        <a:p>
          <a:endParaRPr lang="en-US"/>
        </a:p>
      </dgm:t>
    </dgm:pt>
    <dgm:pt modelId="{19503F7F-F722-49A1-9899-8F6CDC2F46C0}" type="pres">
      <dgm:prSet presAssocID="{E0CD08E8-5948-4B22-B347-91FE64DCDE7D}" presName="parTransThree" presStyleCnt="0"/>
      <dgm:spPr/>
    </dgm:pt>
    <dgm:pt modelId="{A6B16C75-1A73-4748-8F4F-C26045C9F39E}" type="pres">
      <dgm:prSet presAssocID="{E0CD08E8-5948-4B22-B347-91FE64DCDE7D}" presName="horzThree" presStyleCnt="0"/>
      <dgm:spPr/>
    </dgm:pt>
    <dgm:pt modelId="{E8F51D16-C4C9-4CD5-A99E-8E980864E1DD}" type="pres">
      <dgm:prSet presAssocID="{147B033A-0972-4C36-B7A4-E64C0506FF96}" presName="vertFour" presStyleCnt="0">
        <dgm:presLayoutVars>
          <dgm:chPref val="3"/>
        </dgm:presLayoutVars>
      </dgm:prSet>
      <dgm:spPr/>
    </dgm:pt>
    <dgm:pt modelId="{1AC2459B-3E15-4001-AA72-6ED446636F8D}" type="pres">
      <dgm:prSet presAssocID="{147B033A-0972-4C36-B7A4-E64C0506FF96}" presName="txFour" presStyleLbl="node4" presStyleIdx="3" presStyleCnt="6" custScaleY="52528">
        <dgm:presLayoutVars>
          <dgm:chPref val="3"/>
        </dgm:presLayoutVars>
      </dgm:prSet>
      <dgm:spPr/>
      <dgm:t>
        <a:bodyPr/>
        <a:lstStyle/>
        <a:p>
          <a:endParaRPr lang="en-US"/>
        </a:p>
      </dgm:t>
    </dgm:pt>
    <dgm:pt modelId="{2A7DAE60-AD19-448C-8AB0-07ACD132427E}" type="pres">
      <dgm:prSet presAssocID="{147B033A-0972-4C36-B7A4-E64C0506FF96}" presName="horzFour" presStyleCnt="0"/>
      <dgm:spPr/>
    </dgm:pt>
    <dgm:pt modelId="{9BC185B8-E76C-4BC1-8AD3-A2D93752DAE2}" type="pres">
      <dgm:prSet presAssocID="{3C391C80-E6CF-4507-B6CB-5A309630AD98}" presName="sibSpaceThree" presStyleCnt="0"/>
      <dgm:spPr/>
    </dgm:pt>
    <dgm:pt modelId="{9246A28E-7915-4F1D-92B7-CC28304DA872}" type="pres">
      <dgm:prSet presAssocID="{B3A45614-02E6-4DCA-90FB-6C557F6D09D1}" presName="vertThree" presStyleCnt="0"/>
      <dgm:spPr/>
    </dgm:pt>
    <dgm:pt modelId="{FB42CD70-90C7-42DF-96E4-E0F499E3B618}" type="pres">
      <dgm:prSet presAssocID="{B3A45614-02E6-4DCA-90FB-6C557F6D09D1}" presName="txThree" presStyleLbl="node3" presStyleIdx="4" presStyleCnt="6" custScaleY="47874">
        <dgm:presLayoutVars>
          <dgm:chPref val="3"/>
        </dgm:presLayoutVars>
      </dgm:prSet>
      <dgm:spPr/>
      <dgm:t>
        <a:bodyPr/>
        <a:lstStyle/>
        <a:p>
          <a:endParaRPr lang="en-US"/>
        </a:p>
      </dgm:t>
    </dgm:pt>
    <dgm:pt modelId="{2EF223FC-D361-4DE9-8EB5-348DF783BF38}" type="pres">
      <dgm:prSet presAssocID="{B3A45614-02E6-4DCA-90FB-6C557F6D09D1}" presName="parTransThree" presStyleCnt="0"/>
      <dgm:spPr/>
    </dgm:pt>
    <dgm:pt modelId="{DC0798D0-5D0B-461B-B5B4-6EC258722D5A}" type="pres">
      <dgm:prSet presAssocID="{B3A45614-02E6-4DCA-90FB-6C557F6D09D1}" presName="horzThree" presStyleCnt="0"/>
      <dgm:spPr/>
    </dgm:pt>
    <dgm:pt modelId="{D4472DEA-B977-4AC6-9172-5743300B4F41}" type="pres">
      <dgm:prSet presAssocID="{93D511CE-5A98-43DD-89E7-92DCA2B088D3}" presName="vertFour" presStyleCnt="0">
        <dgm:presLayoutVars>
          <dgm:chPref val="3"/>
        </dgm:presLayoutVars>
      </dgm:prSet>
      <dgm:spPr/>
    </dgm:pt>
    <dgm:pt modelId="{C6EC5E47-7DBE-4D00-9E4B-5959C39C8077}" type="pres">
      <dgm:prSet presAssocID="{93D511CE-5A98-43DD-89E7-92DCA2B088D3}" presName="txFour" presStyleLbl="node4" presStyleIdx="4" presStyleCnt="6" custScaleY="51703" custLinFactNeighborY="3670">
        <dgm:presLayoutVars>
          <dgm:chPref val="3"/>
        </dgm:presLayoutVars>
      </dgm:prSet>
      <dgm:spPr/>
      <dgm:t>
        <a:bodyPr/>
        <a:lstStyle/>
        <a:p>
          <a:endParaRPr lang="en-US"/>
        </a:p>
      </dgm:t>
    </dgm:pt>
    <dgm:pt modelId="{56409E15-3EA1-4C6D-8C16-F98E34CD32DE}" type="pres">
      <dgm:prSet presAssocID="{93D511CE-5A98-43DD-89E7-92DCA2B088D3}" presName="horzFour" presStyleCnt="0"/>
      <dgm:spPr/>
    </dgm:pt>
    <dgm:pt modelId="{3C55183A-45DE-4945-95BF-8E9A805324E8}" type="pres">
      <dgm:prSet presAssocID="{4B3EC6C7-D977-4326-AF1B-C8F3B4862BBD}" presName="sibSpaceTwo" presStyleCnt="0"/>
      <dgm:spPr/>
    </dgm:pt>
    <dgm:pt modelId="{FC9C68A8-B8E5-40AF-9E98-BB76755DBCB9}" type="pres">
      <dgm:prSet presAssocID="{69318B3C-0098-42BD-809A-38638317151C}" presName="vertTwo" presStyleCnt="0"/>
      <dgm:spPr/>
    </dgm:pt>
    <dgm:pt modelId="{457280B2-D678-452A-AA7E-C65D68280ABE}" type="pres">
      <dgm:prSet presAssocID="{69318B3C-0098-42BD-809A-38638317151C}" presName="txTwo" presStyleLbl="node2" presStyleIdx="1" presStyleCnt="2" custScaleY="35227">
        <dgm:presLayoutVars>
          <dgm:chPref val="3"/>
        </dgm:presLayoutVars>
      </dgm:prSet>
      <dgm:spPr/>
      <dgm:t>
        <a:bodyPr/>
        <a:lstStyle/>
        <a:p>
          <a:endParaRPr lang="en-US"/>
        </a:p>
      </dgm:t>
    </dgm:pt>
    <dgm:pt modelId="{B955DCB4-3485-4220-A654-E9DBC2A066FA}" type="pres">
      <dgm:prSet presAssocID="{69318B3C-0098-42BD-809A-38638317151C}" presName="parTransTwo" presStyleCnt="0"/>
      <dgm:spPr/>
    </dgm:pt>
    <dgm:pt modelId="{FDF888C5-6645-4E2F-94C1-508A4D39D20E}" type="pres">
      <dgm:prSet presAssocID="{69318B3C-0098-42BD-809A-38638317151C}" presName="horzTwo" presStyleCnt="0"/>
      <dgm:spPr/>
    </dgm:pt>
    <dgm:pt modelId="{FC8FA20B-CA22-424F-A30D-731A730413C4}" type="pres">
      <dgm:prSet presAssocID="{2F56089B-8C93-4A40-9588-3BF85608501B}" presName="vertThree" presStyleCnt="0"/>
      <dgm:spPr/>
    </dgm:pt>
    <dgm:pt modelId="{CE13D8E3-848D-4E89-ABBC-0CC103C40CB9}" type="pres">
      <dgm:prSet presAssocID="{2F56089B-8C93-4A40-9588-3BF85608501B}" presName="txThree" presStyleLbl="node3" presStyleIdx="5" presStyleCnt="6" custScaleY="50118">
        <dgm:presLayoutVars>
          <dgm:chPref val="3"/>
        </dgm:presLayoutVars>
      </dgm:prSet>
      <dgm:spPr/>
      <dgm:t>
        <a:bodyPr/>
        <a:lstStyle/>
        <a:p>
          <a:endParaRPr lang="en-US"/>
        </a:p>
      </dgm:t>
    </dgm:pt>
    <dgm:pt modelId="{4F4A3E36-63D8-4200-8FD3-73F6E10222CC}" type="pres">
      <dgm:prSet presAssocID="{2F56089B-8C93-4A40-9588-3BF85608501B}" presName="parTransThree" presStyleCnt="0"/>
      <dgm:spPr/>
    </dgm:pt>
    <dgm:pt modelId="{23F46F94-4CE4-4EC6-BDAE-B4FDAD84631E}" type="pres">
      <dgm:prSet presAssocID="{2F56089B-8C93-4A40-9588-3BF85608501B}" presName="horzThree" presStyleCnt="0"/>
      <dgm:spPr/>
    </dgm:pt>
    <dgm:pt modelId="{7F145860-CB7B-4501-BB30-33392C09616D}" type="pres">
      <dgm:prSet presAssocID="{B6476C0D-52F4-4A26-B160-B648C3BE8CC5}" presName="vertFour" presStyleCnt="0">
        <dgm:presLayoutVars>
          <dgm:chPref val="3"/>
        </dgm:presLayoutVars>
      </dgm:prSet>
      <dgm:spPr/>
    </dgm:pt>
    <dgm:pt modelId="{9755ADBE-62E0-41CE-ADFE-48BF9406DFC6}" type="pres">
      <dgm:prSet presAssocID="{B6476C0D-52F4-4A26-B160-B648C3BE8CC5}" presName="txFour" presStyleLbl="node4" presStyleIdx="5" presStyleCnt="6" custScaleY="50597" custLinFactNeighborX="-3951" custLinFactNeighborY="5397">
        <dgm:presLayoutVars>
          <dgm:chPref val="3"/>
        </dgm:presLayoutVars>
      </dgm:prSet>
      <dgm:spPr/>
      <dgm:t>
        <a:bodyPr/>
        <a:lstStyle/>
        <a:p>
          <a:endParaRPr lang="en-US"/>
        </a:p>
      </dgm:t>
    </dgm:pt>
    <dgm:pt modelId="{21AB31B4-BCBC-4651-B9CB-E1277FF7076D}" type="pres">
      <dgm:prSet presAssocID="{B6476C0D-52F4-4A26-B160-B648C3BE8CC5}" presName="horzFour" presStyleCnt="0"/>
      <dgm:spPr/>
    </dgm:pt>
  </dgm:ptLst>
  <dgm:cxnLst>
    <dgm:cxn modelId="{43F12D26-B9A7-4E8E-87CE-88602BC3CF29}" type="presOf" srcId="{147B033A-0972-4C36-B7A4-E64C0506FF96}" destId="{1AC2459B-3E15-4001-AA72-6ED446636F8D}" srcOrd="0" destOrd="0" presId="urn:microsoft.com/office/officeart/2005/8/layout/hierarchy4"/>
    <dgm:cxn modelId="{54D36B52-3DEC-4175-B92A-93212E65D11E}" srcId="{C41C7626-5FCA-44FD-A254-EEB5FA5BD14A}" destId="{AD430B6E-19A9-4A41-B170-5EC69CFE57F7}" srcOrd="0" destOrd="0" parTransId="{C2AED8A0-C5D6-430C-9944-70908AAE3398}" sibTransId="{4B3EC6C7-D977-4326-AF1B-C8F3B4862BBD}"/>
    <dgm:cxn modelId="{07B561E7-3E4B-44DE-8C99-B7CFC8EFF62F}" srcId="{057E032F-3EC6-4E71-9113-5EC68C79F79D}" destId="{EB668F29-0C35-4877-84A1-B23D219F305D}" srcOrd="0" destOrd="0" parTransId="{DBBF0350-2809-4F1F-A9D7-DACC6B30DDBC}" sibTransId="{39D0F820-AFBF-4674-9FF6-2B8F42C09C92}"/>
    <dgm:cxn modelId="{31516D65-25EC-41C4-892D-A94E7DD4E8E9}" type="presOf" srcId="{CCBC5F1F-1CDD-465D-B193-5959E8E0DA20}" destId="{0AF78958-10F9-48DE-9BFA-2222078E89F1}" srcOrd="0" destOrd="0" presId="urn:microsoft.com/office/officeart/2005/8/layout/hierarchy4"/>
    <dgm:cxn modelId="{C3EC6153-5482-4EF0-928C-130DE301CE27}" srcId="{AD430B6E-19A9-4A41-B170-5EC69CFE57F7}" destId="{62CB71C2-0469-452F-BF06-CBE0ACFD8DC0}" srcOrd="1" destOrd="0" parTransId="{943D53D4-2139-48F7-B51D-91ABD12FFABC}" sibTransId="{6168CB72-3C18-41A3-871B-601221955E26}"/>
    <dgm:cxn modelId="{DF17A59E-6686-435D-AEB2-81B24EA41D75}" type="presOf" srcId="{C41C7626-5FCA-44FD-A254-EEB5FA5BD14A}" destId="{205B7BFF-CE07-4A81-A653-151C0CE48525}" srcOrd="0" destOrd="0" presId="urn:microsoft.com/office/officeart/2005/8/layout/hierarchy4"/>
    <dgm:cxn modelId="{92B6F8AF-87C7-40C9-9A98-206A3BB5797F}" srcId="{AD430B6E-19A9-4A41-B170-5EC69CFE57F7}" destId="{E0CD08E8-5948-4B22-B347-91FE64DCDE7D}" srcOrd="3" destOrd="0" parTransId="{0D398411-58A3-42A3-9F6A-E7C9E8433269}" sibTransId="{3C391C80-E6CF-4507-B6CB-5A309630AD98}"/>
    <dgm:cxn modelId="{1680EC71-DC37-4758-A710-FC95590A48C9}" srcId="{CCBC5F1F-1CDD-465D-B193-5959E8E0DA20}" destId="{DABC161A-2E61-436E-83E6-E73F0378A1D1}" srcOrd="0" destOrd="0" parTransId="{1C5D8AB7-5885-4A9F-8EBF-BAD5B4CD76EB}" sibTransId="{56CD9DFB-E8A7-4262-AA16-9A8CCD6EFBC7}"/>
    <dgm:cxn modelId="{C89589CB-C893-4325-970D-265EFAFABA46}" type="presOf" srcId="{5C5C1711-5BD1-42C7-BE95-3E5B3AEE19A3}" destId="{11EFA29E-19D3-43DC-B628-1E60AF181D46}" srcOrd="0" destOrd="0" presId="urn:microsoft.com/office/officeart/2005/8/layout/hierarchy4"/>
    <dgm:cxn modelId="{B58B9C68-E106-4B72-81DA-8D533F5E0336}" srcId="{E0CD08E8-5948-4B22-B347-91FE64DCDE7D}" destId="{147B033A-0972-4C36-B7A4-E64C0506FF96}" srcOrd="0" destOrd="0" parTransId="{27345C98-E1CF-4CC1-9CA3-B0A6DCF7E919}" sibTransId="{22DB953C-579C-472E-A999-B6CBD4479A13}"/>
    <dgm:cxn modelId="{B38368E2-CAF4-402B-A6AA-C264C493E0A5}" type="presOf" srcId="{69318B3C-0098-42BD-809A-38638317151C}" destId="{457280B2-D678-452A-AA7E-C65D68280ABE}" srcOrd="0" destOrd="0" presId="urn:microsoft.com/office/officeart/2005/8/layout/hierarchy4"/>
    <dgm:cxn modelId="{63B81E90-12AB-41DC-B42B-DBFB4D9AFB77}" srcId="{C41C7626-5FCA-44FD-A254-EEB5FA5BD14A}" destId="{69318B3C-0098-42BD-809A-38638317151C}" srcOrd="1" destOrd="0" parTransId="{BF2E8000-F022-43D1-B9C1-4E4F60DE5506}" sibTransId="{4CC21572-AC54-41BF-8F44-7C978241385A}"/>
    <dgm:cxn modelId="{180A3A7B-43F3-4615-8855-B337EEF8B3ED}" type="presOf" srcId="{057E032F-3EC6-4E71-9113-5EC68C79F79D}" destId="{955EDCBE-5119-4BBA-B3D5-0782F5F27A5C}" srcOrd="0" destOrd="0" presId="urn:microsoft.com/office/officeart/2005/8/layout/hierarchy4"/>
    <dgm:cxn modelId="{3FB3C415-DF65-4244-A7A3-8A12AEE9ED83}" srcId="{AD430B6E-19A9-4A41-B170-5EC69CFE57F7}" destId="{B3A45614-02E6-4DCA-90FB-6C557F6D09D1}" srcOrd="4" destOrd="0" parTransId="{7D539E1D-E37C-4208-A256-9294B97F6AA8}" sibTransId="{CFD84C75-96F1-4E1A-9DD0-EE71CC58E154}"/>
    <dgm:cxn modelId="{3E40417F-C7D5-4BB5-A372-ED0DF882E12E}" type="presOf" srcId="{2F56089B-8C93-4A40-9588-3BF85608501B}" destId="{CE13D8E3-848D-4E89-ABBC-0CC103C40CB9}" srcOrd="0" destOrd="0" presId="urn:microsoft.com/office/officeart/2005/8/layout/hierarchy4"/>
    <dgm:cxn modelId="{9FE4632F-81A9-4BA0-A980-20E5520F9E1D}" type="presOf" srcId="{93D511CE-5A98-43DD-89E7-92DCA2B088D3}" destId="{C6EC5E47-7DBE-4D00-9E4B-5959C39C8077}" srcOrd="0" destOrd="0" presId="urn:microsoft.com/office/officeart/2005/8/layout/hierarchy4"/>
    <dgm:cxn modelId="{9BBF1419-B535-4FB5-A89C-4AD7071D1A4E}" type="presOf" srcId="{AD430B6E-19A9-4A41-B170-5EC69CFE57F7}" destId="{06C1A78A-5C9C-4D0A-8805-F749B6D0A0FC}" srcOrd="0" destOrd="0" presId="urn:microsoft.com/office/officeart/2005/8/layout/hierarchy4"/>
    <dgm:cxn modelId="{5D7DD7F2-CB14-4D60-92BB-A391F7CD0D48}" type="presOf" srcId="{E0CD08E8-5948-4B22-B347-91FE64DCDE7D}" destId="{1748DF6D-67DA-42F0-9783-AE4E135AE789}" srcOrd="0" destOrd="0" presId="urn:microsoft.com/office/officeart/2005/8/layout/hierarchy4"/>
    <dgm:cxn modelId="{43F986C4-AC6B-4B55-AA07-B7D44186DD14}" srcId="{AD430B6E-19A9-4A41-B170-5EC69CFE57F7}" destId="{057E032F-3EC6-4E71-9113-5EC68C79F79D}" srcOrd="2" destOrd="0" parTransId="{2C9F4496-A528-4DE3-B255-DB7C6AFFB190}" sibTransId="{0922DC3C-DF59-4890-B924-8C6322D5CD9B}"/>
    <dgm:cxn modelId="{30E216BE-AC2D-4A44-BD4E-DA95226D8F73}" type="presOf" srcId="{EB449328-9C14-4F9E-8C2F-50C9BA65FA3D}" destId="{0BF968CF-4F33-4419-A3EB-12B4C6E71961}" srcOrd="0" destOrd="0" presId="urn:microsoft.com/office/officeart/2005/8/layout/hierarchy4"/>
    <dgm:cxn modelId="{1CEFF9F3-C724-430E-9D97-DA634EEAC687}" srcId="{B3A45614-02E6-4DCA-90FB-6C557F6D09D1}" destId="{93D511CE-5A98-43DD-89E7-92DCA2B088D3}" srcOrd="0" destOrd="0" parTransId="{A599DDE8-A6F2-4363-92CE-C326DC5929C1}" sibTransId="{4331E6CD-7F86-44CA-AEC3-77B073C0FD57}"/>
    <dgm:cxn modelId="{EC924028-49A0-44B4-BBA5-85C7B88D092A}" type="presOf" srcId="{DABC161A-2E61-436E-83E6-E73F0378A1D1}" destId="{A67CA365-4024-419B-9ABB-69A143EC5019}" srcOrd="0" destOrd="0" presId="urn:microsoft.com/office/officeart/2005/8/layout/hierarchy4"/>
    <dgm:cxn modelId="{863190DB-592E-4BA0-A964-B392D4534164}" type="presOf" srcId="{62CB71C2-0469-452F-BF06-CBE0ACFD8DC0}" destId="{1D4296BB-60E6-4FE8-920D-22ED0C569389}" srcOrd="0" destOrd="0" presId="urn:microsoft.com/office/officeart/2005/8/layout/hierarchy4"/>
    <dgm:cxn modelId="{6CCC9DDA-D8CA-4931-A152-ED62A14736BC}" srcId="{69318B3C-0098-42BD-809A-38638317151C}" destId="{2F56089B-8C93-4A40-9588-3BF85608501B}" srcOrd="0" destOrd="0" parTransId="{F75CD73B-6C9E-496E-BC03-D99371CF3B5F}" sibTransId="{7BD13A5D-E7C0-4737-B669-140F93B12316}"/>
    <dgm:cxn modelId="{9EF95F6B-083D-4072-8CD3-7D3B8FFE5CF2}" srcId="{5C5C1711-5BD1-42C7-BE95-3E5B3AEE19A3}" destId="{C41C7626-5FCA-44FD-A254-EEB5FA5BD14A}" srcOrd="0" destOrd="0" parTransId="{EF527726-B699-424D-BA26-C2537CE33D5F}" sibTransId="{E6E107AC-CDCF-45C4-829C-14260A521051}"/>
    <dgm:cxn modelId="{4DF51ABF-C0C6-47D5-8476-04CA531FD9F4}" type="presOf" srcId="{B3A45614-02E6-4DCA-90FB-6C557F6D09D1}" destId="{FB42CD70-90C7-42DF-96E4-E0F499E3B618}" srcOrd="0" destOrd="0" presId="urn:microsoft.com/office/officeart/2005/8/layout/hierarchy4"/>
    <dgm:cxn modelId="{4112E676-4B72-43A2-85E6-697C13E0B498}" type="presOf" srcId="{B6476C0D-52F4-4A26-B160-B648C3BE8CC5}" destId="{9755ADBE-62E0-41CE-ADFE-48BF9406DFC6}" srcOrd="0" destOrd="0" presId="urn:microsoft.com/office/officeart/2005/8/layout/hierarchy4"/>
    <dgm:cxn modelId="{26548F08-C83C-4FE0-AF62-469A77E442D5}" type="presOf" srcId="{EB668F29-0C35-4877-84A1-B23D219F305D}" destId="{EF4DB864-4DC7-481E-B6E8-E9FDC5DEC2B4}" srcOrd="0" destOrd="0" presId="urn:microsoft.com/office/officeart/2005/8/layout/hierarchy4"/>
    <dgm:cxn modelId="{21920A69-F94D-4F5C-A3A4-E6848A03DAA9}" srcId="{AD430B6E-19A9-4A41-B170-5EC69CFE57F7}" destId="{CCBC5F1F-1CDD-465D-B193-5959E8E0DA20}" srcOrd="0" destOrd="0" parTransId="{631619FA-3897-469E-9C5B-9C8662803F69}" sibTransId="{BA116986-8728-46F3-869C-86F157DA2E90}"/>
    <dgm:cxn modelId="{E8BDAF3F-15CC-4DC9-A471-43257E4AF2EB}" srcId="{62CB71C2-0469-452F-BF06-CBE0ACFD8DC0}" destId="{EB449328-9C14-4F9E-8C2F-50C9BA65FA3D}" srcOrd="0" destOrd="0" parTransId="{20043A12-7946-4A70-88DE-EBC30B9C37A0}" sibTransId="{D442344A-3D06-4ED2-A69E-F1460CF04814}"/>
    <dgm:cxn modelId="{6DDAEAEE-3E2A-4087-BD9A-D42A98ECAA37}" srcId="{2F56089B-8C93-4A40-9588-3BF85608501B}" destId="{B6476C0D-52F4-4A26-B160-B648C3BE8CC5}" srcOrd="0" destOrd="0" parTransId="{0011358E-E791-49B1-972C-F45F4FE630D7}" sibTransId="{A4D238AB-4FD6-4103-BA87-F1B4BFDA458F}"/>
    <dgm:cxn modelId="{BD92213C-773E-4BBB-911C-912D42C6860D}" type="presParOf" srcId="{11EFA29E-19D3-43DC-B628-1E60AF181D46}" destId="{966351DE-C425-4683-A89D-B10267C90D71}" srcOrd="0" destOrd="0" presId="urn:microsoft.com/office/officeart/2005/8/layout/hierarchy4"/>
    <dgm:cxn modelId="{97A921DC-F03E-4F28-A94F-A9D636B00762}" type="presParOf" srcId="{966351DE-C425-4683-A89D-B10267C90D71}" destId="{205B7BFF-CE07-4A81-A653-151C0CE48525}" srcOrd="0" destOrd="0" presId="urn:microsoft.com/office/officeart/2005/8/layout/hierarchy4"/>
    <dgm:cxn modelId="{F5AEAF64-C1E5-47AE-9955-C25FD673DC4E}" type="presParOf" srcId="{966351DE-C425-4683-A89D-B10267C90D71}" destId="{9CDEB24E-0864-414F-9D3E-0910B9D6EB2A}" srcOrd="1" destOrd="0" presId="urn:microsoft.com/office/officeart/2005/8/layout/hierarchy4"/>
    <dgm:cxn modelId="{91504BF8-18E3-4E2B-BC49-74F00BC4FEEE}" type="presParOf" srcId="{966351DE-C425-4683-A89D-B10267C90D71}" destId="{3C0A6088-A8A4-451F-B061-A61F34A2D29A}" srcOrd="2" destOrd="0" presId="urn:microsoft.com/office/officeart/2005/8/layout/hierarchy4"/>
    <dgm:cxn modelId="{C68BBC09-54F2-482D-8DC5-9826200F65CE}" type="presParOf" srcId="{3C0A6088-A8A4-451F-B061-A61F34A2D29A}" destId="{64ADB6EB-DC63-45E6-A881-FB2CDF85ACE3}" srcOrd="0" destOrd="0" presId="urn:microsoft.com/office/officeart/2005/8/layout/hierarchy4"/>
    <dgm:cxn modelId="{068FB200-2246-4B3B-A0CC-98E7D3E91C5F}" type="presParOf" srcId="{64ADB6EB-DC63-45E6-A881-FB2CDF85ACE3}" destId="{06C1A78A-5C9C-4D0A-8805-F749B6D0A0FC}" srcOrd="0" destOrd="0" presId="urn:microsoft.com/office/officeart/2005/8/layout/hierarchy4"/>
    <dgm:cxn modelId="{BB212208-46CA-43BD-9425-8463023464B2}" type="presParOf" srcId="{64ADB6EB-DC63-45E6-A881-FB2CDF85ACE3}" destId="{9497DA94-5458-449F-B2B8-94AA99C4B1BE}" srcOrd="1" destOrd="0" presId="urn:microsoft.com/office/officeart/2005/8/layout/hierarchy4"/>
    <dgm:cxn modelId="{A97169A2-7ECC-4092-905D-5FC55FF04C3F}" type="presParOf" srcId="{64ADB6EB-DC63-45E6-A881-FB2CDF85ACE3}" destId="{C99F6B7C-5191-4FFB-B268-2AED2FDC5F74}" srcOrd="2" destOrd="0" presId="urn:microsoft.com/office/officeart/2005/8/layout/hierarchy4"/>
    <dgm:cxn modelId="{7493A291-402C-4E25-87F5-F713AB045AA7}" type="presParOf" srcId="{C99F6B7C-5191-4FFB-B268-2AED2FDC5F74}" destId="{250D2F1C-1C61-4EE3-AD2D-46DC1EB935CD}" srcOrd="0" destOrd="0" presId="urn:microsoft.com/office/officeart/2005/8/layout/hierarchy4"/>
    <dgm:cxn modelId="{933E77E7-41AE-4786-9EA5-CC890467DD28}" type="presParOf" srcId="{250D2F1C-1C61-4EE3-AD2D-46DC1EB935CD}" destId="{0AF78958-10F9-48DE-9BFA-2222078E89F1}" srcOrd="0" destOrd="0" presId="urn:microsoft.com/office/officeart/2005/8/layout/hierarchy4"/>
    <dgm:cxn modelId="{AEA834A0-BD8B-43B4-8FEC-8BD13BA1D0D3}" type="presParOf" srcId="{250D2F1C-1C61-4EE3-AD2D-46DC1EB935CD}" destId="{FDA1FF89-2050-4897-B10F-385CDBB08F11}" srcOrd="1" destOrd="0" presId="urn:microsoft.com/office/officeart/2005/8/layout/hierarchy4"/>
    <dgm:cxn modelId="{2E7CAD07-3D29-4F43-AF8F-1AAD353C211A}" type="presParOf" srcId="{250D2F1C-1C61-4EE3-AD2D-46DC1EB935CD}" destId="{84E6EFA3-9F09-495E-8FAD-48BF5B9180F2}" srcOrd="2" destOrd="0" presId="urn:microsoft.com/office/officeart/2005/8/layout/hierarchy4"/>
    <dgm:cxn modelId="{AE185AC0-3226-4CA5-8D33-B40968C4ED0E}" type="presParOf" srcId="{84E6EFA3-9F09-495E-8FAD-48BF5B9180F2}" destId="{876DE0DC-2925-4585-8B07-79B9B9A20F6A}" srcOrd="0" destOrd="0" presId="urn:microsoft.com/office/officeart/2005/8/layout/hierarchy4"/>
    <dgm:cxn modelId="{C38C3BB1-5C11-4587-B480-515B32905EAC}" type="presParOf" srcId="{876DE0DC-2925-4585-8B07-79B9B9A20F6A}" destId="{A67CA365-4024-419B-9ABB-69A143EC5019}" srcOrd="0" destOrd="0" presId="urn:microsoft.com/office/officeart/2005/8/layout/hierarchy4"/>
    <dgm:cxn modelId="{51A62FF4-6D15-4E3D-89E2-802551169518}" type="presParOf" srcId="{876DE0DC-2925-4585-8B07-79B9B9A20F6A}" destId="{9E827890-3B16-4CAC-936D-A89B65D5DF2B}" srcOrd="1" destOrd="0" presId="urn:microsoft.com/office/officeart/2005/8/layout/hierarchy4"/>
    <dgm:cxn modelId="{5D320E85-EA33-41A5-96D7-0BF36E6C59A5}" type="presParOf" srcId="{C99F6B7C-5191-4FFB-B268-2AED2FDC5F74}" destId="{8E00DF8C-5C72-4B82-905B-73F5765DB0ED}" srcOrd="1" destOrd="0" presId="urn:microsoft.com/office/officeart/2005/8/layout/hierarchy4"/>
    <dgm:cxn modelId="{30FEA926-A83C-4C2B-92CF-B1A192BAE46A}" type="presParOf" srcId="{C99F6B7C-5191-4FFB-B268-2AED2FDC5F74}" destId="{803F349C-09A6-4133-AC70-9B9481A10890}" srcOrd="2" destOrd="0" presId="urn:microsoft.com/office/officeart/2005/8/layout/hierarchy4"/>
    <dgm:cxn modelId="{0387DF81-1816-4B8A-80EB-B0CFB520CFF6}" type="presParOf" srcId="{803F349C-09A6-4133-AC70-9B9481A10890}" destId="{1D4296BB-60E6-4FE8-920D-22ED0C569389}" srcOrd="0" destOrd="0" presId="urn:microsoft.com/office/officeart/2005/8/layout/hierarchy4"/>
    <dgm:cxn modelId="{BB4002BB-1042-4BA4-BE99-D13E0D4B3803}" type="presParOf" srcId="{803F349C-09A6-4133-AC70-9B9481A10890}" destId="{C91BA57D-F003-43EC-AAD9-B8D5527247E5}" srcOrd="1" destOrd="0" presId="urn:microsoft.com/office/officeart/2005/8/layout/hierarchy4"/>
    <dgm:cxn modelId="{A2F88CE3-3013-4062-A59C-E4065BBC1914}" type="presParOf" srcId="{803F349C-09A6-4133-AC70-9B9481A10890}" destId="{EB6FC2A5-58AE-4DF3-AE92-D1D306AE6F11}" srcOrd="2" destOrd="0" presId="urn:microsoft.com/office/officeart/2005/8/layout/hierarchy4"/>
    <dgm:cxn modelId="{A43A2D18-4DB6-4D60-BB95-3F390275F085}" type="presParOf" srcId="{EB6FC2A5-58AE-4DF3-AE92-D1D306AE6F11}" destId="{1D1E87E9-012F-4278-B594-2D52E8E12630}" srcOrd="0" destOrd="0" presId="urn:microsoft.com/office/officeart/2005/8/layout/hierarchy4"/>
    <dgm:cxn modelId="{AB6EEFE2-B02F-4E14-B1C8-A8CB4A776AF1}" type="presParOf" srcId="{1D1E87E9-012F-4278-B594-2D52E8E12630}" destId="{0BF968CF-4F33-4419-A3EB-12B4C6E71961}" srcOrd="0" destOrd="0" presId="urn:microsoft.com/office/officeart/2005/8/layout/hierarchy4"/>
    <dgm:cxn modelId="{9B81CE4C-D06F-46B3-B09F-6C4ACEEC7169}" type="presParOf" srcId="{1D1E87E9-012F-4278-B594-2D52E8E12630}" destId="{78998CC4-F78A-4C51-B7A2-4F18235585A5}" srcOrd="1" destOrd="0" presId="urn:microsoft.com/office/officeart/2005/8/layout/hierarchy4"/>
    <dgm:cxn modelId="{5AB3BD8F-E95E-4B97-B531-8BB2E0ED56E0}" type="presParOf" srcId="{C99F6B7C-5191-4FFB-B268-2AED2FDC5F74}" destId="{770AE5E9-4244-4E85-87C1-E8ABCE12B57F}" srcOrd="3" destOrd="0" presId="urn:microsoft.com/office/officeart/2005/8/layout/hierarchy4"/>
    <dgm:cxn modelId="{1B978CBC-9A2C-49F9-AA58-4BEB87BF673B}" type="presParOf" srcId="{C99F6B7C-5191-4FFB-B268-2AED2FDC5F74}" destId="{F9385F76-3920-4C43-AF4F-5DD88E842C38}" srcOrd="4" destOrd="0" presId="urn:microsoft.com/office/officeart/2005/8/layout/hierarchy4"/>
    <dgm:cxn modelId="{22F757F0-CF3D-447B-B281-67399433692F}" type="presParOf" srcId="{F9385F76-3920-4C43-AF4F-5DD88E842C38}" destId="{955EDCBE-5119-4BBA-B3D5-0782F5F27A5C}" srcOrd="0" destOrd="0" presId="urn:microsoft.com/office/officeart/2005/8/layout/hierarchy4"/>
    <dgm:cxn modelId="{5D8AB253-8B0B-4170-9BD9-BBD96D55D39D}" type="presParOf" srcId="{F9385F76-3920-4C43-AF4F-5DD88E842C38}" destId="{76154C56-98A2-44C7-95D7-6AFC94806976}" srcOrd="1" destOrd="0" presId="urn:microsoft.com/office/officeart/2005/8/layout/hierarchy4"/>
    <dgm:cxn modelId="{193247B5-53FD-45C9-B878-0F0330C2FA48}" type="presParOf" srcId="{F9385F76-3920-4C43-AF4F-5DD88E842C38}" destId="{BB52A22D-E538-4286-ACBE-8D9B116D033B}" srcOrd="2" destOrd="0" presId="urn:microsoft.com/office/officeart/2005/8/layout/hierarchy4"/>
    <dgm:cxn modelId="{C40C36B8-6182-4299-9FB9-FB044C0C7462}" type="presParOf" srcId="{BB52A22D-E538-4286-ACBE-8D9B116D033B}" destId="{C2E87658-0CBC-49AF-859C-AE40B1A8D60A}" srcOrd="0" destOrd="0" presId="urn:microsoft.com/office/officeart/2005/8/layout/hierarchy4"/>
    <dgm:cxn modelId="{39755A7B-3475-4D06-BB6E-325270DEF6CF}" type="presParOf" srcId="{C2E87658-0CBC-49AF-859C-AE40B1A8D60A}" destId="{EF4DB864-4DC7-481E-B6E8-E9FDC5DEC2B4}" srcOrd="0" destOrd="0" presId="urn:microsoft.com/office/officeart/2005/8/layout/hierarchy4"/>
    <dgm:cxn modelId="{4D3ED83F-CB82-4F22-977D-2E35D56170B6}" type="presParOf" srcId="{C2E87658-0CBC-49AF-859C-AE40B1A8D60A}" destId="{B3266959-38E6-4E28-8F89-173F8EB31A54}" srcOrd="1" destOrd="0" presId="urn:microsoft.com/office/officeart/2005/8/layout/hierarchy4"/>
    <dgm:cxn modelId="{E63F4A0B-DFB1-42C5-BE53-7761989B793F}" type="presParOf" srcId="{C99F6B7C-5191-4FFB-B268-2AED2FDC5F74}" destId="{2D7E66C2-965C-4BC5-A068-6755DBC37186}" srcOrd="5" destOrd="0" presId="urn:microsoft.com/office/officeart/2005/8/layout/hierarchy4"/>
    <dgm:cxn modelId="{30CC45BD-9043-4702-AB2F-672B454A3BC6}" type="presParOf" srcId="{C99F6B7C-5191-4FFB-B268-2AED2FDC5F74}" destId="{7D6C15C8-DF96-4514-9BE3-714DE67E8324}" srcOrd="6" destOrd="0" presId="urn:microsoft.com/office/officeart/2005/8/layout/hierarchy4"/>
    <dgm:cxn modelId="{D1DB2C73-1D7E-4FCD-8C30-FDABF37717AB}" type="presParOf" srcId="{7D6C15C8-DF96-4514-9BE3-714DE67E8324}" destId="{1748DF6D-67DA-42F0-9783-AE4E135AE789}" srcOrd="0" destOrd="0" presId="urn:microsoft.com/office/officeart/2005/8/layout/hierarchy4"/>
    <dgm:cxn modelId="{24D162FB-D8C2-4839-8D03-8A3A027B2991}" type="presParOf" srcId="{7D6C15C8-DF96-4514-9BE3-714DE67E8324}" destId="{19503F7F-F722-49A1-9899-8F6CDC2F46C0}" srcOrd="1" destOrd="0" presId="urn:microsoft.com/office/officeart/2005/8/layout/hierarchy4"/>
    <dgm:cxn modelId="{B66E3D61-CBDF-44CF-8158-DEFEBFDBCA1F}" type="presParOf" srcId="{7D6C15C8-DF96-4514-9BE3-714DE67E8324}" destId="{A6B16C75-1A73-4748-8F4F-C26045C9F39E}" srcOrd="2" destOrd="0" presId="urn:microsoft.com/office/officeart/2005/8/layout/hierarchy4"/>
    <dgm:cxn modelId="{154D88B2-3184-4B1A-AE16-DD8DC628860B}" type="presParOf" srcId="{A6B16C75-1A73-4748-8F4F-C26045C9F39E}" destId="{E8F51D16-C4C9-4CD5-A99E-8E980864E1DD}" srcOrd="0" destOrd="0" presId="urn:microsoft.com/office/officeart/2005/8/layout/hierarchy4"/>
    <dgm:cxn modelId="{F356159C-18A5-40B1-894F-00DD84F781BD}" type="presParOf" srcId="{E8F51D16-C4C9-4CD5-A99E-8E980864E1DD}" destId="{1AC2459B-3E15-4001-AA72-6ED446636F8D}" srcOrd="0" destOrd="0" presId="urn:microsoft.com/office/officeart/2005/8/layout/hierarchy4"/>
    <dgm:cxn modelId="{B460019D-D414-4BDE-B029-181FCC3F96CA}" type="presParOf" srcId="{E8F51D16-C4C9-4CD5-A99E-8E980864E1DD}" destId="{2A7DAE60-AD19-448C-8AB0-07ACD132427E}" srcOrd="1" destOrd="0" presId="urn:microsoft.com/office/officeart/2005/8/layout/hierarchy4"/>
    <dgm:cxn modelId="{376CE4D8-B416-4E96-8E2C-B361B6A6041B}" type="presParOf" srcId="{C99F6B7C-5191-4FFB-B268-2AED2FDC5F74}" destId="{9BC185B8-E76C-4BC1-8AD3-A2D93752DAE2}" srcOrd="7" destOrd="0" presId="urn:microsoft.com/office/officeart/2005/8/layout/hierarchy4"/>
    <dgm:cxn modelId="{25CD7153-7FEF-4EB9-ACF8-4014CEE1146A}" type="presParOf" srcId="{C99F6B7C-5191-4FFB-B268-2AED2FDC5F74}" destId="{9246A28E-7915-4F1D-92B7-CC28304DA872}" srcOrd="8" destOrd="0" presId="urn:microsoft.com/office/officeart/2005/8/layout/hierarchy4"/>
    <dgm:cxn modelId="{E27CDB24-2521-424E-901D-F1BD4C040023}" type="presParOf" srcId="{9246A28E-7915-4F1D-92B7-CC28304DA872}" destId="{FB42CD70-90C7-42DF-96E4-E0F499E3B618}" srcOrd="0" destOrd="0" presId="urn:microsoft.com/office/officeart/2005/8/layout/hierarchy4"/>
    <dgm:cxn modelId="{79764F4D-9D14-4DB9-BAEF-AE2C69115DA8}" type="presParOf" srcId="{9246A28E-7915-4F1D-92B7-CC28304DA872}" destId="{2EF223FC-D361-4DE9-8EB5-348DF783BF38}" srcOrd="1" destOrd="0" presId="urn:microsoft.com/office/officeart/2005/8/layout/hierarchy4"/>
    <dgm:cxn modelId="{DAB7C960-6674-4689-BFCF-AF5EA72B2BA4}" type="presParOf" srcId="{9246A28E-7915-4F1D-92B7-CC28304DA872}" destId="{DC0798D0-5D0B-461B-B5B4-6EC258722D5A}" srcOrd="2" destOrd="0" presId="urn:microsoft.com/office/officeart/2005/8/layout/hierarchy4"/>
    <dgm:cxn modelId="{3EBC6CAA-75DD-441C-B157-D66F263ADE35}" type="presParOf" srcId="{DC0798D0-5D0B-461B-B5B4-6EC258722D5A}" destId="{D4472DEA-B977-4AC6-9172-5743300B4F41}" srcOrd="0" destOrd="0" presId="urn:microsoft.com/office/officeart/2005/8/layout/hierarchy4"/>
    <dgm:cxn modelId="{BBB66D44-45EB-4B90-BE52-F6104D314755}" type="presParOf" srcId="{D4472DEA-B977-4AC6-9172-5743300B4F41}" destId="{C6EC5E47-7DBE-4D00-9E4B-5959C39C8077}" srcOrd="0" destOrd="0" presId="urn:microsoft.com/office/officeart/2005/8/layout/hierarchy4"/>
    <dgm:cxn modelId="{6C1EBB37-A4C2-4F6E-AEDC-02B77D5577F5}" type="presParOf" srcId="{D4472DEA-B977-4AC6-9172-5743300B4F41}" destId="{56409E15-3EA1-4C6D-8C16-F98E34CD32DE}" srcOrd="1" destOrd="0" presId="urn:microsoft.com/office/officeart/2005/8/layout/hierarchy4"/>
    <dgm:cxn modelId="{DFFF5968-A64E-4FBD-ACB7-F8116F5032E9}" type="presParOf" srcId="{3C0A6088-A8A4-451F-B061-A61F34A2D29A}" destId="{3C55183A-45DE-4945-95BF-8E9A805324E8}" srcOrd="1" destOrd="0" presId="urn:microsoft.com/office/officeart/2005/8/layout/hierarchy4"/>
    <dgm:cxn modelId="{9BE61FB3-293D-40D7-BE3E-1D8F0F956E6C}" type="presParOf" srcId="{3C0A6088-A8A4-451F-B061-A61F34A2D29A}" destId="{FC9C68A8-B8E5-40AF-9E98-BB76755DBCB9}" srcOrd="2" destOrd="0" presId="urn:microsoft.com/office/officeart/2005/8/layout/hierarchy4"/>
    <dgm:cxn modelId="{5A52DF80-C5CF-4334-8476-CECBC9FDD175}" type="presParOf" srcId="{FC9C68A8-B8E5-40AF-9E98-BB76755DBCB9}" destId="{457280B2-D678-452A-AA7E-C65D68280ABE}" srcOrd="0" destOrd="0" presId="urn:microsoft.com/office/officeart/2005/8/layout/hierarchy4"/>
    <dgm:cxn modelId="{135CED98-8942-47BC-A62C-7A1D91B347BC}" type="presParOf" srcId="{FC9C68A8-B8E5-40AF-9E98-BB76755DBCB9}" destId="{B955DCB4-3485-4220-A654-E9DBC2A066FA}" srcOrd="1" destOrd="0" presId="urn:microsoft.com/office/officeart/2005/8/layout/hierarchy4"/>
    <dgm:cxn modelId="{5F29005F-B8E4-4F91-8EF4-9E337C9AA309}" type="presParOf" srcId="{FC9C68A8-B8E5-40AF-9E98-BB76755DBCB9}" destId="{FDF888C5-6645-4E2F-94C1-508A4D39D20E}" srcOrd="2" destOrd="0" presId="urn:microsoft.com/office/officeart/2005/8/layout/hierarchy4"/>
    <dgm:cxn modelId="{6AE8ADCD-70F1-483A-B84F-AD59B733C788}" type="presParOf" srcId="{FDF888C5-6645-4E2F-94C1-508A4D39D20E}" destId="{FC8FA20B-CA22-424F-A30D-731A730413C4}" srcOrd="0" destOrd="0" presId="urn:microsoft.com/office/officeart/2005/8/layout/hierarchy4"/>
    <dgm:cxn modelId="{3C55D63B-764D-4B9E-AD2D-06C98CAA855C}" type="presParOf" srcId="{FC8FA20B-CA22-424F-A30D-731A730413C4}" destId="{CE13D8E3-848D-4E89-ABBC-0CC103C40CB9}" srcOrd="0" destOrd="0" presId="urn:microsoft.com/office/officeart/2005/8/layout/hierarchy4"/>
    <dgm:cxn modelId="{106F6008-09E5-4C59-A69E-05192EC5DE71}" type="presParOf" srcId="{FC8FA20B-CA22-424F-A30D-731A730413C4}" destId="{4F4A3E36-63D8-4200-8FD3-73F6E10222CC}" srcOrd="1" destOrd="0" presId="urn:microsoft.com/office/officeart/2005/8/layout/hierarchy4"/>
    <dgm:cxn modelId="{7B882A5B-77DD-4B98-B4F3-DBD5EAAB77FE}" type="presParOf" srcId="{FC8FA20B-CA22-424F-A30D-731A730413C4}" destId="{23F46F94-4CE4-4EC6-BDAE-B4FDAD84631E}" srcOrd="2" destOrd="0" presId="urn:microsoft.com/office/officeart/2005/8/layout/hierarchy4"/>
    <dgm:cxn modelId="{F5BC0C80-2E0C-4282-A130-9D416C8ECAD2}" type="presParOf" srcId="{23F46F94-4CE4-4EC6-BDAE-B4FDAD84631E}" destId="{7F145860-CB7B-4501-BB30-33392C09616D}" srcOrd="0" destOrd="0" presId="urn:microsoft.com/office/officeart/2005/8/layout/hierarchy4"/>
    <dgm:cxn modelId="{079A405A-6255-48ED-A033-DA3C34C2BDA7}" type="presParOf" srcId="{7F145860-CB7B-4501-BB30-33392C09616D}" destId="{9755ADBE-62E0-41CE-ADFE-48BF9406DFC6}" srcOrd="0" destOrd="0" presId="urn:microsoft.com/office/officeart/2005/8/layout/hierarchy4"/>
    <dgm:cxn modelId="{821126E4-CBB9-40E9-A4A4-186BFF87FC95}" type="presParOf" srcId="{7F145860-CB7B-4501-BB30-33392C09616D}" destId="{21AB31B4-BCBC-4651-B9CB-E1277FF7076D}" srcOrd="1" destOrd="0" presId="urn:microsoft.com/office/officeart/2005/8/layout/hierarchy4"/>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51E73F-203E-4B4F-A8AE-418247B9F922}">
      <dsp:nvSpPr>
        <dsp:cNvPr id="0" name=""/>
        <dsp:cNvSpPr/>
      </dsp:nvSpPr>
      <dsp:spPr>
        <a:xfrm>
          <a:off x="0" y="0"/>
          <a:ext cx="8712968" cy="1944216"/>
        </a:xfrm>
        <a:prstGeom prst="rect">
          <a:avLst/>
        </a:prstGeom>
        <a:solidFill>
          <a:schemeClr val="tx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lvl="0" algn="ctr" defTabSz="2800350">
            <a:lnSpc>
              <a:spcPct val="90000"/>
            </a:lnSpc>
            <a:spcBef>
              <a:spcPct val="0"/>
            </a:spcBef>
            <a:spcAft>
              <a:spcPct val="35000"/>
            </a:spcAft>
          </a:pPr>
          <a:r>
            <a:rPr lang="en-GB" sz="6300" kern="1200" dirty="0" smtClean="0"/>
            <a:t>EHCS: 3 pillars of support</a:t>
          </a:r>
          <a:endParaRPr lang="en-GB" sz="6300" kern="1200" dirty="0"/>
        </a:p>
      </dsp:txBody>
      <dsp:txXfrm>
        <a:off x="0" y="0"/>
        <a:ext cx="8712968" cy="1944216"/>
      </dsp:txXfrm>
    </dsp:sp>
    <dsp:sp modelId="{6CCC9E81-B3BF-4387-815D-C1ED0C7E3665}">
      <dsp:nvSpPr>
        <dsp:cNvPr id="0" name=""/>
        <dsp:cNvSpPr/>
      </dsp:nvSpPr>
      <dsp:spPr>
        <a:xfrm>
          <a:off x="0" y="1800193"/>
          <a:ext cx="2901486" cy="3938851"/>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dirty="0" smtClean="0"/>
            <a:t>Functionality and Quality of CEONC Services</a:t>
          </a:r>
          <a:endParaRPr lang="en-GB" sz="3700" kern="1200" dirty="0"/>
        </a:p>
      </dsp:txBody>
      <dsp:txXfrm>
        <a:off x="0" y="1800193"/>
        <a:ext cx="2901486" cy="3938851"/>
      </dsp:txXfrm>
    </dsp:sp>
    <dsp:sp modelId="{DCF0C4E6-6A2A-449A-BFD9-A470859BAE2D}">
      <dsp:nvSpPr>
        <dsp:cNvPr id="0" name=""/>
        <dsp:cNvSpPr/>
      </dsp:nvSpPr>
      <dsp:spPr>
        <a:xfrm>
          <a:off x="2905740" y="1800193"/>
          <a:ext cx="2901486" cy="3938851"/>
        </a:xfrm>
        <a:prstGeom prst="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dirty="0" smtClean="0"/>
            <a:t>Managing overcrowding and referral </a:t>
          </a:r>
          <a:endParaRPr lang="en-GB" sz="3700" kern="1200" dirty="0"/>
        </a:p>
      </dsp:txBody>
      <dsp:txXfrm>
        <a:off x="2905740" y="1800193"/>
        <a:ext cx="2901486" cy="3938851"/>
      </dsp:txXfrm>
    </dsp:sp>
    <dsp:sp modelId="{E486366F-287F-4A83-810D-AA200FFF11AF}">
      <dsp:nvSpPr>
        <dsp:cNvPr id="0" name=""/>
        <dsp:cNvSpPr/>
      </dsp:nvSpPr>
      <dsp:spPr>
        <a:xfrm>
          <a:off x="5811481" y="1800193"/>
          <a:ext cx="2901486" cy="393885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dirty="0" smtClean="0"/>
            <a:t>Reaching Remote Areas and underserved</a:t>
          </a:r>
          <a:endParaRPr lang="en-GB" sz="3700" kern="1200" dirty="0"/>
        </a:p>
      </dsp:txBody>
      <dsp:txXfrm>
        <a:off x="5811481" y="1800193"/>
        <a:ext cx="2901486" cy="3938851"/>
      </dsp:txXfrm>
    </dsp:sp>
    <dsp:sp modelId="{CD2CF76F-E7D7-4684-9981-510784CAE7B9}">
      <dsp:nvSpPr>
        <dsp:cNvPr id="0" name=""/>
        <dsp:cNvSpPr/>
      </dsp:nvSpPr>
      <dsp:spPr>
        <a:xfrm>
          <a:off x="0" y="5770870"/>
          <a:ext cx="8712968" cy="453650"/>
        </a:xfrm>
        <a:prstGeom prst="rect">
          <a:avLst/>
        </a:prstGeom>
        <a:solidFill>
          <a:schemeClr val="tx2">
            <a:lumMod val="75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5B7BFF-CE07-4A81-A653-151C0CE48525}">
      <dsp:nvSpPr>
        <dsp:cNvPr id="0" name=""/>
        <dsp:cNvSpPr/>
      </dsp:nvSpPr>
      <dsp:spPr>
        <a:xfrm>
          <a:off x="985" y="3009"/>
          <a:ext cx="8122121" cy="64488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Increase availability and use of data</a:t>
          </a:r>
          <a:endParaRPr lang="en-US" sz="2800" kern="1200" dirty="0"/>
        </a:p>
      </dsp:txBody>
      <dsp:txXfrm>
        <a:off x="985" y="3009"/>
        <a:ext cx="8122121" cy="644888"/>
      </dsp:txXfrm>
    </dsp:sp>
    <dsp:sp modelId="{06C1A78A-5C9C-4D0A-8805-F749B6D0A0FC}">
      <dsp:nvSpPr>
        <dsp:cNvPr id="0" name=""/>
        <dsp:cNvSpPr/>
      </dsp:nvSpPr>
      <dsp:spPr>
        <a:xfrm>
          <a:off x="8913" y="880704"/>
          <a:ext cx="6700852" cy="867747"/>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Strengthening routine information systems</a:t>
          </a:r>
          <a:endParaRPr lang="en-US" sz="2800" kern="1200" dirty="0"/>
        </a:p>
      </dsp:txBody>
      <dsp:txXfrm>
        <a:off x="8913" y="880704"/>
        <a:ext cx="6700852" cy="867747"/>
      </dsp:txXfrm>
    </dsp:sp>
    <dsp:sp modelId="{0AF78958-10F9-48DE-9BFA-2222078E89F1}">
      <dsp:nvSpPr>
        <dsp:cNvPr id="0" name=""/>
        <dsp:cNvSpPr/>
      </dsp:nvSpPr>
      <dsp:spPr>
        <a:xfrm>
          <a:off x="25240" y="1981257"/>
          <a:ext cx="1290285" cy="110685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M&amp;E TWG </a:t>
          </a:r>
          <a:endParaRPr lang="en-US" sz="1400" kern="1200" dirty="0"/>
        </a:p>
      </dsp:txBody>
      <dsp:txXfrm>
        <a:off x="25240" y="1981257"/>
        <a:ext cx="1290285" cy="1106854"/>
      </dsp:txXfrm>
    </dsp:sp>
    <dsp:sp modelId="{A67CA365-4024-419B-9ABB-69A143EC5019}">
      <dsp:nvSpPr>
        <dsp:cNvPr id="0" name=""/>
        <dsp:cNvSpPr/>
      </dsp:nvSpPr>
      <dsp:spPr>
        <a:xfrm>
          <a:off x="2" y="3416401"/>
          <a:ext cx="1290285" cy="1185364"/>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err="1" smtClean="0"/>
            <a:t>NHSS</a:t>
          </a:r>
          <a:r>
            <a:rPr lang="en-US" sz="1300" kern="1200" dirty="0" smtClean="0"/>
            <a:t> 2015 -20 Results Framework</a:t>
          </a:r>
          <a:endParaRPr lang="en-US" sz="1300" kern="1200" dirty="0"/>
        </a:p>
      </dsp:txBody>
      <dsp:txXfrm>
        <a:off x="2" y="3416401"/>
        <a:ext cx="1290285" cy="1185364"/>
      </dsp:txXfrm>
    </dsp:sp>
    <dsp:sp modelId="{1D4296BB-60E6-4FE8-920D-22ED0C569389}">
      <dsp:nvSpPr>
        <dsp:cNvPr id="0" name=""/>
        <dsp:cNvSpPr/>
      </dsp:nvSpPr>
      <dsp:spPr>
        <a:xfrm>
          <a:off x="1369718" y="1981257"/>
          <a:ext cx="1290285" cy="1127082"/>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HMIS revision</a:t>
          </a:r>
          <a:endParaRPr lang="en-US" sz="1400" kern="1200" dirty="0"/>
        </a:p>
      </dsp:txBody>
      <dsp:txXfrm>
        <a:off x="1369718" y="1981257"/>
        <a:ext cx="1290285" cy="1127082"/>
      </dsp:txXfrm>
    </dsp:sp>
    <dsp:sp modelId="{0BF968CF-4F33-4419-A3EB-12B4C6E71961}">
      <dsp:nvSpPr>
        <dsp:cNvPr id="0" name=""/>
        <dsp:cNvSpPr/>
      </dsp:nvSpPr>
      <dsp:spPr>
        <a:xfrm>
          <a:off x="1369718" y="3341146"/>
          <a:ext cx="1290285" cy="1230764"/>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Multi-sectoral collaboration: </a:t>
          </a:r>
        </a:p>
        <a:p>
          <a:pPr lvl="0" algn="ctr" defTabSz="577850">
            <a:lnSpc>
              <a:spcPct val="90000"/>
            </a:lnSpc>
            <a:spcBef>
              <a:spcPct val="0"/>
            </a:spcBef>
            <a:spcAft>
              <a:spcPct val="35000"/>
            </a:spcAft>
          </a:pPr>
          <a:r>
            <a:rPr lang="en-US" sz="1300" kern="1200" dirty="0" smtClean="0"/>
            <a:t>Nepal Police</a:t>
          </a:r>
        </a:p>
        <a:p>
          <a:pPr lvl="0" algn="ctr" defTabSz="577850">
            <a:lnSpc>
              <a:spcPct val="90000"/>
            </a:lnSpc>
            <a:spcBef>
              <a:spcPct val="0"/>
            </a:spcBef>
            <a:spcAft>
              <a:spcPct val="35000"/>
            </a:spcAft>
          </a:pPr>
          <a:r>
            <a:rPr lang="en-US" sz="1300" kern="1200" dirty="0" smtClean="0"/>
            <a:t>Health Councils</a:t>
          </a:r>
        </a:p>
      </dsp:txBody>
      <dsp:txXfrm>
        <a:off x="1369718" y="3341146"/>
        <a:ext cx="1290285" cy="1230764"/>
      </dsp:txXfrm>
    </dsp:sp>
    <dsp:sp modelId="{955EDCBE-5119-4BBA-B3D5-0782F5F27A5C}">
      <dsp:nvSpPr>
        <dsp:cNvPr id="0" name=""/>
        <dsp:cNvSpPr/>
      </dsp:nvSpPr>
      <dsp:spPr>
        <a:xfrm>
          <a:off x="2714196" y="1981257"/>
          <a:ext cx="1290285" cy="113464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Use of ICT -  </a:t>
          </a:r>
        </a:p>
        <a:p>
          <a:pPr lvl="0" algn="ctr" defTabSz="622300">
            <a:lnSpc>
              <a:spcPct val="90000"/>
            </a:lnSpc>
            <a:spcBef>
              <a:spcPct val="0"/>
            </a:spcBef>
            <a:spcAft>
              <a:spcPct val="35000"/>
            </a:spcAft>
          </a:pPr>
          <a:r>
            <a:rPr lang="en-US" sz="1400" kern="1200" dirty="0" smtClean="0"/>
            <a:t>FOSS: DHIS2, OpenMRS</a:t>
          </a:r>
          <a:endParaRPr lang="en-US" sz="1400" kern="1200" dirty="0"/>
        </a:p>
      </dsp:txBody>
      <dsp:txXfrm>
        <a:off x="2714196" y="1981257"/>
        <a:ext cx="1290285" cy="1134641"/>
      </dsp:txXfrm>
    </dsp:sp>
    <dsp:sp modelId="{EF4DB864-4DC7-481E-B6E8-E9FDC5DEC2B4}">
      <dsp:nvSpPr>
        <dsp:cNvPr id="0" name=""/>
        <dsp:cNvSpPr/>
      </dsp:nvSpPr>
      <dsp:spPr>
        <a:xfrm>
          <a:off x="2714196" y="3348705"/>
          <a:ext cx="1290285" cy="1232460"/>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EWARS: </a:t>
          </a:r>
        </a:p>
        <a:p>
          <a:pPr lvl="0" algn="ctr" defTabSz="577850">
            <a:lnSpc>
              <a:spcPct val="90000"/>
            </a:lnSpc>
            <a:spcBef>
              <a:spcPct val="0"/>
            </a:spcBef>
            <a:spcAft>
              <a:spcPct val="35000"/>
            </a:spcAft>
          </a:pPr>
          <a:r>
            <a:rPr lang="en-US" sz="1300" kern="1200" dirty="0" smtClean="0"/>
            <a:t>Weekly bulletin; </a:t>
          </a:r>
        </a:p>
        <a:p>
          <a:pPr lvl="0" algn="ctr" defTabSz="577850">
            <a:lnSpc>
              <a:spcPct val="90000"/>
            </a:lnSpc>
            <a:spcBef>
              <a:spcPct val="0"/>
            </a:spcBef>
            <a:spcAft>
              <a:spcPct val="35000"/>
            </a:spcAft>
          </a:pPr>
          <a:r>
            <a:rPr lang="en-US" sz="1300" kern="1200" dirty="0" smtClean="0"/>
            <a:t>DHIS2 customization</a:t>
          </a:r>
          <a:endParaRPr lang="en-US" sz="1300" kern="1200" dirty="0"/>
        </a:p>
      </dsp:txBody>
      <dsp:txXfrm>
        <a:off x="2714196" y="3348705"/>
        <a:ext cx="1290285" cy="1232460"/>
      </dsp:txXfrm>
    </dsp:sp>
    <dsp:sp modelId="{1748DF6D-67DA-42F0-9783-AE4E135AE789}">
      <dsp:nvSpPr>
        <dsp:cNvPr id="0" name=""/>
        <dsp:cNvSpPr/>
      </dsp:nvSpPr>
      <dsp:spPr>
        <a:xfrm>
          <a:off x="4058674" y="1981257"/>
          <a:ext cx="1290285" cy="1147757"/>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In-country capacity building </a:t>
          </a:r>
        </a:p>
      </dsp:txBody>
      <dsp:txXfrm>
        <a:off x="4058674" y="1981257"/>
        <a:ext cx="1290285" cy="1147757"/>
      </dsp:txXfrm>
    </dsp:sp>
    <dsp:sp modelId="{1AC2459B-3E15-4001-AA72-6ED446636F8D}">
      <dsp:nvSpPr>
        <dsp:cNvPr id="0" name=""/>
        <dsp:cNvSpPr/>
      </dsp:nvSpPr>
      <dsp:spPr>
        <a:xfrm>
          <a:off x="4058674" y="3361821"/>
          <a:ext cx="1290285" cy="1236934"/>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Move from MMMS  1998 &amp; 2008/09  to MDSR </a:t>
          </a:r>
          <a:endParaRPr lang="en-US" sz="1300" kern="1200" dirty="0"/>
        </a:p>
      </dsp:txBody>
      <dsp:txXfrm>
        <a:off x="4058674" y="3361821"/>
        <a:ext cx="1290285" cy="1236934"/>
      </dsp:txXfrm>
    </dsp:sp>
    <dsp:sp modelId="{FB42CD70-90C7-42DF-96E4-E0F499E3B618}">
      <dsp:nvSpPr>
        <dsp:cNvPr id="0" name=""/>
        <dsp:cNvSpPr/>
      </dsp:nvSpPr>
      <dsp:spPr>
        <a:xfrm>
          <a:off x="5403152" y="1981257"/>
          <a:ext cx="1290285" cy="112734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Networking with global community: UiO, HISP</a:t>
          </a:r>
          <a:endParaRPr lang="en-US" sz="1400" kern="1200" dirty="0"/>
        </a:p>
      </dsp:txBody>
      <dsp:txXfrm>
        <a:off x="5403152" y="1981257"/>
        <a:ext cx="1290285" cy="1127341"/>
      </dsp:txXfrm>
    </dsp:sp>
    <dsp:sp modelId="{C6EC5E47-7DBE-4D00-9E4B-5959C39C8077}">
      <dsp:nvSpPr>
        <dsp:cNvPr id="0" name=""/>
        <dsp:cNvSpPr/>
      </dsp:nvSpPr>
      <dsp:spPr>
        <a:xfrm>
          <a:off x="5403152" y="3384258"/>
          <a:ext cx="1290285" cy="1217507"/>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e-health initiatives: </a:t>
          </a:r>
        </a:p>
        <a:p>
          <a:pPr lvl="0" algn="ctr" defTabSz="577850">
            <a:lnSpc>
              <a:spcPct val="90000"/>
            </a:lnSpc>
            <a:spcBef>
              <a:spcPct val="0"/>
            </a:spcBef>
            <a:spcAft>
              <a:spcPct val="35000"/>
            </a:spcAft>
          </a:pPr>
          <a:r>
            <a:rPr lang="en-US" sz="1300" kern="1200" dirty="0" smtClean="0"/>
            <a:t>e-reporting and e-recording  </a:t>
          </a:r>
          <a:endParaRPr lang="en-US" sz="1300" kern="1200" dirty="0"/>
        </a:p>
      </dsp:txBody>
      <dsp:txXfrm>
        <a:off x="5403152" y="3384258"/>
        <a:ext cx="1290285" cy="1217507"/>
      </dsp:txXfrm>
    </dsp:sp>
    <dsp:sp modelId="{457280B2-D678-452A-AA7E-C65D68280ABE}">
      <dsp:nvSpPr>
        <dsp:cNvPr id="0" name=""/>
        <dsp:cNvSpPr/>
      </dsp:nvSpPr>
      <dsp:spPr>
        <a:xfrm>
          <a:off x="6818574" y="880704"/>
          <a:ext cx="1296604" cy="829528"/>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Survey harmonization </a:t>
          </a:r>
          <a:endParaRPr lang="en-US" sz="1400" kern="1200" dirty="0"/>
        </a:p>
      </dsp:txBody>
      <dsp:txXfrm>
        <a:off x="6818574" y="880704"/>
        <a:ext cx="1296604" cy="829528"/>
      </dsp:txXfrm>
    </dsp:sp>
    <dsp:sp modelId="{CE13D8E3-848D-4E89-ABBC-0CC103C40CB9}">
      <dsp:nvSpPr>
        <dsp:cNvPr id="0" name=""/>
        <dsp:cNvSpPr/>
      </dsp:nvSpPr>
      <dsp:spPr>
        <a:xfrm>
          <a:off x="6821102" y="1943039"/>
          <a:ext cx="1291547" cy="1180183"/>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Development and monitoring of NHSP2 RF</a:t>
          </a:r>
          <a:endParaRPr lang="en-US" sz="1400" kern="1200" dirty="0"/>
        </a:p>
      </dsp:txBody>
      <dsp:txXfrm>
        <a:off x="6821102" y="1943039"/>
        <a:ext cx="1291547" cy="1180183"/>
      </dsp:txXfrm>
    </dsp:sp>
    <dsp:sp modelId="{9755ADBE-62E0-41CE-ADFE-48BF9406DFC6}">
      <dsp:nvSpPr>
        <dsp:cNvPr id="0" name=""/>
        <dsp:cNvSpPr/>
      </dsp:nvSpPr>
      <dsp:spPr>
        <a:xfrm>
          <a:off x="6770073" y="3410302"/>
          <a:ext cx="1291547" cy="1191463"/>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Review of health sector response  to earthquake</a:t>
          </a:r>
          <a:endParaRPr lang="en-US" sz="1300" kern="1200" dirty="0"/>
        </a:p>
      </dsp:txBody>
      <dsp:txXfrm>
        <a:off x="6770073" y="3410302"/>
        <a:ext cx="1291547" cy="1191463"/>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B015A8-F19F-407D-95E3-F42930FFF8CC}" type="datetimeFigureOut">
              <a:rPr lang="en-US" smtClean="0"/>
              <a:pPr/>
              <a:t>1/29/2016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256F47-590C-4FC3-B9E1-BD245BB4379F}" type="slidenum">
              <a:rPr lang="en-US" smtClean="0"/>
              <a:pPr/>
              <a:t>‹#›</a:t>
            </a:fld>
            <a:endParaRPr lang="en-US"/>
          </a:p>
        </p:txBody>
      </p:sp>
    </p:spTree>
    <p:extLst>
      <p:ext uri="{BB962C8B-B14F-4D97-AF65-F5344CB8AC3E}">
        <p14:creationId xmlns="" xmlns:p14="http://schemas.microsoft.com/office/powerpoint/2010/main" val="2353824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56F47-590C-4FC3-B9E1-BD245BB4379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GB" sz="1200" b="0" i="0" u="none" strike="noStrike" kern="1200" dirty="0" smtClean="0">
                <a:solidFill>
                  <a:schemeClr val="tx1"/>
                </a:solidFill>
                <a:effectLst/>
                <a:latin typeface="+mn-lt"/>
                <a:ea typeface="+mn-ea"/>
                <a:cs typeface="+mn-cs"/>
              </a:rPr>
              <a:t>The</a:t>
            </a:r>
            <a:r>
              <a:rPr lang="en-GB" sz="1200" b="0" i="0" u="none" strike="noStrike" kern="1200" baseline="0" dirty="0" smtClean="0">
                <a:solidFill>
                  <a:schemeClr val="tx1"/>
                </a:solidFill>
                <a:effectLst/>
                <a:latin typeface="+mn-lt"/>
                <a:ea typeface="+mn-ea"/>
                <a:cs typeface="+mn-cs"/>
              </a:rPr>
              <a:t> primary research questions are:</a:t>
            </a:r>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0" u="none" strike="noStrike" kern="1200" dirty="0" smtClean="0">
                <a:solidFill>
                  <a:schemeClr val="tx1"/>
                </a:solidFill>
                <a:effectLst/>
                <a:latin typeface="+mn-lt"/>
                <a:ea typeface="+mn-ea"/>
                <a:cs typeface="+mn-cs"/>
              </a:rPr>
              <a:t>1</a:t>
            </a:r>
            <a:r>
              <a:rPr lang="en-GB" sz="1200" b="1" i="0" u="none" strike="noStrike" kern="1200" dirty="0" smtClean="0">
                <a:solidFill>
                  <a:schemeClr val="tx1"/>
                </a:solidFill>
                <a:effectLst/>
                <a:latin typeface="+mn-lt"/>
                <a:ea typeface="+mn-ea"/>
                <a:cs typeface="+mn-cs"/>
              </a:rPr>
              <a:t>. How </a:t>
            </a:r>
            <a:r>
              <a:rPr lang="en-GB" sz="1200" b="0" i="0" u="none" strike="noStrike" kern="1200" dirty="0" smtClean="0">
                <a:solidFill>
                  <a:schemeClr val="tx1"/>
                </a:solidFill>
                <a:effectLst/>
                <a:latin typeface="+mn-lt"/>
                <a:ea typeface="+mn-ea"/>
                <a:cs typeface="+mn-cs"/>
              </a:rPr>
              <a:t>can essential MNH services be made available and demand side interventions for MNH delivered in remote areas?</a:t>
            </a:r>
          </a:p>
          <a:p>
            <a:pPr rtl="0" eaLnBrk="1" fontAlgn="t" latinLnBrk="0" hangingPunct="1"/>
            <a:r>
              <a:rPr lang="en-GB" sz="1200" b="0" i="0" u="none" strike="noStrike" kern="1200" dirty="0" smtClean="0">
                <a:solidFill>
                  <a:schemeClr val="tx1"/>
                </a:solidFill>
                <a:effectLst/>
                <a:latin typeface="+mn-lt"/>
                <a:ea typeface="+mn-ea"/>
                <a:cs typeface="+mn-cs"/>
              </a:rPr>
              <a:t>2.</a:t>
            </a:r>
            <a:r>
              <a:rPr lang="en-GB" sz="1200" b="1" i="0" u="none" strike="noStrike" kern="1200" dirty="0" smtClean="0">
                <a:solidFill>
                  <a:schemeClr val="tx1"/>
                </a:solidFill>
                <a:effectLst/>
                <a:latin typeface="+mn-lt"/>
                <a:ea typeface="+mn-ea"/>
                <a:cs typeface="+mn-cs"/>
              </a:rPr>
              <a:t> Can supply-side </a:t>
            </a:r>
            <a:r>
              <a:rPr lang="en-GB" sz="1200" b="0" i="0" u="none" strike="noStrike" kern="1200" dirty="0" smtClean="0">
                <a:solidFill>
                  <a:schemeClr val="tx1"/>
                </a:solidFill>
                <a:effectLst/>
                <a:latin typeface="+mn-lt"/>
                <a:ea typeface="+mn-ea"/>
                <a:cs typeface="+mn-cs"/>
              </a:rPr>
              <a:t>interventions alone increase the use of and access to MNH services?</a:t>
            </a:r>
          </a:p>
          <a:p>
            <a:pPr rtl="0" eaLnBrk="1" fontAlgn="t" latinLnBrk="0" hangingPunct="1"/>
            <a:r>
              <a:rPr lang="en-GB" sz="1200" b="0" i="0" u="none" strike="noStrike" kern="1200" dirty="0" smtClean="0">
                <a:solidFill>
                  <a:schemeClr val="tx1"/>
                </a:solidFill>
                <a:effectLst/>
                <a:latin typeface="+mn-lt"/>
                <a:ea typeface="+mn-ea"/>
                <a:cs typeface="+mn-cs"/>
              </a:rPr>
              <a:t>3. </a:t>
            </a:r>
            <a:r>
              <a:rPr lang="en-GB" sz="1200" b="1" i="0" u="none" strike="noStrike" kern="1200" dirty="0" smtClean="0">
                <a:solidFill>
                  <a:schemeClr val="tx1"/>
                </a:solidFill>
                <a:effectLst/>
                <a:latin typeface="+mn-lt"/>
                <a:ea typeface="+mn-ea"/>
                <a:cs typeface="+mn-cs"/>
              </a:rPr>
              <a:t>Can demand-side</a:t>
            </a:r>
            <a:r>
              <a:rPr lang="en-GB" sz="1200" b="0" i="0" u="none" strike="noStrike" kern="1200" dirty="0" smtClean="0">
                <a:solidFill>
                  <a:schemeClr val="tx1"/>
                </a:solidFill>
                <a:effectLst/>
                <a:latin typeface="+mn-lt"/>
                <a:ea typeface="+mn-ea"/>
                <a:cs typeface="+mn-cs"/>
              </a:rPr>
              <a:t> interventions complement supply-side interventions to work together to promote greater accessibility and use of MNH services and accountability in providing them?</a:t>
            </a:r>
          </a:p>
          <a:p>
            <a:endParaRPr lang="en-GB"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17</a:t>
            </a:fld>
            <a:endParaRPr lang="en-GB" dirty="0"/>
          </a:p>
        </p:txBody>
      </p:sp>
    </p:spTree>
    <p:extLst>
      <p:ext uri="{BB962C8B-B14F-4D97-AF65-F5344CB8AC3E}">
        <p14:creationId xmlns:p14="http://schemas.microsoft.com/office/powerpoint/2010/main" xmlns="" val="1373916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This pilot has three levels of interventions: district wide interventions, supply side interventions and demand side interventions</a:t>
            </a:r>
          </a:p>
          <a:p>
            <a:endParaRPr lang="en-US" sz="1400" baseline="0" dirty="0" smtClean="0"/>
          </a:p>
          <a:p>
            <a:r>
              <a:rPr lang="en-US" sz="1400" baseline="0" dirty="0" smtClean="0"/>
              <a:t>We evaluated outputs and outcome level indicators. We found impressive improvement at output level, but less so obvious improvement for outcome level indicators. I would like to show a few slides of the findings.</a:t>
            </a:r>
            <a:endParaRPr lang="en-US" sz="1400" dirty="0" smtClean="0"/>
          </a:p>
        </p:txBody>
      </p:sp>
      <p:sp>
        <p:nvSpPr>
          <p:cNvPr id="4" name="Slide Number Placeholder 3"/>
          <p:cNvSpPr>
            <a:spLocks noGrp="1"/>
          </p:cNvSpPr>
          <p:nvPr>
            <p:ph type="sldNum" sz="quarter" idx="10"/>
          </p:nvPr>
        </p:nvSpPr>
        <p:spPr/>
        <p:txBody>
          <a:bodyPr/>
          <a:lstStyle/>
          <a:p>
            <a:fld id="{67E2BCED-079C-4ABC-A1F6-46425BA4F964}" type="slidenum">
              <a:rPr lang="en-GB" smtClean="0"/>
              <a:pPr/>
              <a:t>18</a:t>
            </a:fld>
            <a:endParaRPr lang="en-GB" dirty="0"/>
          </a:p>
        </p:txBody>
      </p:sp>
    </p:spTree>
    <p:extLst>
      <p:ext uri="{BB962C8B-B14F-4D97-AF65-F5344CB8AC3E}">
        <p14:creationId xmlns:p14="http://schemas.microsoft.com/office/powerpoint/2010/main" xmlns="" val="272806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pilot shows that it is Possible to expand services</a:t>
            </a:r>
            <a:r>
              <a:rPr lang="en-US" baseline="0" dirty="0" smtClean="0"/>
              <a:t> in remote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However, Intensive efforts needed to make the health facility functional for providing the defined service package, and sustained efforts of support will be necessary to continue these services in remote areas.</a:t>
            </a:r>
          </a:p>
          <a:p>
            <a:r>
              <a:rPr lang="en-US" b="1" dirty="0" smtClean="0"/>
              <a:t>What made this possible?</a:t>
            </a:r>
          </a:p>
          <a:p>
            <a:pPr marL="0" marR="0" indent="0" algn="l" defTabSz="914400" rtl="0" eaLnBrk="1" fontAlgn="auto" latinLnBrk="0" hangingPunct="1">
              <a:lnSpc>
                <a:spcPct val="100000"/>
              </a:lnSpc>
              <a:spcBef>
                <a:spcPts val="1200"/>
              </a:spcBef>
              <a:spcAft>
                <a:spcPts val="0"/>
              </a:spcAft>
              <a:buClrTx/>
              <a:buSzTx/>
              <a:buFontTx/>
              <a:buNone/>
              <a:tabLst/>
              <a:defRPr/>
            </a:pPr>
            <a:r>
              <a:rPr lang="en-GB" sz="1200" dirty="0" smtClean="0"/>
              <a:t>Flexible fund (earmarked fund at DHO)  improve continuity of SBA (ANM) at BC bridging gaps due to budget release problem. The flexible fund also facilitate local resource mobilisation</a:t>
            </a:r>
          </a:p>
          <a:p>
            <a:pPr>
              <a:spcBef>
                <a:spcPts val="1200"/>
              </a:spcBef>
            </a:pPr>
            <a:r>
              <a:rPr lang="en-GB" sz="1200" dirty="0" smtClean="0"/>
              <a:t>Placement at training sites (from BC) increases staff motivation, enhance knowledge and skills, lead to provision of service including emergency obstetric care</a:t>
            </a:r>
          </a:p>
          <a:p>
            <a:pPr lvl="0">
              <a:spcBef>
                <a:spcPts val="1200"/>
              </a:spcBef>
            </a:pPr>
            <a:r>
              <a:rPr lang="en-GB" sz="1200" dirty="0" smtClean="0"/>
              <a:t>Strengthening HFOMC should be a component of facility strengthening</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19</a:t>
            </a:fld>
            <a:endParaRPr lang="en-GB" dirty="0"/>
          </a:p>
        </p:txBody>
      </p:sp>
    </p:spTree>
    <p:extLst>
      <p:ext uri="{BB962C8B-B14F-4D97-AF65-F5344CB8AC3E}">
        <p14:creationId xmlns:p14="http://schemas.microsoft.com/office/powerpoint/2010/main" xmlns="" val="3103600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r>
              <a:rPr lang="en-US" sz="1400" dirty="0" smtClean="0"/>
              <a:t>This is the scores</a:t>
            </a:r>
            <a:r>
              <a:rPr lang="en-US" sz="1400" baseline="0" dirty="0" smtClean="0"/>
              <a:t> achieved on quality assessment by staff</a:t>
            </a:r>
          </a:p>
          <a:p>
            <a:endParaRPr lang="en-US" sz="1400" dirty="0" smtClean="0"/>
          </a:p>
          <a:p>
            <a:r>
              <a:rPr lang="en-US" sz="1400" baseline="0" dirty="0" smtClean="0"/>
              <a:t>appreciated by HF staff and also the visual display has prompted HFOMC to respond the need of service providers.</a:t>
            </a:r>
            <a:endParaRPr lang="en-US" sz="1400" dirty="0"/>
          </a:p>
        </p:txBody>
      </p:sp>
      <p:sp>
        <p:nvSpPr>
          <p:cNvPr id="4" name="Slide Number Placeholder 3"/>
          <p:cNvSpPr>
            <a:spLocks noGrp="1"/>
          </p:cNvSpPr>
          <p:nvPr>
            <p:ph type="sldNum" sz="quarter" idx="10"/>
          </p:nvPr>
        </p:nvSpPr>
        <p:spPr/>
        <p:txBody>
          <a:bodyPr/>
          <a:lstStyle/>
          <a:p>
            <a:fld id="{149D591C-3A51-4C4A-A7F9-008249A9FF1A}" type="slidenum">
              <a:rPr lang="en-US" smtClean="0"/>
              <a:pPr/>
              <a:t>20</a:t>
            </a:fld>
            <a:endParaRPr lang="en-US" dirty="0"/>
          </a:p>
        </p:txBody>
      </p:sp>
    </p:spTree>
    <p:extLst>
      <p:ext uri="{BB962C8B-B14F-4D97-AF65-F5344CB8AC3E}">
        <p14:creationId xmlns:p14="http://schemas.microsoft.com/office/powerpoint/2010/main" xmlns="" val="873925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Strengthening capacity of HFOMC by training, frequent follow up and using capacity self assessment tools (NHTC) and action planning resulted in improved capacity of HFOMC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However, Frequent transfer of staff at DHO and HF levels in remote areas was a major treat to service improvement as well as for governance</a:t>
            </a:r>
            <a:r>
              <a:rPr lang="en-US" sz="1400" b="1" baseline="0" dirty="0" smtClean="0"/>
              <a:t> of health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r>
              <a:rPr lang="en-US" sz="1400" b="1" dirty="0" smtClean="0"/>
              <a:t>What made this possible?</a:t>
            </a:r>
          </a:p>
          <a:p>
            <a:pPr marL="0" marR="0" indent="0" algn="l" defTabSz="914400" rtl="0" eaLnBrk="1" fontAlgn="auto" latinLnBrk="0" hangingPunct="1">
              <a:lnSpc>
                <a:spcPct val="100000"/>
              </a:lnSpc>
              <a:spcBef>
                <a:spcPts val="1200"/>
              </a:spcBef>
              <a:spcAft>
                <a:spcPts val="0"/>
              </a:spcAft>
              <a:buClrTx/>
              <a:buSzTx/>
              <a:buFontTx/>
              <a:buNone/>
              <a:tabLst/>
              <a:defRPr/>
            </a:pPr>
            <a:r>
              <a:rPr lang="en-GB" sz="1400" dirty="0" smtClean="0"/>
              <a:t>Flexible fund (earmarked fund at DHO)  improve continuity of SBA (ANM) at BC bridging gaps due to budget release problem. The flexible fund also facilitate local resource mobilisation</a:t>
            </a:r>
          </a:p>
          <a:p>
            <a:pPr>
              <a:spcBef>
                <a:spcPts val="1200"/>
              </a:spcBef>
            </a:pPr>
            <a:r>
              <a:rPr lang="en-GB" sz="1400" dirty="0" smtClean="0"/>
              <a:t>Placement at training sites (from BC) increases staff motivation, enhance knowledge and skills, lead to provision of service including emergency obstetric care</a:t>
            </a:r>
          </a:p>
          <a:p>
            <a:pPr lvl="0">
              <a:spcBef>
                <a:spcPts val="1200"/>
              </a:spcBef>
            </a:pPr>
            <a:r>
              <a:rPr lang="en-GB" sz="1400" dirty="0" smtClean="0"/>
              <a:t>Strengthening HFOMC should be a component of facility strengthening</a:t>
            </a:r>
          </a:p>
          <a:p>
            <a:pPr lvl="0">
              <a:spcBef>
                <a:spcPts val="1200"/>
              </a:spcBef>
            </a:pPr>
            <a:endParaRPr lang="en-GB" sz="1400" dirty="0" smtClean="0"/>
          </a:p>
          <a:p>
            <a:pPr marL="0" marR="0" lvl="0" indent="0" algn="l" defTabSz="914400" rtl="0" eaLnBrk="1" fontAlgn="auto" latinLnBrk="0" hangingPunct="1">
              <a:lnSpc>
                <a:spcPct val="100000"/>
              </a:lnSpc>
              <a:spcBef>
                <a:spcPts val="1200"/>
              </a:spcBef>
              <a:spcAft>
                <a:spcPts val="0"/>
              </a:spcAft>
              <a:buClrTx/>
              <a:buSzTx/>
              <a:buFontTx/>
              <a:buNone/>
              <a:tabLst/>
              <a:defRPr/>
            </a:pPr>
            <a:r>
              <a:rPr lang="en-GB" sz="1400" dirty="0" smtClean="0"/>
              <a:t>Intensive efforts needed to make the health facility functional for providing the defined service package, and sustained efforts of support will be necessary to continue these services in remote areas.</a:t>
            </a:r>
          </a:p>
          <a:p>
            <a:pPr lvl="0">
              <a:spcBef>
                <a:spcPts val="1200"/>
              </a:spcBef>
            </a:pPr>
            <a:endParaRPr lang="en-US"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E2C6946F-0FF4-4D3B-8AA0-E92DFD4C04F3}" type="slidenum">
              <a:rPr lang="en-US" smtClean="0"/>
              <a:pPr/>
              <a:t>21</a:t>
            </a:fld>
            <a:endParaRPr lang="en-US" dirty="0"/>
          </a:p>
        </p:txBody>
      </p:sp>
    </p:spTree>
    <p:extLst>
      <p:ext uri="{BB962C8B-B14F-4D97-AF65-F5344CB8AC3E}">
        <p14:creationId xmlns:p14="http://schemas.microsoft.com/office/powerpoint/2010/main" xmlns="" val="3794498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We found </a:t>
            </a:r>
            <a:r>
              <a:rPr lang="en-US" sz="1400" b="1" dirty="0" smtClean="0"/>
              <a:t>improved service use </a:t>
            </a:r>
            <a:r>
              <a:rPr lang="en-US" sz="1400" dirty="0" smtClean="0"/>
              <a:t>in ANC, compliance</a:t>
            </a:r>
            <a:r>
              <a:rPr lang="en-US" sz="1400" baseline="0" dirty="0" smtClean="0"/>
              <a:t> to Iron folic acid, institutional deliveries, and in new born care. We also found improved service delivery and use in compare VDCs in some indicators.</a:t>
            </a:r>
            <a:endParaRPr lang="en-US" sz="1400" dirty="0" smtClean="0"/>
          </a:p>
          <a:p>
            <a:endParaRPr lang="en-US" sz="1400" dirty="0" smtClean="0"/>
          </a:p>
          <a:p>
            <a:r>
              <a:rPr lang="en-US" sz="1400" dirty="0" smtClean="0"/>
              <a:t>Package 3: dalit and illiterate</a:t>
            </a:r>
          </a:p>
          <a:p>
            <a:r>
              <a:rPr lang="en-US" sz="1400" dirty="0" smtClean="0"/>
              <a:t>Women within 30 minutes – has much higher institutional deliveries (50-90%)</a:t>
            </a:r>
          </a:p>
          <a:p>
            <a:endParaRPr lang="en-US" sz="1400" dirty="0" smtClean="0"/>
          </a:p>
          <a:p>
            <a:r>
              <a:rPr lang="en-US" sz="1400" dirty="0" smtClean="0"/>
              <a:t>However, </a:t>
            </a:r>
            <a:r>
              <a:rPr lang="en-US" sz="1400" b="1" dirty="0" smtClean="0"/>
              <a:t>Community</a:t>
            </a:r>
            <a:r>
              <a:rPr lang="en-US" sz="1400" b="1" baseline="0" dirty="0" smtClean="0"/>
              <a:t> behavior changes such as support and encouragement from mother in law</a:t>
            </a:r>
            <a:r>
              <a:rPr lang="en-US" sz="1400" baseline="0" dirty="0" smtClean="0"/>
              <a:t> was not yet observed in evaluation. This may be due to very short intervention period.</a:t>
            </a:r>
            <a:endParaRPr lang="en-US" sz="1400" dirty="0"/>
          </a:p>
        </p:txBody>
      </p:sp>
      <p:sp>
        <p:nvSpPr>
          <p:cNvPr id="4" name="Slide Number Placeholder 3"/>
          <p:cNvSpPr>
            <a:spLocks noGrp="1"/>
          </p:cNvSpPr>
          <p:nvPr>
            <p:ph type="sldNum" sz="quarter" idx="10"/>
          </p:nvPr>
        </p:nvSpPr>
        <p:spPr/>
        <p:txBody>
          <a:bodyPr/>
          <a:lstStyle/>
          <a:p>
            <a:fld id="{E2C6946F-0FF4-4D3B-8AA0-E92DFD4C04F3}" type="slidenum">
              <a:rPr lang="en-US" smtClean="0"/>
              <a:pPr/>
              <a:t>22</a:t>
            </a:fld>
            <a:endParaRPr lang="en-US" dirty="0"/>
          </a:p>
        </p:txBody>
      </p:sp>
    </p:spTree>
    <p:extLst>
      <p:ext uri="{BB962C8B-B14F-4D97-AF65-F5344CB8AC3E}">
        <p14:creationId xmlns:p14="http://schemas.microsoft.com/office/powerpoint/2010/main" xmlns="" val="90115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smtClean="0"/>
              <a:t>Based on lessons learned</a:t>
            </a:r>
            <a:r>
              <a:rPr lang="en-US" baseline="0" dirty="0" smtClean="0"/>
              <a:t> from Tapljung remote areas MNH pilots, we can recommend at programme levels:</a:t>
            </a:r>
            <a:endParaRPr lang="en-US" dirty="0" smtClean="0"/>
          </a:p>
          <a:p>
            <a:pPr>
              <a:spcBef>
                <a:spcPts val="1200"/>
              </a:spcBef>
            </a:pPr>
            <a:r>
              <a:rPr lang="en-US" dirty="0" smtClean="0"/>
              <a:t>District level planning and replicating Taplejung approach in remote districts for reaching women and children in remote areas (HFOMC, SBA placement, onsite mentoring using QIP tool, earmarked fund)</a:t>
            </a:r>
          </a:p>
          <a:p>
            <a:pPr>
              <a:spcBef>
                <a:spcPts val="1200"/>
              </a:spcBef>
            </a:pPr>
            <a:r>
              <a:rPr lang="en-US" dirty="0" smtClean="0"/>
              <a:t>Long term support by partners will be necessary in remote districts</a:t>
            </a:r>
          </a:p>
          <a:p>
            <a:pPr>
              <a:spcBef>
                <a:spcPts val="1200"/>
              </a:spcBef>
            </a:pPr>
            <a:r>
              <a:rPr lang="en-GB" dirty="0" smtClean="0"/>
              <a:t>Focus needed to inter-sectoral coordination and the opportunity for synergy with social mobilisation and governance programmes - including transport, communication systems and education line agencies (advocacy for remote focused at central and district level)</a:t>
            </a:r>
          </a:p>
          <a:p>
            <a:pPr>
              <a:spcBef>
                <a:spcPts val="1200"/>
              </a:spcBef>
            </a:pPr>
            <a:endParaRPr lang="en-GB" dirty="0" smtClean="0"/>
          </a:p>
          <a:p>
            <a:pPr>
              <a:spcBef>
                <a:spcPts val="1200"/>
              </a:spcBef>
            </a:pPr>
            <a:r>
              <a:rPr lang="en-GB" dirty="0" smtClean="0"/>
              <a:t>At system</a:t>
            </a:r>
            <a:r>
              <a:rPr lang="en-GB" baseline="0" dirty="0" smtClean="0"/>
              <a:t> level:</a:t>
            </a:r>
          </a:p>
          <a:p>
            <a:pPr marL="0" marR="0" indent="0" algn="l" defTabSz="914400" rtl="0" eaLnBrk="1" fontAlgn="auto" latinLnBrk="0" hangingPunct="1">
              <a:lnSpc>
                <a:spcPct val="100000"/>
              </a:lnSpc>
              <a:spcBef>
                <a:spcPts val="1200"/>
              </a:spcBef>
              <a:spcAft>
                <a:spcPts val="0"/>
              </a:spcAft>
              <a:buClrTx/>
              <a:buSzTx/>
              <a:buFontTx/>
              <a:buNone/>
              <a:tabLst/>
              <a:defRPr/>
            </a:pPr>
            <a:r>
              <a:rPr lang="en-GB" baseline="0" dirty="0" smtClean="0"/>
              <a:t>MOH needs to have staff </a:t>
            </a:r>
            <a:r>
              <a:rPr lang="en-US" dirty="0" smtClean="0"/>
              <a:t>Retention strategy for remote area</a:t>
            </a:r>
          </a:p>
          <a:p>
            <a:pPr marL="0" marR="0" indent="0" algn="l" defTabSz="914400" rtl="0" eaLnBrk="1" fontAlgn="auto" latinLnBrk="0" hangingPunct="1">
              <a:lnSpc>
                <a:spcPct val="100000"/>
              </a:lnSpc>
              <a:spcBef>
                <a:spcPts val="1200"/>
              </a:spcBef>
              <a:spcAft>
                <a:spcPts val="0"/>
              </a:spcAft>
              <a:buClrTx/>
              <a:buSzTx/>
              <a:buFontTx/>
              <a:buNone/>
              <a:tabLst/>
              <a:defRPr/>
            </a:pPr>
            <a:r>
              <a:rPr lang="en-US" dirty="0" smtClean="0"/>
              <a:t>For</a:t>
            </a:r>
            <a:r>
              <a:rPr lang="en-US" baseline="0" dirty="0" smtClean="0"/>
              <a:t> extreme remote areas - </a:t>
            </a:r>
            <a:r>
              <a:rPr lang="en-US" dirty="0" smtClean="0"/>
              <a:t>Contracting out services in the most remote VDCs/ districts should be considered.</a:t>
            </a:r>
          </a:p>
          <a:p>
            <a:pPr marL="0" marR="0" indent="0" algn="l" defTabSz="914400" rtl="0" eaLnBrk="1" fontAlgn="auto" latinLnBrk="0" hangingPunct="1">
              <a:lnSpc>
                <a:spcPct val="100000"/>
              </a:lnSpc>
              <a:spcBef>
                <a:spcPts val="12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23</a:t>
            </a:fld>
            <a:endParaRPr lang="en-GB" dirty="0"/>
          </a:p>
        </p:txBody>
      </p:sp>
    </p:spTree>
    <p:extLst>
      <p:ext uri="{BB962C8B-B14F-4D97-AF65-F5344CB8AC3E}">
        <p14:creationId xmlns:p14="http://schemas.microsoft.com/office/powerpoint/2010/main" xmlns="" val="119036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a:t>
            </a:r>
            <a:r>
              <a:rPr lang="en-US" baseline="0" dirty="0" smtClean="0"/>
              <a:t> acting reversible contarceptives</a:t>
            </a:r>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24</a:t>
            </a:fld>
            <a:endParaRPr lang="en-GB" dirty="0"/>
          </a:p>
        </p:txBody>
      </p:sp>
    </p:spTree>
    <p:extLst>
      <p:ext uri="{BB962C8B-B14F-4D97-AF65-F5344CB8AC3E}">
        <p14:creationId xmlns:p14="http://schemas.microsoft.com/office/powerpoint/2010/main" xmlns="" val="2070246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second pilot is</a:t>
            </a:r>
            <a:r>
              <a:rPr lang="en-US" baseline="0" dirty="0" smtClean="0"/>
              <a:t> visiting provider in Ramechhap district</a:t>
            </a:r>
            <a:endParaRPr lang="en-US" dirty="0" smtClean="0"/>
          </a:p>
          <a:p>
            <a:pPr lvl="1"/>
            <a:r>
              <a:rPr lang="en-US" sz="2000" dirty="0" smtClean="0">
                <a:latin typeface="Calibri" pitchFamily="34" charset="0"/>
                <a:cs typeface="Calibri" pitchFamily="34" charset="0"/>
              </a:rPr>
              <a:t>VP in Ramechhap districts has increased availability of LARCs at BC by onsite coaching and non-BC by direct provision of LARCS periodically. </a:t>
            </a:r>
          </a:p>
          <a:p>
            <a:pPr lvl="1"/>
            <a:r>
              <a:rPr lang="en-US" sz="2000" dirty="0" smtClean="0">
                <a:latin typeface="Calibri" pitchFamily="34" charset="0"/>
                <a:cs typeface="Calibri" pitchFamily="34" charset="0"/>
              </a:rPr>
              <a:t>1063 women received LARCs service from VP during  eleven months periods contributing about 5,500 CYP for the Ramechhap districts. </a:t>
            </a:r>
          </a:p>
          <a:p>
            <a:pPr lvl="1"/>
            <a:r>
              <a:rPr lang="en-US" sz="2000" dirty="0" smtClean="0">
                <a:latin typeface="Calibri" pitchFamily="34" charset="0"/>
                <a:cs typeface="Calibri" pitchFamily="34" charset="0"/>
              </a:rPr>
              <a:t>This approach enhanced LARCs use among marginalised groups. </a:t>
            </a:r>
          </a:p>
          <a:p>
            <a:pPr lvl="1"/>
            <a:r>
              <a:rPr lang="en-GB" sz="2000" dirty="0" smtClean="0"/>
              <a:t>VP approach is in line with NHSS-3’s district coach/mentor approach of using trained/experience service providers for strengthening and improving quality of care at health facility level</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Calibri" pitchFamily="34" charset="0"/>
                <a:cs typeface="Calibri" pitchFamily="34" charset="0"/>
              </a:rPr>
              <a:t>More than 60% of LARC users are Janajati (compare to &lt;50% Janjati representation in the district) and 14% LARC users are Dalit (compare to 10% Dalit representation in the district).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Calibri" pitchFamily="34" charset="0"/>
              <a:cs typeface="Calibri"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67E2BCED-079C-4ABC-A1F6-46425BA4F964}" type="slidenum">
              <a:rPr lang="en-GB" smtClean="0"/>
              <a:pPr/>
              <a:t>25</a:t>
            </a:fld>
            <a:endParaRPr lang="en-GB" dirty="0"/>
          </a:p>
        </p:txBody>
      </p:sp>
    </p:spTree>
    <p:extLst>
      <p:ext uri="{BB962C8B-B14F-4D97-AF65-F5344CB8AC3E}">
        <p14:creationId xmlns:p14="http://schemas.microsoft.com/office/powerpoint/2010/main" xmlns="" val="2456282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NHSSP also supported CHD in developing</a:t>
            </a:r>
            <a:r>
              <a:rPr lang="en-US" sz="1400" baseline="0" dirty="0" smtClean="0"/>
              <a:t> and implementation of context specific planning and implementation of newborn care through partner Save the children International. </a:t>
            </a:r>
            <a:r>
              <a:rPr lang="en-GB" sz="1400" dirty="0" smtClean="0"/>
              <a:t>The support also included strengthening CEONC and BC services in three districts.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As immediate response to EQ, SCI also supported for re-establishment of BC services and supporting FCHV  and district coordination efforts</a:t>
            </a:r>
            <a:r>
              <a:rPr lang="en-GB" sz="1400" baseline="0" dirty="0" smtClean="0"/>
              <a:t> </a:t>
            </a:r>
            <a:r>
              <a:rPr lang="en-GB" sz="1400" dirty="0" smtClean="0"/>
              <a:t>in </a:t>
            </a:r>
            <a:r>
              <a:rPr lang="en-GB" sz="1400" dirty="0" err="1" smtClean="0"/>
              <a:t>Nuwakot</a:t>
            </a:r>
            <a:r>
              <a:rPr lang="en-GB" sz="1400" dirty="0" smtClean="0"/>
              <a:t> and </a:t>
            </a:r>
            <a:r>
              <a:rPr lang="en-GB" sz="1400" dirty="0" err="1" smtClean="0"/>
              <a:t>Rasuwa</a:t>
            </a:r>
            <a:r>
              <a:rPr lang="en-GB" sz="1400" dirty="0" smtClean="0"/>
              <a:t>.</a:t>
            </a:r>
          </a:p>
          <a:p>
            <a:endParaRPr lang="en-US" sz="1400"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26</a:t>
            </a:fld>
            <a:endParaRPr lang="en-GB" dirty="0"/>
          </a:p>
        </p:txBody>
      </p:sp>
    </p:spTree>
    <p:extLst>
      <p:ext uri="{BB962C8B-B14F-4D97-AF65-F5344CB8AC3E}">
        <p14:creationId xmlns:p14="http://schemas.microsoft.com/office/powerpoint/2010/main" xmlns="" val="51551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31656A-D9CA-4EB2-B9A6-AEB7B9E4FE0A}" type="slidenum">
              <a:rPr lang="en-GB" smtClean="0"/>
              <a:pPr/>
              <a:t>3</a:t>
            </a:fld>
            <a:endParaRPr lang="en-GB"/>
          </a:p>
        </p:txBody>
      </p:sp>
    </p:spTree>
    <p:extLst>
      <p:ext uri="{BB962C8B-B14F-4D97-AF65-F5344CB8AC3E}">
        <p14:creationId xmlns="" xmlns:p14="http://schemas.microsoft.com/office/powerpoint/2010/main" val="385221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support to Essential</a:t>
            </a:r>
            <a:r>
              <a:rPr lang="en-US" baseline="0" dirty="0" smtClean="0"/>
              <a:t> health care services has contributed to increased availability and use of MNH services as targeted by NHSP 2.</a:t>
            </a:r>
          </a:p>
          <a:p>
            <a:r>
              <a:rPr lang="en-US" baseline="0" dirty="0" smtClean="0"/>
              <a:t>WE now have 67 districts with CEONC services and 1785 VDC with BEONC or BC services. </a:t>
            </a:r>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27</a:t>
            </a:fld>
            <a:endParaRPr lang="en-GB" dirty="0"/>
          </a:p>
        </p:txBody>
      </p:sp>
    </p:spTree>
    <p:extLst>
      <p:ext uri="{BB962C8B-B14F-4D97-AF65-F5344CB8AC3E}">
        <p14:creationId xmlns:p14="http://schemas.microsoft.com/office/powerpoint/2010/main" xmlns="" val="3115727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Increasing access to MNCH and FP services in remote areas and underserved populations – dedicated models and resources – refining</a:t>
            </a:r>
            <a:r>
              <a:rPr lang="en-GB" baseline="0" dirty="0" smtClean="0"/>
              <a:t> and scaling up piloted interventions on FP and remote areas MNH approaches would be important for reaching underserved population in the next health sector programme.</a:t>
            </a:r>
            <a:endParaRPr lang="en-GB" dirty="0" smtClean="0"/>
          </a:p>
          <a:p>
            <a:endParaRPr lang="en-US" dirty="0" smtClean="0"/>
          </a:p>
          <a:p>
            <a:r>
              <a:rPr lang="en-GB" dirty="0" smtClean="0"/>
              <a:t>Continuing expansion and quality improvement of CEONC services as targeted in NHSS 3 (75 districts)</a:t>
            </a:r>
          </a:p>
          <a:p>
            <a:r>
              <a:rPr lang="en-GB" dirty="0" smtClean="0"/>
              <a:t>Improving quality of MNH care in health facilities to accelerate health impacts (NHSS quality of care)</a:t>
            </a:r>
          </a:p>
          <a:p>
            <a:endParaRPr lang="en-GB" dirty="0" smtClean="0"/>
          </a:p>
          <a:p>
            <a:r>
              <a:rPr lang="en-GB" dirty="0" smtClean="0"/>
              <a:t>Preventing unwanted pregnancies</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28</a:t>
            </a:fld>
            <a:endParaRPr lang="en-GB" dirty="0"/>
          </a:p>
        </p:txBody>
      </p:sp>
    </p:spTree>
    <p:extLst>
      <p:ext uri="{BB962C8B-B14F-4D97-AF65-F5344CB8AC3E}">
        <p14:creationId xmlns:p14="http://schemas.microsoft.com/office/powerpoint/2010/main" xmlns="" val="1403078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itchFamily="2" charset="2"/>
              <a:buChar char="ü"/>
            </a:pPr>
            <a:r>
              <a:rPr lang="en-US" altLang="en-US" b="1" dirty="0" smtClean="0"/>
              <a:t>SM policy 1998 – focuses on access to emergency obstetric care services</a:t>
            </a:r>
          </a:p>
          <a:p>
            <a:pPr eaLnBrk="1" hangingPunct="1">
              <a:buFont typeface="Wingdings" pitchFamily="2" charset="2"/>
              <a:buChar char="ü"/>
            </a:pPr>
            <a:r>
              <a:rPr lang="en-US" altLang="en-US" b="1" dirty="0" smtClean="0"/>
              <a:t>SM long-term plan (1997-2017) revised in 2006 focused on expansion of services, demand creation</a:t>
            </a:r>
          </a:p>
          <a:p>
            <a:pPr eaLnBrk="1" hangingPunct="1">
              <a:buFont typeface="Wingdings" pitchFamily="2" charset="2"/>
              <a:buChar char="ü"/>
            </a:pPr>
            <a:r>
              <a:rPr lang="en-US" altLang="en-US" b="1" dirty="0" smtClean="0"/>
              <a:t>Legalization of Abortion (2002)</a:t>
            </a:r>
          </a:p>
          <a:p>
            <a:pPr eaLnBrk="1" hangingPunct="1">
              <a:buFont typeface="Wingdings" pitchFamily="2" charset="2"/>
              <a:buChar char="ü"/>
            </a:pPr>
            <a:r>
              <a:rPr lang="en-US" altLang="en-US" b="1" dirty="0" smtClean="0"/>
              <a:t>Safe Abortion Service (2004)</a:t>
            </a:r>
          </a:p>
          <a:p>
            <a:pPr eaLnBrk="1" hangingPunct="1">
              <a:buFont typeface="Wingdings" pitchFamily="2" charset="2"/>
              <a:buChar char="ü"/>
            </a:pPr>
            <a:r>
              <a:rPr lang="en-US" altLang="en-US" b="1" dirty="0" smtClean="0"/>
              <a:t>SDIP (2006) safe delivery incentive started in 2006 with transport incentive and free delivery in 25 low HDI districts</a:t>
            </a:r>
          </a:p>
          <a:p>
            <a:pPr eaLnBrk="1" hangingPunct="1">
              <a:buFont typeface="Wingdings" pitchFamily="2" charset="2"/>
              <a:buChar char="ü"/>
            </a:pPr>
            <a:r>
              <a:rPr lang="en-US" altLang="en-US" b="1" dirty="0" smtClean="0"/>
              <a:t>SBA Policy (2006) and training strategy – now almost 6000 SBA trained</a:t>
            </a:r>
          </a:p>
          <a:p>
            <a:pPr eaLnBrk="1" hangingPunct="1">
              <a:buFont typeface="Wingdings" pitchFamily="2" charset="2"/>
              <a:buChar char="ü"/>
            </a:pPr>
            <a:r>
              <a:rPr lang="en-US" altLang="en-US" b="1" dirty="0" smtClean="0"/>
              <a:t>CEONC fund and ANM?SN budget (2008) – now more than 35 sites received support for HR, equipment and repair. More than 1600 ANM/SN recruited</a:t>
            </a:r>
          </a:p>
          <a:p>
            <a:pPr eaLnBrk="1" hangingPunct="1">
              <a:buFont typeface="Wingdings" pitchFamily="2" charset="2"/>
              <a:buChar char="ü"/>
            </a:pPr>
            <a:r>
              <a:rPr lang="en-US" altLang="en-US" b="1" dirty="0" smtClean="0"/>
              <a:t>Expansion of BC and CEONC</a:t>
            </a:r>
          </a:p>
          <a:p>
            <a:pPr eaLnBrk="1" hangingPunct="1">
              <a:buFont typeface="Wingdings" pitchFamily="2" charset="2"/>
              <a:buChar char="ü"/>
            </a:pPr>
            <a:r>
              <a:rPr lang="en-US" altLang="en-US" b="1" dirty="0" smtClean="0"/>
              <a:t>Safe Blood Policy (2008)</a:t>
            </a:r>
          </a:p>
          <a:p>
            <a:pPr eaLnBrk="1" hangingPunct="1">
              <a:buFont typeface="Wingdings" pitchFamily="2" charset="2"/>
              <a:buChar char="ü"/>
            </a:pPr>
            <a:r>
              <a:rPr lang="en-US" altLang="en-US" b="1" dirty="0" smtClean="0"/>
              <a:t>Aama (2009)</a:t>
            </a:r>
          </a:p>
          <a:p>
            <a:pPr eaLnBrk="1" hangingPunct="1">
              <a:buFont typeface="Wingdings" pitchFamily="2" charset="2"/>
              <a:buChar char="ü"/>
            </a:pPr>
            <a:r>
              <a:rPr lang="en-US" altLang="en-US" b="1" dirty="0" smtClean="0"/>
              <a:t>Community based – BPP, Misoprostol, </a:t>
            </a:r>
            <a:r>
              <a:rPr lang="en-US" altLang="en-US" b="1" dirty="0" err="1" smtClean="0"/>
              <a:t>Chlorhexidine</a:t>
            </a:r>
            <a:endParaRPr lang="en-US" altLang="en-US" b="1" dirty="0" smtClean="0"/>
          </a:p>
          <a:p>
            <a:pPr eaLnBrk="1" hangingPunct="1">
              <a:buFont typeface="Wingdings" pitchFamily="2" charset="2"/>
              <a:buChar char="ü"/>
            </a:pPr>
            <a:r>
              <a:rPr lang="en-US" altLang="en-US" b="1" dirty="0" smtClean="0"/>
              <a:t>MPDR</a:t>
            </a:r>
          </a:p>
          <a:p>
            <a:pPr eaLnBrk="1" hangingPunct="1">
              <a:buFont typeface="Wingdings" pitchFamily="2" charset="2"/>
              <a:buChar char="ü"/>
            </a:pPr>
            <a:r>
              <a:rPr lang="en-US" altLang="en-US" b="1" dirty="0" smtClean="0"/>
              <a:t>Overall socio-economic development</a:t>
            </a:r>
          </a:p>
          <a:p>
            <a:pPr eaLnBrk="1" hangingPunct="1">
              <a:buFont typeface="Wingdings" pitchFamily="2" charset="2"/>
              <a:buChar char="ü"/>
            </a:pPr>
            <a:r>
              <a:rPr lang="en-US" altLang="en-US" b="1" dirty="0" smtClean="0"/>
              <a:t>Policy and political commitment</a:t>
            </a:r>
          </a:p>
          <a:p>
            <a:pPr eaLnBrk="1" hangingPunct="1">
              <a:buFont typeface="Wingdings" pitchFamily="2" charset="2"/>
              <a:buChar char="ü"/>
            </a:pPr>
            <a:r>
              <a:rPr lang="en-US" altLang="en-US" b="1" dirty="0" smtClean="0"/>
              <a:t>Partners‘ support’ </a:t>
            </a:r>
          </a:p>
          <a:p>
            <a:endParaRPr lang="en-US" altLang="en-US" dirty="0" smtClean="0"/>
          </a:p>
        </p:txBody>
      </p:sp>
      <p:sp>
        <p:nvSpPr>
          <p:cNvPr id="4" name="Slide Number Placeholder 3"/>
          <p:cNvSpPr>
            <a:spLocks noGrp="1"/>
          </p:cNvSpPr>
          <p:nvPr>
            <p:ph type="sldNum" sz="quarter" idx="5"/>
          </p:nvPr>
        </p:nvSpPr>
        <p:spPr>
          <a:xfrm>
            <a:off x="3884119" y="8685522"/>
            <a:ext cx="2972786" cy="456347"/>
          </a:xfrm>
          <a:prstGeom prst="rect">
            <a:avLst/>
          </a:prstGeom>
        </p:spPr>
        <p:txBody>
          <a:bodyPr/>
          <a:lstStyle/>
          <a:p>
            <a:pPr>
              <a:defRPr/>
            </a:pPr>
            <a:fld id="{64000D2A-B016-406D-87D6-2B0B2BE2CB4C}" type="slidenum">
              <a:rPr lang="en-US" smtClean="0"/>
              <a:pPr>
                <a:defRPr/>
              </a:pPr>
              <a:t>31</a:t>
            </a:fld>
            <a:endParaRPr lang="en-US"/>
          </a:p>
        </p:txBody>
      </p:sp>
    </p:spTree>
    <p:extLst>
      <p:ext uri="{BB962C8B-B14F-4D97-AF65-F5344CB8AC3E}">
        <p14:creationId xmlns="" xmlns:p14="http://schemas.microsoft.com/office/powerpoint/2010/main" val="980061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 xmlns:p14="http://schemas.microsoft.com/office/powerpoint/2010/main" val="2586468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7B6D6C-27CD-464C-8A80-2F83705CC794}" type="slidenum">
              <a:rPr lang="en-US" smtClean="0"/>
              <a:pPr/>
              <a:t>44</a:t>
            </a:fld>
            <a:endParaRPr lang="en-US"/>
          </a:p>
        </p:txBody>
      </p:sp>
    </p:spTree>
    <p:extLst>
      <p:ext uri="{BB962C8B-B14F-4D97-AF65-F5344CB8AC3E}">
        <p14:creationId xmlns:p14="http://schemas.microsoft.com/office/powerpoint/2010/main" xmlns="" val="309993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NHSSP’s support to improving EHCS</a:t>
            </a:r>
            <a:r>
              <a:rPr lang="en-GB" baseline="0" dirty="0" smtClean="0"/>
              <a:t> delivery is mainly to improve MNH and FP services delivery. Over the last five years NHSSP supported mainly FHD and also to NHTC, MD and CHD in monitoring, reviewing, planning, budgeting programmes and identifying gaps and testing interventions for improving service delivery as well as for reaching unreached population. </a:t>
            </a:r>
          </a:p>
          <a:p>
            <a:r>
              <a:rPr lang="en-GB" baseline="0" dirty="0" smtClean="0"/>
              <a:t>I am presenting on behalf of EHCS team based in FHD.</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These 3 pillars of EHCS</a:t>
            </a:r>
            <a:r>
              <a:rPr lang="en-GB" baseline="0" dirty="0" smtClean="0"/>
              <a:t> support have been in functionality and quality of CEONC services, managing overcrowding and referral,  and reaching remote areas and underserved population. The support have been underpinned by demand and supply side interventions including Aama programme, infrastructure strengthening, </a:t>
            </a:r>
            <a:r>
              <a:rPr lang="en-GB" sz="1200" dirty="0" smtClean="0">
                <a:solidFill>
                  <a:schemeClr val="bg1"/>
                </a:solidFill>
              </a:rPr>
              <a:t>decentralised  contracting  of HR and equipment procurement</a:t>
            </a:r>
          </a:p>
          <a:p>
            <a:endParaRPr lang="en-GB"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10</a:t>
            </a:fld>
            <a:endParaRPr lang="en-GB" dirty="0"/>
          </a:p>
        </p:txBody>
      </p:sp>
    </p:spTree>
    <p:extLst>
      <p:ext uri="{BB962C8B-B14F-4D97-AF65-F5344CB8AC3E}">
        <p14:creationId xmlns:p14="http://schemas.microsoft.com/office/powerpoint/2010/main" xmlns="" val="1519837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My presentation will cover the work of EHCS/FP team and supporting partners</a:t>
            </a:r>
          </a:p>
          <a:p>
            <a:endParaRPr lang="en-GB" sz="1400" dirty="0" smtClean="0"/>
          </a:p>
          <a:p>
            <a:r>
              <a:rPr lang="en-GB" sz="1400" dirty="0" smtClean="0"/>
              <a:t>NHSSP’s support to improving EHCS</a:t>
            </a:r>
            <a:r>
              <a:rPr lang="en-GB" sz="1400" baseline="0" dirty="0" smtClean="0"/>
              <a:t> delivery is mainly to improve MNH and FP services delivery. Over the last five years NHSSP supported mainly FHD and also to NHTC, MD and CHD in monitoring, reviewing, planning, budgeting programmes and identifying gaps and testing interventions for improving service delivery as well as for reaching unreached population. </a:t>
            </a:r>
          </a:p>
          <a:p>
            <a:endParaRPr lang="en-GB"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Among others,</a:t>
            </a:r>
            <a:r>
              <a:rPr lang="en-GB" sz="1400" baseline="0" dirty="0" smtClean="0"/>
              <a:t> these </a:t>
            </a:r>
            <a:r>
              <a:rPr lang="en-GB" sz="1400" dirty="0" smtClean="0"/>
              <a:t>Three 3 pillars of EHCS</a:t>
            </a:r>
            <a:r>
              <a:rPr lang="en-GB" sz="1400" baseline="0" dirty="0" smtClean="0"/>
              <a:t> support - functionality and quality of CEONC services, managing overcrowding and referral,  and reaching remote areas and underserved population. The support have been underpinned by demand and supply side interventions including </a:t>
            </a:r>
            <a:r>
              <a:rPr lang="en-GB" sz="1400" baseline="0" dirty="0" err="1" smtClean="0"/>
              <a:t>Aama</a:t>
            </a:r>
            <a:r>
              <a:rPr lang="en-GB" sz="1400" baseline="0" dirty="0" smtClean="0"/>
              <a:t> programme, infrastructure strengthening, </a:t>
            </a:r>
            <a:r>
              <a:rPr lang="en-GB" sz="1400" dirty="0" smtClean="0">
                <a:solidFill>
                  <a:schemeClr val="bg1"/>
                </a:solidFill>
              </a:rPr>
              <a:t>decentralised  contracting  of HR and equipment procurement</a:t>
            </a:r>
          </a:p>
          <a:p>
            <a:endParaRPr lang="en-GB"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11</a:t>
            </a:fld>
            <a:endParaRPr lang="en-GB" dirty="0"/>
          </a:p>
        </p:txBody>
      </p:sp>
    </p:spTree>
    <p:extLst>
      <p:ext uri="{BB962C8B-B14F-4D97-AF65-F5344CB8AC3E}">
        <p14:creationId xmlns:p14="http://schemas.microsoft.com/office/powerpoint/2010/main" xmlns="" val="1519837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2012,</a:t>
            </a:r>
            <a:r>
              <a:rPr lang="en-US" baseline="0" dirty="0" smtClean="0"/>
              <a:t> NHSSP supported a study on “ readiness of CEONC services” in 18 district hospitals. The study created evidence on gaps in service provision and led to:</a:t>
            </a:r>
            <a:br>
              <a:rPr lang="en-US" baseline="0" dirty="0" smtClean="0"/>
            </a:br>
            <a:r>
              <a:rPr lang="en-US" baseline="0" dirty="0" smtClean="0"/>
              <a:t>gradual expansion of CEONC fund to districts and referral hospitals</a:t>
            </a:r>
          </a:p>
          <a:p>
            <a:r>
              <a:rPr lang="en-US" baseline="0" dirty="0" smtClean="0"/>
              <a:t>Enhancement of CEONC providers productions (DGO, ASBA, AA, Blood transfusion technician training)</a:t>
            </a:r>
          </a:p>
          <a:p>
            <a:r>
              <a:rPr lang="en-US" baseline="0" dirty="0" smtClean="0"/>
              <a:t>Introduction of CEONC mentor in 2013.</a:t>
            </a:r>
          </a:p>
          <a:p>
            <a:r>
              <a:rPr lang="en-US" baseline="0" dirty="0" smtClean="0"/>
              <a:t>This has resulted in rapid expansion of CEONC services from 39 districts in 2010 to 67 districts in 2015 and better management of CEONC services.</a:t>
            </a:r>
          </a:p>
          <a:p>
            <a:endParaRPr lang="en-US" dirty="0" smtClean="0"/>
          </a:p>
          <a:p>
            <a:r>
              <a:rPr lang="en-US" dirty="0" smtClean="0"/>
              <a:t>Immediately after the April/May Earth quake, NHSSP also supported 14 severely</a:t>
            </a:r>
            <a:r>
              <a:rPr lang="en-US" baseline="0" dirty="0" smtClean="0"/>
              <a:t> affected districts for resuming and continuation of CEONC services at district hospital level.</a:t>
            </a:r>
          </a:p>
          <a:p>
            <a:endParaRPr lang="en-US" baseline="0" dirty="0" smtClean="0"/>
          </a:p>
          <a:p>
            <a:r>
              <a:rPr lang="en-US" baseline="0" dirty="0" smtClean="0"/>
              <a:t>As part of support to improving quality of care as required by NHSP 2, NHSSP also supported piloting Hospital quality improvement process (HQIP) in Taplejung and Hetauda hospitals and implementing checklist to improve pre-discharge post-partum care of institutional deliveries in Banke district. FHD has revised these quality improvement tools and processes and planned to scale up in two district hospitals in this FY.</a:t>
            </a:r>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12</a:t>
            </a:fld>
            <a:endParaRPr lang="en-GB" dirty="0"/>
          </a:p>
        </p:txBody>
      </p:sp>
    </p:spTree>
    <p:extLst>
      <p:ext uri="{BB962C8B-B14F-4D97-AF65-F5344CB8AC3E}">
        <p14:creationId xmlns:p14="http://schemas.microsoft.com/office/powerpoint/2010/main" xmlns="" val="82154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aseline="0" dirty="0" smtClean="0"/>
              <a:t>This, together with support from various partners, we now have 67 districts with CEONC services from 39 districts in 2010.</a:t>
            </a:r>
          </a:p>
          <a:p>
            <a:pPr marL="171450" indent="-171450">
              <a:buFont typeface="Arial" pitchFamily="34" charset="0"/>
              <a:buChar char="•"/>
            </a:pPr>
            <a:endParaRPr lang="en-US" sz="1200" baseline="0" dirty="0" smtClean="0"/>
          </a:p>
          <a:p>
            <a:pPr marL="171450" indent="-171450">
              <a:buFont typeface="Arial" pitchFamily="34" charset="0"/>
              <a:buChar char="•"/>
            </a:pPr>
            <a:r>
              <a:rPr lang="en-US" sz="1200" baseline="0" dirty="0" smtClean="0"/>
              <a:t>However, functionality in terms of providing C section service fluctuates. </a:t>
            </a:r>
          </a:p>
          <a:p>
            <a:pPr marL="171450" indent="-171450">
              <a:buFont typeface="Arial" pitchFamily="34" charset="0"/>
              <a:buChar char="•"/>
            </a:pPr>
            <a:r>
              <a:rPr lang="en-US" sz="1200" baseline="0" dirty="0" smtClean="0"/>
              <a:t>In end of June 2015 we had 61 districts with a functioning CEONC site, and by end of July 2015 (beginning of the FY) we had only 49 districts with a functioning CEONC site. </a:t>
            </a:r>
          </a:p>
          <a:p>
            <a:pPr marL="171450" indent="-171450">
              <a:buFont typeface="Arial" pitchFamily="34" charset="0"/>
              <a:buChar char="•"/>
            </a:pPr>
            <a:r>
              <a:rPr lang="en-US" sz="1200" baseline="0" dirty="0" smtClean="0"/>
              <a:t>Due to annual contracting of providers and unavailable CEOC fund at the beginning of the FY.</a:t>
            </a:r>
          </a:p>
          <a:p>
            <a:endParaRPr lang="en-US" sz="1200" dirty="0" smtClean="0"/>
          </a:p>
          <a:p>
            <a:r>
              <a:rPr lang="en-US" sz="1200" dirty="0" smtClean="0"/>
              <a:t>After the Earth quake, we also supported </a:t>
            </a:r>
            <a:r>
              <a:rPr lang="en-US" sz="1200" baseline="0" dirty="0" smtClean="0"/>
              <a:t>resuming and continuation of CEONC services at EQ affected districts.</a:t>
            </a:r>
          </a:p>
          <a:p>
            <a:endParaRPr lang="en-US" baseline="0" dirty="0"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D75952-5EE8-4B96-A7F6-9B8C9E93D37D}"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HQIP,  staff are trained to do self assessment of MNH service availability and delivery process and planning action based on findings. The final evaluation found that staff appreciated the process and tools, they also found it easy to implement and the visual traffic light presentation of the assessment motivate them for better quality management. </a:t>
            </a:r>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14</a:t>
            </a:fld>
            <a:endParaRPr lang="en-GB" dirty="0"/>
          </a:p>
        </p:txBody>
      </p:sp>
    </p:spTree>
    <p:extLst>
      <p:ext uri="{BB962C8B-B14F-4D97-AF65-F5344CB8AC3E}">
        <p14:creationId xmlns:p14="http://schemas.microsoft.com/office/powerpoint/2010/main" xmlns="" val="1369445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a:t>
            </a:r>
            <a:r>
              <a:rPr lang="en-US" dirty="0" smtClean="0"/>
              <a:t>request of the FHD, NHSSP support a study on responding to increased demand for institutional deliveries in six referral hospitals in 2013.</a:t>
            </a:r>
          </a:p>
          <a:p>
            <a:r>
              <a:rPr lang="en-US" dirty="0" smtClean="0"/>
              <a:t>The study highlighted the problems of overcrowding</a:t>
            </a:r>
            <a:r>
              <a:rPr lang="en-US" baseline="0" dirty="0" smtClean="0"/>
              <a:t> and recommended immediate and short term measures for coping with the overcrowding and long-term measures to address the problems.</a:t>
            </a:r>
          </a:p>
          <a:p>
            <a:endParaRPr lang="en-US" baseline="0" dirty="0" smtClean="0"/>
          </a:p>
          <a:p>
            <a:r>
              <a:rPr lang="en-US" baseline="0" dirty="0" smtClean="0"/>
              <a:t>As Immediate coping strategy, FHD provide budget in AWPB to referral hospitals for recruiting critical HR, purchasing critical equipment, and expansion of beds in available space.</a:t>
            </a:r>
          </a:p>
          <a:p>
            <a:pPr marL="0" indent="0">
              <a:buFontTx/>
              <a:buNone/>
            </a:pPr>
            <a:r>
              <a:rPr lang="en-US" baseline="0" dirty="0" smtClean="0"/>
              <a:t>As part of Long-term strategy – </a:t>
            </a:r>
          </a:p>
          <a:p>
            <a:pPr marL="171450" indent="-171450">
              <a:buFontTx/>
              <a:buChar char="-"/>
            </a:pPr>
            <a:r>
              <a:rPr lang="en-US" baseline="0" dirty="0" smtClean="0"/>
              <a:t>strengthening strategic birthing centres and referral link between these BC and referral hospital to share the load of institutional deliveries and</a:t>
            </a:r>
          </a:p>
          <a:p>
            <a:pPr marL="171450" indent="-171450">
              <a:buFontTx/>
              <a:buChar char="-"/>
            </a:pPr>
            <a:r>
              <a:rPr lang="en-US" baseline="0" dirty="0" smtClean="0"/>
              <a:t>For catering women who would like to go directly to the referral hospital, a birthing unit has been recommended. Advocacy from FHD resulted in MOH and its partners commitment to build birthing unit at a number of referral hospitals</a:t>
            </a:r>
          </a:p>
          <a:p>
            <a:pPr marL="0" indent="0">
              <a:buFontTx/>
              <a:buNone/>
            </a:pPr>
            <a:r>
              <a:rPr lang="en-US" dirty="0" smtClean="0"/>
              <a:t>NHSSP has been providing technical support to FHD to implement</a:t>
            </a:r>
            <a:r>
              <a:rPr lang="en-US" baseline="0" dirty="0" smtClean="0"/>
              <a:t>ing strategic birthing centre approach in Banke districts and providing evidences and discussion points for addressing overcrowding at referral hospitals.</a:t>
            </a:r>
          </a:p>
          <a:p>
            <a:pPr marL="0" indent="0">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experience in supporting these referral hospitals and strengthening strategic birthing </a:t>
            </a:r>
            <a:r>
              <a:rPr lang="en-US" baseline="0" dirty="0" smtClean="0">
                <a:sym typeface="Wingdings" panose="05000000000000000000" pitchFamily="2" charset="2"/>
              </a:rPr>
              <a:t>centres and referral link in Banke district provide evidences for developing strategies for </a:t>
            </a:r>
            <a:r>
              <a:rPr lang="en-GB" dirty="0" smtClean="0"/>
              <a:t>free referral from birthing centres to district hospitals </a:t>
            </a:r>
            <a:r>
              <a:rPr lang="en-US" dirty="0" smtClean="0"/>
              <a:t>in EQ affected districts.</a:t>
            </a:r>
            <a:endParaRPr lang="en-US" baseline="0"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15</a:t>
            </a:fld>
            <a:endParaRPr lang="en-GB" dirty="0"/>
          </a:p>
        </p:txBody>
      </p:sp>
    </p:spTree>
    <p:extLst>
      <p:ext uri="{BB962C8B-B14F-4D97-AF65-F5344CB8AC3E}">
        <p14:creationId xmlns:p14="http://schemas.microsoft.com/office/powerpoint/2010/main" xmlns="" val="172826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NHSP 2 objectives is to reach underserved</a:t>
            </a:r>
            <a:r>
              <a:rPr lang="en-US" baseline="0" dirty="0" smtClean="0"/>
              <a:t> and unreached population . NHSSP supports FHD in identifying gaps, designing and piloting interventions for reaching unreached population in MNH and FP services. To date we have supported a number of pilots in family planning, safe abortion, new born care and MNH access in remote areas.</a:t>
            </a:r>
            <a:endParaRPr lang="en-US" dirty="0"/>
          </a:p>
        </p:txBody>
      </p:sp>
      <p:sp>
        <p:nvSpPr>
          <p:cNvPr id="4" name="Slide Number Placeholder 3"/>
          <p:cNvSpPr>
            <a:spLocks noGrp="1"/>
          </p:cNvSpPr>
          <p:nvPr>
            <p:ph type="sldNum" sz="quarter" idx="10"/>
          </p:nvPr>
        </p:nvSpPr>
        <p:spPr/>
        <p:txBody>
          <a:bodyPr/>
          <a:lstStyle/>
          <a:p>
            <a:fld id="{67E2BCED-079C-4ABC-A1F6-46425BA4F964}" type="slidenum">
              <a:rPr lang="en-GB" smtClean="0"/>
              <a:pPr/>
              <a:t>16</a:t>
            </a:fld>
            <a:endParaRPr lang="en-GB" dirty="0"/>
          </a:p>
        </p:txBody>
      </p:sp>
    </p:spTree>
    <p:extLst>
      <p:ext uri="{BB962C8B-B14F-4D97-AF65-F5344CB8AC3E}">
        <p14:creationId xmlns:p14="http://schemas.microsoft.com/office/powerpoint/2010/main" xmlns="" val="273338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89185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0603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37992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51106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41280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0127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4203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37271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29404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01556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3460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13033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81824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66730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03343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07167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05727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07286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40347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03872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06369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3316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97243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87604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57857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73570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54866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86810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9914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10430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87886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7320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3719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48281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87344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4753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767671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06570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92105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77334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86071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50170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2855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4337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84271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10969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6364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97687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55790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42409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3903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7552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4671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0878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ED13D-2CE8-754A-BE8A-4A1BDCB1CCCA}" type="datetimeFigureOut">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2F1335-7A36-F04D-88EA-596FFC74A8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18500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FED13D-2CE8-754A-BE8A-4A1BDCB1CCCA}" type="datetimeFigureOut">
              <a:rPr lang="en-US" smtClean="0">
                <a:solidFill>
                  <a:prstClr val="black">
                    <a:tint val="75000"/>
                  </a:prstClr>
                </a:solidFill>
              </a:rPr>
              <a:pPr defTabSz="457200"/>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42F1335-7A36-F04D-88EA-596FFC74A81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2200041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FED13D-2CE8-754A-BE8A-4A1BDCB1CCCA}" type="datetimeFigureOut">
              <a:rPr lang="en-US" smtClean="0">
                <a:solidFill>
                  <a:prstClr val="black">
                    <a:tint val="75000"/>
                  </a:prstClr>
                </a:solidFill>
              </a:rPr>
              <a:pPr defTabSz="457200"/>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42F1335-7A36-F04D-88EA-596FFC74A81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836358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FED13D-2CE8-754A-BE8A-4A1BDCB1CCCA}" type="datetimeFigureOut">
              <a:rPr lang="en-US" smtClean="0">
                <a:solidFill>
                  <a:prstClr val="black">
                    <a:tint val="75000"/>
                  </a:prstClr>
                </a:solidFill>
              </a:rPr>
              <a:pPr defTabSz="457200"/>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42F1335-7A36-F04D-88EA-596FFC74A81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19878313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FED13D-2CE8-754A-BE8A-4A1BDCB1CCCA}" type="datetimeFigureOut">
              <a:rPr lang="en-US" smtClean="0">
                <a:solidFill>
                  <a:prstClr val="black">
                    <a:tint val="75000"/>
                  </a:prstClr>
                </a:solidFill>
              </a:rPr>
              <a:pPr defTabSz="457200"/>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42F1335-7A36-F04D-88EA-596FFC74A81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5386778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FED13D-2CE8-754A-BE8A-4A1BDCB1CCCA}" type="datetimeFigureOut">
              <a:rPr lang="en-US" smtClean="0">
                <a:solidFill>
                  <a:prstClr val="black">
                    <a:tint val="75000"/>
                  </a:prstClr>
                </a:solidFill>
              </a:rPr>
              <a:pPr defTabSz="457200"/>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42F1335-7A36-F04D-88EA-596FFC74A81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427874540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jpeg"/><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5.jpeg"/></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5.jpeg"/><Relationship Id="rId4" Type="http://schemas.openxmlformats.org/officeDocument/2006/relationships/image" Target="../media/image59.jpeg"/></Relationships>
</file>

<file path=ppt/slides/_rels/slide1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5.jpeg"/></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1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45.xml"/><Relationship Id="rId4" Type="http://schemas.openxmlformats.org/officeDocument/2006/relationships/image" Target="../media/image3.jpeg"/></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jpeg"/><Relationship Id="rId7" Type="http://schemas.openxmlformats.org/officeDocument/2006/relationships/diagramQuickStyle" Target="../diagrams/quickStyle2.xml"/><Relationship Id="rId2" Type="http://schemas.openxmlformats.org/officeDocument/2006/relationships/image" Target="../media/image5.jpeg"/><Relationship Id="rId1" Type="http://schemas.openxmlformats.org/officeDocument/2006/relationships/slideLayout" Target="../slideLayouts/slideLayout4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png"/><Relationship Id="rId9" Type="http://schemas.microsoft.com/office/2007/relationships/diagramDrawing" Target="../diagrams/drawing2.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6.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7.png"/></Relationships>
</file>

<file path=ppt/slides/_rels/slide1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4.jpeg"/></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1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2.png"/><Relationship Id="rId2" Type="http://schemas.openxmlformats.org/officeDocument/2006/relationships/image" Target="../media/image5.jpeg"/><Relationship Id="rId1" Type="http://schemas.openxmlformats.org/officeDocument/2006/relationships/slideLayout" Target="../slideLayouts/slideLayout4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1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1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4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51.xml"/><Relationship Id="rId5" Type="http://schemas.openxmlformats.org/officeDocument/2006/relationships/image" Target="../media/image1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comments" Target="../comments/comment1.xml"/><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chart" Target="../charts/chart5.xml"/><Relationship Id="rId5" Type="http://schemas.openxmlformats.org/officeDocument/2006/relationships/image" Target="../media/image6.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8.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9.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21.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6.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10.gif"/><Relationship Id="rId5" Type="http://schemas.openxmlformats.org/officeDocument/2006/relationships/image" Target="../media/image6.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2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25.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6" Type="http://schemas.openxmlformats.org/officeDocument/2006/relationships/image" Target="../media/image27.png"/><Relationship Id="rId5" Type="http://schemas.openxmlformats.org/officeDocument/2006/relationships/image" Target="../media/image10.gif"/><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10.gif"/></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5.jpe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5.jpe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45.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hyperlink" Target="http://hiis.delveis2.com/" TargetMode="External"/><Relationship Id="rId2" Type="http://schemas.openxmlformats.org/officeDocument/2006/relationships/hyperlink" Target="http://mohp.gov.np/" TargetMode="External"/><Relationship Id="rId1" Type="http://schemas.openxmlformats.org/officeDocument/2006/relationships/slideLayout" Target="../slideLayouts/slideLayout45.xml"/><Relationship Id="rId6" Type="http://schemas.openxmlformats.org/officeDocument/2006/relationships/image" Target="../media/image5.jpeg"/><Relationship Id="rId5" Type="http://schemas.openxmlformats.org/officeDocument/2006/relationships/image" Target="../media/image39.png"/><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1.xml"/><Relationship Id="rId4" Type="http://schemas.openxmlformats.org/officeDocument/2006/relationships/image" Target="../media/image52.jpeg"/></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45.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5.jpeg"/></Relationships>
</file>

<file path=ppt/slides/_rels/slide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5.jpeg"/></Relationships>
</file>

<file path=ppt/slides/_rels/slide9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10.gi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ptions\!for the presentation\presentations\низ_широкий.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55935"/>
            <a:ext cx="9144000" cy="540206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685800" y="2895600"/>
            <a:ext cx="7772400" cy="1828800"/>
          </a:xfrm>
        </p:spPr>
        <p:txBody>
          <a:bodyPr>
            <a:noAutofit/>
          </a:bodyPr>
          <a:lstStyle/>
          <a:p>
            <a:r>
              <a:rPr lang="en-US" sz="4600" b="1" dirty="0" smtClean="0">
                <a:solidFill>
                  <a:schemeClr val="bg1"/>
                </a:solidFill>
                <a:latin typeface="Raleway" pitchFamily="34" charset="-52"/>
              </a:rPr>
              <a:t>Context and Working Modalities</a:t>
            </a:r>
            <a:endParaRPr lang="en-US" sz="4600" b="1" dirty="0">
              <a:solidFill>
                <a:schemeClr val="bg1"/>
              </a:solidFill>
              <a:latin typeface="Raleway" pitchFamily="34" charset="-52"/>
            </a:endParaRPr>
          </a:p>
        </p:txBody>
      </p:sp>
      <p:sp>
        <p:nvSpPr>
          <p:cNvPr id="3" name="Subtitle 2"/>
          <p:cNvSpPr>
            <a:spLocks noGrp="1"/>
          </p:cNvSpPr>
          <p:nvPr>
            <p:ph type="subTitle" idx="1"/>
          </p:nvPr>
        </p:nvSpPr>
        <p:spPr>
          <a:xfrm>
            <a:off x="1371600" y="4953000"/>
            <a:ext cx="6400800" cy="1219200"/>
          </a:xfrm>
        </p:spPr>
        <p:txBody>
          <a:bodyPr/>
          <a:lstStyle/>
          <a:p>
            <a:r>
              <a:rPr lang="en-US" dirty="0" smtClean="0">
                <a:solidFill>
                  <a:schemeClr val="bg1">
                    <a:lumMod val="95000"/>
                  </a:schemeClr>
                </a:solidFill>
                <a:latin typeface="Raleway" pitchFamily="34" charset="-52"/>
              </a:rPr>
              <a:t>NHSSP Final Dissemination </a:t>
            </a:r>
            <a:endParaRPr lang="en-US" dirty="0">
              <a:solidFill>
                <a:schemeClr val="bg1">
                  <a:lumMod val="95000"/>
                </a:schemeClr>
              </a:solidFill>
              <a:latin typeface="Raleway" pitchFamily="34" charset="-52"/>
            </a:endParaRPr>
          </a:p>
        </p:txBody>
      </p:sp>
      <p:sp>
        <p:nvSpPr>
          <p:cNvPr id="112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269" name="Rectangle 5"/>
          <p:cNvSpPr>
            <a:spLocks noChangeArrowheads="1"/>
          </p:cNvSpPr>
          <p:nvPr/>
        </p:nvSpPr>
        <p:spPr bwMode="auto">
          <a:xfrm>
            <a:off x="0" y="1266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0000"/>
                </a:solidFill>
                <a:effectLst/>
                <a:latin typeface="Helvetica"/>
                <a:ea typeface="Arial Unicode MS" pitchFamily="34"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70" name="Rectangle 6"/>
          <p:cNvSpPr>
            <a:spLocks noChangeArrowheads="1"/>
          </p:cNvSpPr>
          <p:nvPr/>
        </p:nvSpPr>
        <p:spPr bwMode="auto">
          <a:xfrm>
            <a:off x="0" y="2409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0000"/>
                </a:solidFill>
                <a:effectLst/>
                <a:latin typeface="Helvetica"/>
                <a:ea typeface="Arial Unicode MS" pitchFamily="34"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71" name="Rectangle 7"/>
          <p:cNvSpPr>
            <a:spLocks noChangeArrowheads="1"/>
          </p:cNvSpPr>
          <p:nvPr/>
        </p:nvSpPr>
        <p:spPr bwMode="auto">
          <a:xfrm>
            <a:off x="0" y="3143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0000"/>
                </a:solidFill>
                <a:effectLst/>
                <a:latin typeface="Helvetica"/>
                <a:ea typeface="Arial Unicode MS" pitchFamily="34"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2" descr="F:\!options\!for the presentation\presentations\to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26778"/>
            <a:ext cx="9144000" cy="1068622"/>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C:\Users\Greg\Documents\1. NHSSP\2. QA\4. Standards and Templates\1. QA Approach\Branding\Logos\MoHP.JPG"/>
          <p:cNvPicPr>
            <a:picLocks noChangeAspect="1" noChangeArrowheads="1"/>
          </p:cNvPicPr>
          <p:nvPr/>
        </p:nvPicPr>
        <p:blipFill>
          <a:blip r:embed="rId5" cstate="print"/>
          <a:srcRect/>
          <a:stretch>
            <a:fillRect/>
          </a:stretch>
        </p:blipFill>
        <p:spPr bwMode="auto">
          <a:xfrm>
            <a:off x="381000" y="219757"/>
            <a:ext cx="1351561" cy="1194706"/>
          </a:xfrm>
          <a:prstGeom prst="rect">
            <a:avLst/>
          </a:prstGeom>
          <a:noFill/>
        </p:spPr>
      </p:pic>
    </p:spTree>
    <p:extLst>
      <p:ext uri="{BB962C8B-B14F-4D97-AF65-F5344CB8AC3E}">
        <p14:creationId xmlns="" xmlns:p14="http://schemas.microsoft.com/office/powerpoint/2010/main" val="2650339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низ_широкий.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55935"/>
            <a:ext cx="9144000" cy="540206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options\!for the presentation\presentations\to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26778"/>
            <a:ext cx="9144000" cy="10686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685800" y="2586038"/>
            <a:ext cx="7772400" cy="9144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000" b="1" dirty="0" smtClean="0">
              <a:solidFill>
                <a:schemeClr val="bg1"/>
              </a:solidFill>
              <a:latin typeface="Raleway" pitchFamily="34" charset="-52"/>
            </a:endParaRPr>
          </a:p>
          <a:p>
            <a:pPr algn="ctr"/>
            <a:endParaRPr lang="en-US" sz="4000" b="1" dirty="0" smtClean="0">
              <a:solidFill>
                <a:schemeClr val="bg1"/>
              </a:solidFill>
              <a:latin typeface="Raleway" pitchFamily="34" charset="-52"/>
            </a:endParaRPr>
          </a:p>
          <a:p>
            <a:pPr algn="ctr"/>
            <a:endParaRPr lang="en-US" sz="4000" b="1" dirty="0" smtClean="0">
              <a:solidFill>
                <a:schemeClr val="bg1"/>
              </a:solidFill>
              <a:latin typeface="Raleway" pitchFamily="34" charset="-52"/>
            </a:endParaRPr>
          </a:p>
          <a:p>
            <a:pPr algn="ctr"/>
            <a:r>
              <a:rPr lang="en-US" sz="4000" b="1" dirty="0" smtClean="0">
                <a:solidFill>
                  <a:schemeClr val="bg1"/>
                </a:solidFill>
                <a:latin typeface="Raleway" pitchFamily="34" charset="-52"/>
              </a:rPr>
              <a:t>Essential Health Care Services</a:t>
            </a:r>
          </a:p>
          <a:p>
            <a:pPr algn="ctr"/>
            <a:r>
              <a:rPr lang="en-US" sz="4000" b="1" dirty="0" smtClean="0">
                <a:solidFill>
                  <a:schemeClr val="bg1"/>
                </a:solidFill>
                <a:latin typeface="Raleway" pitchFamily="34" charset="-52"/>
              </a:rPr>
              <a:t>incl. Family Planning</a:t>
            </a:r>
            <a:endParaRPr lang="en-US" sz="4000" b="1" dirty="0">
              <a:solidFill>
                <a:schemeClr val="bg1"/>
              </a:solidFill>
              <a:latin typeface="Raleway" pitchFamily="34" charset="-52"/>
            </a:endParaRPr>
          </a:p>
        </p:txBody>
      </p:sp>
      <p:pic>
        <p:nvPicPr>
          <p:cNvPr id="5" name="Picture 2" descr="F:\!options\!for the presentation\presentations\to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28600"/>
            <a:ext cx="9144000" cy="106862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Greg\Documents\1. NHSSP\2. QA\4. Standards and Templates\1. QA Approach\Branding\Logos\MoHP.JPG"/>
          <p:cNvPicPr>
            <a:picLocks noChangeAspect="1" noChangeArrowheads="1"/>
          </p:cNvPicPr>
          <p:nvPr/>
        </p:nvPicPr>
        <p:blipFill>
          <a:blip r:embed="rId5" cstate="print"/>
          <a:srcRect/>
          <a:stretch>
            <a:fillRect/>
          </a:stretch>
        </p:blipFill>
        <p:spPr bwMode="auto">
          <a:xfrm>
            <a:off x="381000" y="219757"/>
            <a:ext cx="1351561" cy="1194706"/>
          </a:xfrm>
          <a:prstGeom prst="rect">
            <a:avLst/>
          </a:prstGeom>
          <a:noFill/>
        </p:spPr>
      </p:pic>
    </p:spTree>
    <p:extLst>
      <p:ext uri="{BB962C8B-B14F-4D97-AF65-F5344CB8AC3E}">
        <p14:creationId xmlns:p14="http://schemas.microsoft.com/office/powerpoint/2010/main" xmlns="" val="35290495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34120" y="76200"/>
            <a:ext cx="9075761" cy="967582"/>
          </a:xfrm>
        </p:spPr>
        <p:txBody>
          <a:bodyPr>
            <a:noAutofit/>
          </a:bodyPr>
          <a:lstStyle/>
          <a:p>
            <a:pPr marR="0" lvl="0">
              <a:spcBef>
                <a:spcPts val="0"/>
              </a:spcBef>
              <a:spcAft>
                <a:spcPts val="0"/>
              </a:spcAft>
            </a:pPr>
            <a:r>
              <a:rPr lang="en-US" sz="3000" b="1" dirty="0" smtClean="0">
                <a:solidFill>
                  <a:schemeClr val="accent1">
                    <a:lumMod val="75000"/>
                  </a:schemeClr>
                </a:solidFill>
                <a:latin typeface="Raleway" pitchFamily="34" charset="-52"/>
                <a:ea typeface="Calibri"/>
              </a:rPr>
              <a:t>Way Forward: OCMCs</a:t>
            </a:r>
            <a:endParaRPr lang="en-US" sz="3000" b="1" dirty="0">
              <a:solidFill>
                <a:schemeClr val="accent1">
                  <a:lumMod val="75000"/>
                </a:schemeClr>
              </a:solidFill>
              <a:effectLst/>
              <a:latin typeface="Raleway" pitchFamily="34" charset="-52"/>
              <a:ea typeface="Calibri"/>
            </a:endParaRPr>
          </a:p>
        </p:txBody>
      </p:sp>
      <p:sp>
        <p:nvSpPr>
          <p:cNvPr id="3" name="Content Placeholder 2"/>
          <p:cNvSpPr>
            <a:spLocks noGrp="1"/>
          </p:cNvSpPr>
          <p:nvPr>
            <p:ph idx="1"/>
          </p:nvPr>
        </p:nvSpPr>
        <p:spPr>
          <a:xfrm>
            <a:off x="609600" y="1295400"/>
            <a:ext cx="8229600" cy="5410200"/>
          </a:xfrm>
        </p:spPr>
        <p:txBody>
          <a:bodyPr>
            <a:normAutofit/>
          </a:bodyPr>
          <a:lstStyle/>
          <a:p>
            <a:pPr marL="0" indent="0">
              <a:buNone/>
            </a:pPr>
            <a:r>
              <a:rPr lang="en-US" sz="2400" b="1" dirty="0">
                <a:solidFill>
                  <a:schemeClr val="accent1">
                    <a:lumMod val="75000"/>
                  </a:schemeClr>
                </a:solidFill>
                <a:latin typeface="Raleway" pitchFamily="34" charset="-52"/>
              </a:rPr>
              <a:t>S</a:t>
            </a:r>
            <a:r>
              <a:rPr lang="en-US" sz="2400" b="1" dirty="0" smtClean="0">
                <a:solidFill>
                  <a:schemeClr val="accent1">
                    <a:lumMod val="75000"/>
                  </a:schemeClr>
                </a:solidFill>
                <a:latin typeface="Raleway" pitchFamily="34" charset="-52"/>
              </a:rPr>
              <a:t>ervice delivery: </a:t>
            </a:r>
          </a:p>
          <a:p>
            <a:pPr>
              <a:buBlip>
                <a:blip r:embed="rId3"/>
              </a:buBlip>
            </a:pPr>
            <a:r>
              <a:rPr lang="en-US" sz="2400" dirty="0" smtClean="0">
                <a:latin typeface="Raleway" pitchFamily="34" charset="-52"/>
              </a:rPr>
              <a:t>Continue strengthening capacity of OCMCs and health services more broadly to serve GBV survivors. </a:t>
            </a:r>
            <a:r>
              <a:rPr lang="en-US" sz="2400" dirty="0" err="1" smtClean="0">
                <a:latin typeface="Raleway" pitchFamily="34" charset="-52"/>
              </a:rPr>
              <a:t>Prioritise</a:t>
            </a:r>
            <a:r>
              <a:rPr lang="en-US" sz="2400" dirty="0" smtClean="0">
                <a:latin typeface="Raleway" pitchFamily="34" charset="-52"/>
              </a:rPr>
              <a:t> medico-legal psycho-social training.</a:t>
            </a:r>
          </a:p>
          <a:p>
            <a:pPr>
              <a:buBlip>
                <a:blip r:embed="rId3"/>
              </a:buBlip>
            </a:pPr>
            <a:r>
              <a:rPr lang="en-US" sz="2400" dirty="0" smtClean="0">
                <a:latin typeface="Raleway" pitchFamily="34" charset="-52"/>
              </a:rPr>
              <a:t>Integrate GBV </a:t>
            </a:r>
            <a:r>
              <a:rPr lang="en-US" sz="2400" dirty="0" err="1" smtClean="0">
                <a:latin typeface="Raleway" pitchFamily="34" charset="-52"/>
              </a:rPr>
              <a:t>servicces</a:t>
            </a:r>
            <a:r>
              <a:rPr lang="en-US" sz="2400" dirty="0" smtClean="0">
                <a:latin typeface="Raleway" pitchFamily="34" charset="-52"/>
              </a:rPr>
              <a:t> into health services through continued roll out of national GBV clinical protocol.</a:t>
            </a:r>
            <a:r>
              <a:rPr lang="en-US" sz="2400" dirty="0">
                <a:latin typeface="Raleway" pitchFamily="34" charset="-52"/>
              </a:rPr>
              <a:t> </a:t>
            </a:r>
          </a:p>
          <a:p>
            <a:pPr>
              <a:buBlip>
                <a:blip r:embed="rId3"/>
              </a:buBlip>
            </a:pPr>
            <a:r>
              <a:rPr lang="en-US" sz="2400" dirty="0">
                <a:latin typeface="Raleway" pitchFamily="34" charset="-52"/>
              </a:rPr>
              <a:t>Develop GBV case follow-up </a:t>
            </a:r>
            <a:r>
              <a:rPr lang="en-US" sz="2400" dirty="0" smtClean="0">
                <a:latin typeface="Raleway" pitchFamily="34" charset="-52"/>
              </a:rPr>
              <a:t>mechanism.</a:t>
            </a:r>
          </a:p>
          <a:p>
            <a:pPr marL="0" indent="0">
              <a:buNone/>
            </a:pPr>
            <a:r>
              <a:rPr lang="en-US" sz="2400" b="1" dirty="0" err="1" smtClean="0">
                <a:solidFill>
                  <a:schemeClr val="accent1">
                    <a:lumMod val="75000"/>
                  </a:schemeClr>
                </a:solidFill>
                <a:latin typeface="Raleway" pitchFamily="34" charset="-52"/>
              </a:rPr>
              <a:t>Multisectoral</a:t>
            </a:r>
            <a:r>
              <a:rPr lang="en-US" sz="2400" b="1" dirty="0" smtClean="0">
                <a:solidFill>
                  <a:schemeClr val="accent1">
                    <a:lumMod val="75000"/>
                  </a:schemeClr>
                </a:solidFill>
                <a:latin typeface="Raleway" pitchFamily="34" charset="-52"/>
              </a:rPr>
              <a:t> coordination:</a:t>
            </a:r>
            <a:endParaRPr lang="en-US" sz="2400" b="1" dirty="0">
              <a:solidFill>
                <a:schemeClr val="accent1">
                  <a:lumMod val="75000"/>
                </a:schemeClr>
              </a:solidFill>
              <a:latin typeface="Raleway" pitchFamily="34" charset="-52"/>
            </a:endParaRPr>
          </a:p>
          <a:p>
            <a:pPr>
              <a:buBlip>
                <a:blip r:embed="rId3"/>
              </a:buBlip>
            </a:pPr>
            <a:r>
              <a:rPr lang="en-US" sz="2400" dirty="0" smtClean="0">
                <a:latin typeface="Raleway" pitchFamily="34" charset="-52"/>
              </a:rPr>
              <a:t>Complete </a:t>
            </a:r>
            <a:r>
              <a:rPr lang="en-US" sz="2400" dirty="0">
                <a:latin typeface="Raleway" pitchFamily="34" charset="-52"/>
              </a:rPr>
              <a:t>integrated GBV </a:t>
            </a:r>
            <a:r>
              <a:rPr lang="en-US" sz="2400" dirty="0" smtClean="0">
                <a:latin typeface="Raleway" pitchFamily="34" charset="-52"/>
              </a:rPr>
              <a:t>guidelines for Cabinet approval.</a:t>
            </a:r>
          </a:p>
          <a:p>
            <a:pPr>
              <a:buBlip>
                <a:blip r:embed="rId3"/>
              </a:buBlip>
            </a:pPr>
            <a:r>
              <a:rPr lang="en-US" sz="2400" dirty="0" smtClean="0">
                <a:latin typeface="Raleway" pitchFamily="34" charset="-52"/>
              </a:rPr>
              <a:t>Develop operational manual for integrated guidelines.</a:t>
            </a:r>
            <a:endParaRPr lang="en-US" sz="2400" dirty="0">
              <a:latin typeface="Raleway" pitchFamily="34" charset="-52"/>
            </a:endParaRPr>
          </a:p>
          <a:p>
            <a:pPr marL="0" indent="0">
              <a:buNone/>
            </a:pPr>
            <a:endParaRPr lang="en-US" dirty="0"/>
          </a:p>
          <a:p>
            <a:endParaRPr lang="en-US" dirty="0" smtClean="0"/>
          </a:p>
          <a:p>
            <a:endParaRPr lang="en-US" dirty="0" smtClean="0"/>
          </a:p>
          <a:p>
            <a:endParaRPr lang="en-US" dirty="0"/>
          </a:p>
          <a:p>
            <a:endParaRPr lang="en-US" dirty="0" smtClean="0"/>
          </a:p>
          <a:p>
            <a:endParaRPr lang="en-US" dirty="0"/>
          </a:p>
        </p:txBody>
      </p:sp>
      <p:pic>
        <p:nvPicPr>
          <p:cNvPr id="5" name="Picture 2" descr="F:\!options\!for the presentation\presentations\полоса внизу.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977631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F:\!options\!for the presentation\presentations\низ_широкий.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50" y="1078541"/>
            <a:ext cx="9180000" cy="58175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76200"/>
            <a:ext cx="8229600" cy="928593"/>
          </a:xfrm>
        </p:spPr>
        <p:txBody>
          <a:bodyPr>
            <a:normAutofit/>
          </a:bodyPr>
          <a:lstStyle/>
          <a:p>
            <a:r>
              <a:rPr lang="en-US" sz="3600" b="1" dirty="0" smtClean="0">
                <a:solidFill>
                  <a:schemeClr val="accent1">
                    <a:lumMod val="75000"/>
                  </a:schemeClr>
                </a:solidFill>
                <a:latin typeface="Raleway" pitchFamily="34" charset="-52"/>
              </a:rPr>
              <a:t>Social Service Units (</a:t>
            </a:r>
            <a:r>
              <a:rPr lang="en-US" sz="3600" b="1" dirty="0" err="1" smtClean="0">
                <a:solidFill>
                  <a:schemeClr val="accent1">
                    <a:lumMod val="75000"/>
                  </a:schemeClr>
                </a:solidFill>
                <a:latin typeface="Raleway" pitchFamily="34" charset="-52"/>
              </a:rPr>
              <a:t>SSUs</a:t>
            </a:r>
            <a:r>
              <a:rPr lang="en-US" sz="3600" b="1" dirty="0" smtClean="0">
                <a:solidFill>
                  <a:schemeClr val="accent1">
                    <a:lumMod val="75000"/>
                  </a:schemeClr>
                </a:solidFill>
                <a:latin typeface="Raleway" pitchFamily="34" charset="-52"/>
              </a:rPr>
              <a:t>): Why?</a:t>
            </a:r>
            <a:endParaRPr lang="en-US" sz="3600" b="1" dirty="0">
              <a:solidFill>
                <a:schemeClr val="accent1">
                  <a:lumMod val="75000"/>
                </a:schemeClr>
              </a:solidFill>
              <a:latin typeface="Raleway" pitchFamily="34" charset="-52"/>
            </a:endParaRPr>
          </a:p>
        </p:txBody>
      </p:sp>
      <p:pic>
        <p:nvPicPr>
          <p:cNvPr id="4" name="Content Placeholder 3" descr="Seti Zonal Hospital SSU staff (1).jpg"/>
          <p:cNvPicPr>
            <a:picLocks noGrp="1" noChangeAspect="1"/>
          </p:cNvPicPr>
          <p:nvPr>
            <p:ph idx="1"/>
          </p:nvPr>
        </p:nvPicPr>
        <p:blipFill>
          <a:blip r:embed="rId4" cstate="print">
            <a:extLst>
              <a:ext uri="{28A0092B-C50C-407E-A947-70E740481C1C}">
                <a14:useLocalDpi xmlns:a14="http://schemas.microsoft.com/office/drawing/2010/main" xmlns="" val="0"/>
              </a:ext>
            </a:extLst>
          </a:blip>
          <a:srcRect l="-10432" r="-10432"/>
          <a:stretch>
            <a:fillRect/>
          </a:stretch>
        </p:blipFill>
        <p:spPr>
          <a:xfrm>
            <a:off x="-38100" y="1078541"/>
            <a:ext cx="9220200" cy="5721462"/>
          </a:xfrm>
          <a:prstGeom prst="rect">
            <a:avLst/>
          </a:prstGeom>
          <a:ln>
            <a:noFill/>
          </a:ln>
          <a:effectLst>
            <a:outerShdw blurRad="292100" dist="139700" dir="2700000" algn="tl" rotWithShape="0">
              <a:srgbClr val="333333">
                <a:alpha val="65000"/>
              </a:srgbClr>
            </a:outerShdw>
          </a:effectLst>
        </p:spPr>
      </p:pic>
      <p:pic>
        <p:nvPicPr>
          <p:cNvPr id="4100" name="Picture 4" descr="F:\!options\!for the presentation\presentations\полоса внизу.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000" y="6229403"/>
            <a:ext cx="9180000" cy="7047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872102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9919"/>
            <a:ext cx="8229600" cy="830681"/>
          </a:xfrm>
        </p:spPr>
        <p:txBody>
          <a:bodyPr/>
          <a:lstStyle/>
          <a:p>
            <a:r>
              <a:rPr lang="en-US" b="1" dirty="0" smtClean="0">
                <a:solidFill>
                  <a:schemeClr val="accent1">
                    <a:lumMod val="75000"/>
                  </a:schemeClr>
                </a:solidFill>
                <a:latin typeface="Raleway" pitchFamily="34" charset="-52"/>
              </a:rPr>
              <a:t>Key Inputs: </a:t>
            </a:r>
            <a:r>
              <a:rPr lang="en-US" b="1" dirty="0" err="1" smtClean="0">
                <a:solidFill>
                  <a:schemeClr val="accent1">
                    <a:lumMod val="75000"/>
                  </a:schemeClr>
                </a:solidFill>
                <a:latin typeface="Raleway" pitchFamily="34" charset="-52"/>
              </a:rPr>
              <a:t>SSUs</a:t>
            </a:r>
            <a:endParaRPr lang="en-US" b="1" dirty="0">
              <a:solidFill>
                <a:schemeClr val="accent1">
                  <a:lumMod val="75000"/>
                </a:schemeClr>
              </a:solidFill>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70304" y="1295400"/>
            <a:ext cx="8092696" cy="4876801"/>
          </a:xfrm>
        </p:spPr>
        <p:txBody>
          <a:bodyPr>
            <a:normAutofit/>
          </a:bodyPr>
          <a:lstStyle/>
          <a:p>
            <a:pPr marL="0" indent="0">
              <a:buNone/>
            </a:pPr>
            <a:r>
              <a:rPr lang="en-US" sz="2800" dirty="0">
                <a:latin typeface="Raleway" pitchFamily="34" charset="-52"/>
              </a:rPr>
              <a:t>Technical assistance and financial support </a:t>
            </a:r>
            <a:r>
              <a:rPr lang="en-US" sz="2800" dirty="0" smtClean="0">
                <a:latin typeface="Raleway" pitchFamily="34" charset="-52"/>
              </a:rPr>
              <a:t>to:</a:t>
            </a:r>
          </a:p>
          <a:p>
            <a:pPr>
              <a:buBlip>
                <a:blip r:embed="rId5"/>
              </a:buBlip>
            </a:pPr>
            <a:r>
              <a:rPr lang="en-US" sz="2800" dirty="0" smtClean="0">
                <a:latin typeface="Raleway" pitchFamily="34" charset="-52"/>
              </a:rPr>
              <a:t>Develop and revise SSU guidelines. </a:t>
            </a:r>
          </a:p>
          <a:p>
            <a:pPr>
              <a:buBlip>
                <a:blip r:embed="rId5"/>
              </a:buBlip>
            </a:pPr>
            <a:r>
              <a:rPr lang="en-US" sz="2800" dirty="0" smtClean="0">
                <a:latin typeface="Raleway" pitchFamily="34" charset="-52"/>
              </a:rPr>
              <a:t>Support to implement 8 pilot SSUs.</a:t>
            </a:r>
            <a:endParaRPr lang="en-US" sz="2800" dirty="0">
              <a:latin typeface="Raleway" pitchFamily="34" charset="-52"/>
            </a:endParaRPr>
          </a:p>
          <a:p>
            <a:pPr>
              <a:buBlip>
                <a:blip r:embed="rId5"/>
              </a:buBlip>
            </a:pPr>
            <a:r>
              <a:rPr lang="en-US" sz="2800" dirty="0">
                <a:latin typeface="Raleway" pitchFamily="34" charset="-52"/>
              </a:rPr>
              <a:t>On-going technical backstopping and strengthening.</a:t>
            </a:r>
          </a:p>
          <a:p>
            <a:pPr>
              <a:buBlip>
                <a:blip r:embed="rId5"/>
              </a:buBlip>
            </a:pPr>
            <a:r>
              <a:rPr lang="en-US" sz="2800" dirty="0" smtClean="0">
                <a:latin typeface="Raleway" pitchFamily="34" charset="-52"/>
              </a:rPr>
              <a:t>Design software for SSU MIS with training.</a:t>
            </a:r>
          </a:p>
          <a:p>
            <a:pPr>
              <a:buBlip>
                <a:blip r:embed="rId5"/>
              </a:buBlip>
            </a:pPr>
            <a:r>
              <a:rPr lang="en-US" sz="2800" dirty="0" smtClean="0">
                <a:latin typeface="Raleway" pitchFamily="34" charset="-52"/>
              </a:rPr>
              <a:t>Annual </a:t>
            </a:r>
            <a:r>
              <a:rPr lang="en-US" sz="2800" dirty="0">
                <a:latin typeface="Raleway" pitchFamily="34" charset="-52"/>
              </a:rPr>
              <a:t>national </a:t>
            </a:r>
            <a:r>
              <a:rPr lang="en-US" sz="2800" dirty="0" smtClean="0">
                <a:latin typeface="Raleway" pitchFamily="34" charset="-52"/>
              </a:rPr>
              <a:t>reviews and develop a road map for the pilot.</a:t>
            </a:r>
          </a:p>
          <a:p>
            <a:pPr>
              <a:buBlip>
                <a:blip r:embed="rId5"/>
              </a:buBlip>
            </a:pPr>
            <a:r>
              <a:rPr lang="en-US" sz="2800" dirty="0" smtClean="0">
                <a:latin typeface="Raleway" pitchFamily="34" charset="-52"/>
              </a:rPr>
              <a:t>Evaluate SSU pilot (2015) and prepare future road map.</a:t>
            </a:r>
            <a:endParaRPr lang="en-US" sz="2800" dirty="0" smtClean="0"/>
          </a:p>
          <a:p>
            <a:endParaRPr lang="en-US" sz="2800" dirty="0"/>
          </a:p>
        </p:txBody>
      </p:sp>
    </p:spTree>
    <p:extLst>
      <p:ext uri="{BB962C8B-B14F-4D97-AF65-F5344CB8AC3E}">
        <p14:creationId xmlns:p14="http://schemas.microsoft.com/office/powerpoint/2010/main" xmlns="" val="7978016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2400"/>
            <a:ext cx="8229600" cy="830681"/>
          </a:xfrm>
        </p:spPr>
        <p:txBody>
          <a:bodyPr>
            <a:normAutofit/>
          </a:bodyPr>
          <a:lstStyle/>
          <a:p>
            <a:pPr marR="0" lvl="0">
              <a:spcBef>
                <a:spcPts val="0"/>
              </a:spcBef>
              <a:spcAft>
                <a:spcPts val="0"/>
              </a:spcAft>
            </a:pPr>
            <a:r>
              <a:rPr lang="en-US" b="1" dirty="0" smtClean="0">
                <a:solidFill>
                  <a:schemeClr val="accent1">
                    <a:lumMod val="75000"/>
                  </a:schemeClr>
                </a:solidFill>
                <a:latin typeface="Raleway" pitchFamily="34" charset="-52"/>
                <a:ea typeface="Calibri"/>
              </a:rPr>
              <a:t>Achievements: </a:t>
            </a:r>
            <a:r>
              <a:rPr lang="en-US" b="1" dirty="0" err="1" smtClean="0">
                <a:solidFill>
                  <a:schemeClr val="accent1">
                    <a:lumMod val="75000"/>
                  </a:schemeClr>
                </a:solidFill>
                <a:latin typeface="Raleway" pitchFamily="34" charset="-52"/>
                <a:ea typeface="Calibri"/>
              </a:rPr>
              <a:t>SSUs</a:t>
            </a:r>
            <a:endParaRPr lang="en-US" sz="4800" b="1" dirty="0">
              <a:solidFill>
                <a:schemeClr val="accent1">
                  <a:lumMod val="75000"/>
                </a:schemeClr>
              </a:solidFill>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94104" y="1147762"/>
            <a:ext cx="8168896" cy="5634038"/>
          </a:xfrm>
        </p:spPr>
        <p:txBody>
          <a:bodyPr>
            <a:normAutofit/>
          </a:bodyPr>
          <a:lstStyle/>
          <a:p>
            <a:pPr marL="0" indent="0">
              <a:buNone/>
            </a:pPr>
            <a:r>
              <a:rPr lang="en-US" sz="2800" b="1" dirty="0" smtClean="0">
                <a:solidFill>
                  <a:schemeClr val="accent1">
                    <a:lumMod val="75000"/>
                  </a:schemeClr>
                </a:solidFill>
                <a:latin typeface="Raleway" pitchFamily="34" charset="-52"/>
              </a:rPr>
              <a:t>Service delivery:</a:t>
            </a:r>
          </a:p>
          <a:p>
            <a:pPr>
              <a:buBlip>
                <a:blip r:embed="rId5"/>
              </a:buBlip>
            </a:pPr>
            <a:r>
              <a:rPr lang="en-US" sz="2800" dirty="0" smtClean="0">
                <a:latin typeface="Raleway" pitchFamily="34" charset="-52"/>
              </a:rPr>
              <a:t>8 pilot SSUs operational. </a:t>
            </a:r>
          </a:p>
          <a:p>
            <a:pPr>
              <a:buBlip>
                <a:blip r:embed="rId5"/>
              </a:buBlip>
            </a:pPr>
            <a:r>
              <a:rPr lang="en-US" sz="2800" dirty="0" smtClean="0">
                <a:latin typeface="Raleway" pitchFamily="34" charset="-52"/>
              </a:rPr>
              <a:t>103,289 clients received free or partially free services up to mid July 2015.</a:t>
            </a:r>
          </a:p>
          <a:p>
            <a:pPr>
              <a:buBlip>
                <a:blip r:embed="rId5"/>
              </a:buBlip>
            </a:pPr>
            <a:r>
              <a:rPr lang="en-US" sz="2800" dirty="0" smtClean="0">
                <a:latin typeface="Raleway" pitchFamily="34" charset="-52"/>
              </a:rPr>
              <a:t>High patient satisfaction.</a:t>
            </a:r>
          </a:p>
          <a:p>
            <a:pPr>
              <a:buBlip>
                <a:blip r:embed="rId5"/>
              </a:buBlip>
            </a:pPr>
            <a:r>
              <a:rPr lang="en-GB" sz="2800" dirty="0" err="1" smtClean="0">
                <a:latin typeface="Raleway" pitchFamily="34" charset="-52"/>
              </a:rPr>
              <a:t>SSUs</a:t>
            </a:r>
            <a:r>
              <a:rPr lang="en-GB" sz="2800" dirty="0" smtClean="0">
                <a:latin typeface="Raleway" pitchFamily="34" charset="-52"/>
              </a:rPr>
              <a:t> managed free care support to people injured by the earthquakes.</a:t>
            </a:r>
            <a:endParaRPr lang="en-US" sz="2800" dirty="0" smtClean="0">
              <a:latin typeface="Raleway" pitchFamily="34" charset="-52"/>
            </a:endParaRPr>
          </a:p>
          <a:p>
            <a:pPr>
              <a:buBlip>
                <a:blip r:embed="rId5"/>
              </a:buBlip>
            </a:pPr>
            <a:r>
              <a:rPr lang="en-US" sz="2800" dirty="0" smtClean="0">
                <a:latin typeface="Raleway" pitchFamily="34" charset="-52"/>
              </a:rPr>
              <a:t>More accurate targeting of beneficiaries.</a:t>
            </a:r>
          </a:p>
          <a:p>
            <a:pPr marL="0" indent="0">
              <a:buNone/>
            </a:pPr>
            <a:endParaRPr lang="en-GB" dirty="0" smtClean="0"/>
          </a:p>
          <a:p>
            <a:pPr marL="0" indent="0">
              <a:buNone/>
            </a:pPr>
            <a:endParaRPr lang="en-GB" dirty="0" smtClean="0"/>
          </a:p>
          <a:p>
            <a:pPr marL="0" indent="0">
              <a:buNone/>
            </a:pPr>
            <a:endParaRPr lang="en-GB" dirty="0" smtClean="0"/>
          </a:p>
          <a:p>
            <a:endParaRPr lang="en-GB" dirty="0" smtClean="0"/>
          </a:p>
          <a:p>
            <a:endParaRPr lang="en-US" dirty="0" smtClean="0"/>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xmlns="" val="16879057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2400"/>
            <a:ext cx="8229600" cy="830681"/>
          </a:xfrm>
        </p:spPr>
        <p:txBody>
          <a:bodyPr>
            <a:normAutofit/>
          </a:bodyPr>
          <a:lstStyle/>
          <a:p>
            <a:pPr marR="0" lvl="0">
              <a:spcBef>
                <a:spcPts val="0"/>
              </a:spcBef>
              <a:spcAft>
                <a:spcPts val="0"/>
              </a:spcAft>
            </a:pPr>
            <a:r>
              <a:rPr lang="en-US" b="1" dirty="0" smtClean="0">
                <a:solidFill>
                  <a:schemeClr val="accent1">
                    <a:lumMod val="75000"/>
                  </a:schemeClr>
                </a:solidFill>
                <a:latin typeface="Raleway" pitchFamily="34" charset="-52"/>
                <a:ea typeface="Calibri"/>
              </a:rPr>
              <a:t>Achievements: </a:t>
            </a:r>
            <a:r>
              <a:rPr lang="en-US" b="1" dirty="0" err="1" smtClean="0">
                <a:solidFill>
                  <a:schemeClr val="accent1">
                    <a:lumMod val="75000"/>
                  </a:schemeClr>
                </a:solidFill>
                <a:latin typeface="Raleway" pitchFamily="34" charset="-52"/>
                <a:ea typeface="Calibri"/>
              </a:rPr>
              <a:t>SSUs</a:t>
            </a:r>
            <a:endParaRPr lang="en-US" sz="4800" b="1" dirty="0">
              <a:solidFill>
                <a:schemeClr val="accent1">
                  <a:lumMod val="75000"/>
                </a:schemeClr>
              </a:solidFill>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94104" y="1147762"/>
            <a:ext cx="8168896" cy="5634038"/>
          </a:xfrm>
        </p:spPr>
        <p:txBody>
          <a:bodyPr>
            <a:normAutofit/>
          </a:bodyPr>
          <a:lstStyle/>
          <a:p>
            <a:pPr marL="0" indent="0">
              <a:buNone/>
            </a:pPr>
            <a:r>
              <a:rPr lang="en-US" sz="2800" b="1" dirty="0" smtClean="0">
                <a:solidFill>
                  <a:schemeClr val="accent1">
                    <a:lumMod val="75000"/>
                  </a:schemeClr>
                </a:solidFill>
                <a:latin typeface="Raleway" pitchFamily="34" charset="-52"/>
              </a:rPr>
              <a:t>Management and efficiency:</a:t>
            </a:r>
          </a:p>
          <a:p>
            <a:pPr>
              <a:buBlip>
                <a:blip r:embed="rId5"/>
              </a:buBlip>
            </a:pPr>
            <a:r>
              <a:rPr lang="en-GB" sz="2800" dirty="0">
                <a:latin typeface="Raleway" pitchFamily="34" charset="-52"/>
              </a:rPr>
              <a:t>Reduced  workload of providers and managers in administering subsidies. </a:t>
            </a:r>
          </a:p>
          <a:p>
            <a:pPr>
              <a:buBlip>
                <a:blip r:embed="rId5"/>
              </a:buBlip>
            </a:pPr>
            <a:r>
              <a:rPr lang="en-GB" sz="2800" dirty="0" smtClean="0">
                <a:latin typeface="Raleway" pitchFamily="34" charset="-52"/>
              </a:rPr>
              <a:t>High </a:t>
            </a:r>
            <a:r>
              <a:rPr lang="en-GB" sz="2800" dirty="0">
                <a:latin typeface="Raleway" pitchFamily="34" charset="-52"/>
              </a:rPr>
              <a:t>cost-benefit </a:t>
            </a:r>
            <a:r>
              <a:rPr lang="en-GB" sz="2800" dirty="0" smtClean="0">
                <a:latin typeface="Raleway" pitchFamily="34" charset="-52"/>
              </a:rPr>
              <a:t>ratio (1:41) </a:t>
            </a:r>
          </a:p>
          <a:p>
            <a:pPr>
              <a:buBlip>
                <a:blip r:embed="rId5"/>
              </a:buBlip>
            </a:pPr>
            <a:r>
              <a:rPr lang="en-GB" sz="2800" dirty="0" smtClean="0">
                <a:latin typeface="Raleway" pitchFamily="34" charset="-52"/>
              </a:rPr>
              <a:t>Increased </a:t>
            </a:r>
            <a:r>
              <a:rPr lang="en-GB" sz="2800" dirty="0">
                <a:latin typeface="Raleway" pitchFamily="34" charset="-52"/>
              </a:rPr>
              <a:t>access of poor and disadvantaged </a:t>
            </a:r>
            <a:r>
              <a:rPr lang="en-GB" sz="2800" dirty="0" smtClean="0">
                <a:latin typeface="Raleway" pitchFamily="34" charset="-52"/>
              </a:rPr>
              <a:t>to </a:t>
            </a:r>
            <a:r>
              <a:rPr lang="en-GB" sz="2800" dirty="0">
                <a:latin typeface="Raleway" pitchFamily="34" charset="-52"/>
              </a:rPr>
              <a:t>referral hospital services.</a:t>
            </a:r>
          </a:p>
          <a:p>
            <a:pPr>
              <a:buBlip>
                <a:blip r:embed="rId5"/>
              </a:buBlip>
            </a:pPr>
            <a:r>
              <a:rPr lang="en-GB" sz="2800" dirty="0" err="1" smtClean="0">
                <a:latin typeface="Raleway" pitchFamily="34" charset="-52"/>
              </a:rPr>
              <a:t>MoHP</a:t>
            </a:r>
            <a:r>
              <a:rPr lang="en-GB" sz="2800" dirty="0" smtClean="0">
                <a:latin typeface="Raleway" pitchFamily="34" charset="-52"/>
              </a:rPr>
              <a:t> committed to scaling up SSUs including 6 more in 2015/16.</a:t>
            </a:r>
          </a:p>
          <a:p>
            <a:pPr marL="0" indent="0">
              <a:buNone/>
            </a:pPr>
            <a:endParaRPr lang="en-GB" dirty="0" smtClean="0"/>
          </a:p>
          <a:p>
            <a:pPr marL="0" indent="0">
              <a:buNone/>
            </a:pPr>
            <a:endParaRPr lang="en-GB" dirty="0" smtClean="0"/>
          </a:p>
          <a:p>
            <a:pPr marL="0" indent="0">
              <a:buNone/>
            </a:pPr>
            <a:endParaRPr lang="en-GB" dirty="0" smtClean="0"/>
          </a:p>
          <a:p>
            <a:endParaRPr lang="en-GB" dirty="0" smtClean="0"/>
          </a:p>
          <a:p>
            <a:endParaRPr lang="en-US" dirty="0" smtClean="0"/>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xmlns="" val="168790575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0" y="198437"/>
            <a:ext cx="9144000" cy="792163"/>
          </a:xfrm>
        </p:spPr>
        <p:txBody>
          <a:bodyPr>
            <a:normAutofit/>
          </a:bodyPr>
          <a:lstStyle/>
          <a:p>
            <a:pPr marR="0" lvl="0">
              <a:spcBef>
                <a:spcPts val="0"/>
              </a:spcBef>
              <a:spcAft>
                <a:spcPts val="0"/>
              </a:spcAft>
            </a:pPr>
            <a:r>
              <a:rPr lang="en-US" sz="3000" b="1" dirty="0" smtClean="0">
                <a:solidFill>
                  <a:schemeClr val="accent1">
                    <a:lumMod val="75000"/>
                  </a:schemeClr>
                </a:solidFill>
                <a:latin typeface="Raleway" pitchFamily="34" charset="-52"/>
                <a:ea typeface="Calibri"/>
              </a:rPr>
              <a:t>Way Forward: SSUs</a:t>
            </a:r>
            <a:endParaRPr lang="en-US" sz="3000" b="1" dirty="0">
              <a:solidFill>
                <a:schemeClr val="accent1">
                  <a:lumMod val="75000"/>
                </a:schemeClr>
              </a:solidFill>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2"/>
          <p:cNvSpPr>
            <a:spLocks noGrp="1"/>
          </p:cNvSpPr>
          <p:nvPr>
            <p:ph idx="1"/>
          </p:nvPr>
        </p:nvSpPr>
        <p:spPr>
          <a:xfrm>
            <a:off x="594104" y="1143000"/>
            <a:ext cx="8245096" cy="5029200"/>
          </a:xfrm>
        </p:spPr>
        <p:txBody>
          <a:bodyPr>
            <a:noAutofit/>
          </a:bodyPr>
          <a:lstStyle/>
          <a:p>
            <a:pPr marL="0" indent="0">
              <a:buNone/>
            </a:pPr>
            <a:r>
              <a:rPr lang="en-US" sz="2200" b="1" dirty="0" smtClean="0">
                <a:solidFill>
                  <a:schemeClr val="accent1">
                    <a:lumMod val="75000"/>
                  </a:schemeClr>
                </a:solidFill>
                <a:latin typeface="Raleway" pitchFamily="34" charset="-52"/>
              </a:rPr>
              <a:t>Service delivery:</a:t>
            </a:r>
          </a:p>
          <a:p>
            <a:pPr>
              <a:buBlip>
                <a:blip r:embed="rId5"/>
              </a:buBlip>
            </a:pPr>
            <a:r>
              <a:rPr lang="en-US" sz="2200" dirty="0">
                <a:latin typeface="Raleway" pitchFamily="34" charset="-52"/>
              </a:rPr>
              <a:t>Gradually roll-out SSUs to </a:t>
            </a:r>
            <a:r>
              <a:rPr lang="en-US" sz="2200" dirty="0" smtClean="0">
                <a:latin typeface="Raleway" pitchFamily="34" charset="-52"/>
              </a:rPr>
              <a:t>referral </a:t>
            </a:r>
            <a:r>
              <a:rPr lang="en-US" sz="2200" dirty="0">
                <a:latin typeface="Raleway" pitchFamily="34" charset="-52"/>
              </a:rPr>
              <a:t>hospitals. </a:t>
            </a:r>
            <a:endParaRPr lang="en-US" sz="2200" dirty="0" smtClean="0">
              <a:latin typeface="Raleway" pitchFamily="34" charset="-52"/>
            </a:endParaRPr>
          </a:p>
          <a:p>
            <a:pPr>
              <a:buBlip>
                <a:blip r:embed="rId5"/>
              </a:buBlip>
            </a:pPr>
            <a:r>
              <a:rPr lang="en-US" sz="2200" dirty="0" err="1" smtClean="0">
                <a:latin typeface="Raleway" pitchFamily="34" charset="-52"/>
              </a:rPr>
              <a:t>Harmonise</a:t>
            </a:r>
            <a:r>
              <a:rPr lang="en-US" sz="2200" dirty="0" smtClean="0">
                <a:latin typeface="Raleway" pitchFamily="34" charset="-52"/>
              </a:rPr>
              <a:t> </a:t>
            </a:r>
            <a:r>
              <a:rPr lang="en-US" sz="2200" dirty="0" err="1">
                <a:latin typeface="Raleway" pitchFamily="34" charset="-52"/>
              </a:rPr>
              <a:t>SSUs</a:t>
            </a:r>
            <a:r>
              <a:rPr lang="en-US" sz="2200" dirty="0">
                <a:latin typeface="Raleway" pitchFamily="34" charset="-52"/>
              </a:rPr>
              <a:t> with other hospital based social protection </a:t>
            </a:r>
            <a:r>
              <a:rPr lang="en-US" sz="2200" dirty="0" err="1">
                <a:latin typeface="Raleway" pitchFamily="34" charset="-52"/>
              </a:rPr>
              <a:t>programmes</a:t>
            </a:r>
            <a:r>
              <a:rPr lang="en-US" sz="2200" dirty="0">
                <a:latin typeface="Raleway" pitchFamily="34" charset="-52"/>
              </a:rPr>
              <a:t>. </a:t>
            </a:r>
          </a:p>
          <a:p>
            <a:pPr marL="0" indent="0">
              <a:buNone/>
            </a:pPr>
            <a:r>
              <a:rPr lang="en-US" sz="2200" b="1" dirty="0" smtClean="0">
                <a:solidFill>
                  <a:schemeClr val="accent1">
                    <a:lumMod val="75000"/>
                  </a:schemeClr>
                </a:solidFill>
                <a:latin typeface="Raleway" pitchFamily="34" charset="-52"/>
              </a:rPr>
              <a:t>Targeting:</a:t>
            </a:r>
          </a:p>
          <a:p>
            <a:pPr>
              <a:buBlip>
                <a:blip r:embed="rId5"/>
              </a:buBlip>
            </a:pPr>
            <a:r>
              <a:rPr lang="en-US" sz="2200" dirty="0" smtClean="0">
                <a:latin typeface="Raleway" pitchFamily="34" charset="-52"/>
              </a:rPr>
              <a:t>Extend coverage to disaster affected populations and endangered and </a:t>
            </a:r>
            <a:r>
              <a:rPr lang="en-US" sz="2200" dirty="0" err="1" smtClean="0">
                <a:latin typeface="Raleway" pitchFamily="34" charset="-52"/>
              </a:rPr>
              <a:t>marginaised</a:t>
            </a:r>
            <a:r>
              <a:rPr lang="en-US" sz="2200" dirty="0" smtClean="0">
                <a:latin typeface="Raleway" pitchFamily="34" charset="-52"/>
              </a:rPr>
              <a:t> groups.</a:t>
            </a:r>
          </a:p>
          <a:p>
            <a:pPr marL="0" indent="0">
              <a:buNone/>
            </a:pPr>
            <a:r>
              <a:rPr lang="en-US" sz="2200" b="1" dirty="0" err="1">
                <a:solidFill>
                  <a:schemeClr val="accent1">
                    <a:lumMod val="75000"/>
                  </a:schemeClr>
                </a:solidFill>
                <a:latin typeface="Raleway" pitchFamily="34" charset="-52"/>
              </a:rPr>
              <a:t>Standardise</a:t>
            </a:r>
            <a:r>
              <a:rPr lang="en-US" sz="2200" b="1" dirty="0">
                <a:solidFill>
                  <a:schemeClr val="accent1">
                    <a:lumMod val="75000"/>
                  </a:schemeClr>
                </a:solidFill>
                <a:latin typeface="Raleway" pitchFamily="34" charset="-52"/>
              </a:rPr>
              <a:t> budgeting and entitlements</a:t>
            </a:r>
            <a:r>
              <a:rPr lang="en-US" sz="2200" b="1" dirty="0" smtClean="0">
                <a:solidFill>
                  <a:schemeClr val="accent1">
                    <a:lumMod val="75000"/>
                  </a:schemeClr>
                </a:solidFill>
                <a:latin typeface="Raleway" pitchFamily="34" charset="-52"/>
              </a:rPr>
              <a:t>:</a:t>
            </a:r>
          </a:p>
          <a:p>
            <a:pPr>
              <a:buBlip>
                <a:blip r:embed="rId5"/>
              </a:buBlip>
            </a:pPr>
            <a:r>
              <a:rPr lang="en-US" sz="2200" dirty="0">
                <a:latin typeface="Raleway" pitchFamily="34" charset="-52"/>
              </a:rPr>
              <a:t>Ensure earmarked </a:t>
            </a:r>
            <a:r>
              <a:rPr lang="en-US" sz="2200" dirty="0" smtClean="0">
                <a:latin typeface="Raleway" pitchFamily="34" charset="-52"/>
              </a:rPr>
              <a:t>budget based </a:t>
            </a:r>
            <a:r>
              <a:rPr lang="en-US" sz="2200" dirty="0">
                <a:latin typeface="Raleway" pitchFamily="34" charset="-52"/>
              </a:rPr>
              <a:t>on hospital context (</a:t>
            </a:r>
            <a:r>
              <a:rPr lang="en-US" sz="2200" dirty="0" smtClean="0">
                <a:latin typeface="Raleway" pitchFamily="34" charset="-52"/>
              </a:rPr>
              <a:t>e.g</a:t>
            </a:r>
            <a:r>
              <a:rPr lang="en-US" sz="2200" dirty="0">
                <a:latin typeface="Raleway" pitchFamily="34" charset="-52"/>
              </a:rPr>
              <a:t>. patient load, poverty incidence, prescribed benefit packages).</a:t>
            </a:r>
          </a:p>
          <a:p>
            <a:pPr>
              <a:buBlip>
                <a:blip r:embed="rId5"/>
              </a:buBlip>
            </a:pPr>
            <a:r>
              <a:rPr lang="en-US" sz="2200" dirty="0">
                <a:latin typeface="Raleway" pitchFamily="34" charset="-52"/>
              </a:rPr>
              <a:t>Define, </a:t>
            </a:r>
            <a:r>
              <a:rPr lang="en-US" sz="2200" dirty="0" err="1">
                <a:latin typeface="Raleway" pitchFamily="34" charset="-52"/>
              </a:rPr>
              <a:t>standardise</a:t>
            </a:r>
            <a:r>
              <a:rPr lang="en-US" sz="2200" dirty="0">
                <a:latin typeface="Raleway" pitchFamily="34" charset="-52"/>
              </a:rPr>
              <a:t> and enforce benefits packages (check-ups, investigation, medicines </a:t>
            </a:r>
            <a:r>
              <a:rPr lang="en-US" sz="2200" dirty="0" smtClean="0">
                <a:latin typeface="Raleway" pitchFamily="34" charset="-52"/>
              </a:rPr>
              <a:t>etc) </a:t>
            </a:r>
            <a:r>
              <a:rPr lang="en-US" sz="2200" dirty="0">
                <a:latin typeface="Raleway" pitchFamily="34" charset="-52"/>
              </a:rPr>
              <a:t>to </a:t>
            </a:r>
            <a:r>
              <a:rPr lang="en-US" sz="2200" dirty="0" smtClean="0">
                <a:latin typeface="Raleway" pitchFamily="34" charset="-52"/>
              </a:rPr>
              <a:t>target </a:t>
            </a:r>
            <a:r>
              <a:rPr lang="en-US" sz="2200" dirty="0">
                <a:latin typeface="Raleway" pitchFamily="34" charset="-52"/>
              </a:rPr>
              <a:t>groups</a:t>
            </a:r>
            <a:r>
              <a:rPr lang="en-US" sz="2200" dirty="0" smtClean="0">
                <a:latin typeface="Raleway" pitchFamily="34" charset="-52"/>
              </a:rPr>
              <a:t>.</a:t>
            </a:r>
            <a:endParaRPr lang="en-US" sz="2200" dirty="0">
              <a:latin typeface="Raleway" pitchFamily="34" charset="-52"/>
            </a:endParaRPr>
          </a:p>
        </p:txBody>
      </p:sp>
    </p:spTree>
    <p:extLst>
      <p:ext uri="{BB962C8B-B14F-4D97-AF65-F5344CB8AC3E}">
        <p14:creationId xmlns:p14="http://schemas.microsoft.com/office/powerpoint/2010/main" xmlns="" val="40455903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1219183"/>
            <a:ext cx="9180000" cy="5412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715961"/>
          </a:xfrm>
        </p:spPr>
        <p:txBody>
          <a:bodyPr>
            <a:normAutofit fontScale="90000"/>
          </a:bodyPr>
          <a:lstStyle/>
          <a:p>
            <a:r>
              <a:rPr lang="en-US" b="1" dirty="0" smtClean="0">
                <a:solidFill>
                  <a:schemeClr val="accent1">
                    <a:lumMod val="75000"/>
                  </a:schemeClr>
                </a:solidFill>
                <a:latin typeface="Raleway" pitchFamily="34" charset="-52"/>
              </a:rPr>
              <a:t>Social Audit (SA): Why? </a:t>
            </a:r>
            <a:endParaRPr lang="en-US" b="1" dirty="0">
              <a:solidFill>
                <a:schemeClr val="accent1">
                  <a:lumMod val="75000"/>
                </a:schemeClr>
              </a:solidFill>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801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9919"/>
            <a:ext cx="8229600" cy="830681"/>
          </a:xfrm>
        </p:spPr>
        <p:txBody>
          <a:bodyPr/>
          <a:lstStyle/>
          <a:p>
            <a:r>
              <a:rPr lang="en-US" b="1" dirty="0" smtClean="0">
                <a:solidFill>
                  <a:schemeClr val="accent1">
                    <a:lumMod val="75000"/>
                  </a:schemeClr>
                </a:solidFill>
                <a:latin typeface="Raleway" pitchFamily="34" charset="-52"/>
              </a:rPr>
              <a:t>Key Inputs: SA</a:t>
            </a:r>
            <a:endParaRPr lang="en-US"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609600" y="1565945"/>
            <a:ext cx="8016496" cy="4225255"/>
          </a:xfrm>
        </p:spPr>
        <p:txBody>
          <a:bodyPr>
            <a:normAutofit/>
          </a:bodyPr>
          <a:lstStyle/>
          <a:p>
            <a:pPr marL="0" indent="0">
              <a:buNone/>
            </a:pPr>
            <a:r>
              <a:rPr lang="en-US" sz="2800" dirty="0">
                <a:latin typeface="Raleway" pitchFamily="34" charset="-52"/>
              </a:rPr>
              <a:t>Technical assistance and financial support </a:t>
            </a:r>
            <a:r>
              <a:rPr lang="en-US" sz="2800" dirty="0" smtClean="0">
                <a:latin typeface="Raleway" pitchFamily="34" charset="-52"/>
              </a:rPr>
              <a:t>to:</a:t>
            </a:r>
            <a:endParaRPr lang="en-US" sz="2800" dirty="0">
              <a:latin typeface="Raleway" pitchFamily="34" charset="-52"/>
            </a:endParaRPr>
          </a:p>
          <a:p>
            <a:pPr>
              <a:buBlip>
                <a:blip r:embed="rId3"/>
              </a:buBlip>
            </a:pPr>
            <a:r>
              <a:rPr lang="en-US" sz="2800" dirty="0" smtClean="0">
                <a:latin typeface="Raleway" pitchFamily="34" charset="-52"/>
              </a:rPr>
              <a:t>Develop and </a:t>
            </a:r>
            <a:r>
              <a:rPr lang="en-US" sz="2800" dirty="0" err="1" smtClean="0">
                <a:latin typeface="Raleway" pitchFamily="34" charset="-52"/>
              </a:rPr>
              <a:t>harmonise</a:t>
            </a:r>
            <a:r>
              <a:rPr lang="en-US" sz="2800" dirty="0" smtClean="0">
                <a:latin typeface="Raleway" pitchFamily="34" charset="-52"/>
              </a:rPr>
              <a:t> social audit guidelines.</a:t>
            </a:r>
          </a:p>
          <a:p>
            <a:pPr>
              <a:buBlip>
                <a:blip r:embed="rId3"/>
              </a:buBlip>
            </a:pPr>
            <a:r>
              <a:rPr lang="en-US" sz="2800" dirty="0" smtClean="0">
                <a:latin typeface="Raleway" pitchFamily="34" charset="-52"/>
              </a:rPr>
              <a:t>Pilot and evaluate </a:t>
            </a:r>
            <a:r>
              <a:rPr lang="en-US" sz="2800" dirty="0" err="1" smtClean="0">
                <a:latin typeface="Raleway" pitchFamily="34" charset="-52"/>
              </a:rPr>
              <a:t>harmonised</a:t>
            </a:r>
            <a:r>
              <a:rPr lang="en-US" sz="2800" dirty="0" smtClean="0">
                <a:latin typeface="Raleway" pitchFamily="34" charset="-52"/>
              </a:rPr>
              <a:t> SA approach in </a:t>
            </a:r>
            <a:r>
              <a:rPr lang="en-US" sz="2800" dirty="0" err="1" smtClean="0">
                <a:latin typeface="Raleway" pitchFamily="34" charset="-52"/>
              </a:rPr>
              <a:t>Palpa</a:t>
            </a:r>
            <a:r>
              <a:rPr lang="en-US" sz="2800" dirty="0" smtClean="0">
                <a:latin typeface="Raleway" pitchFamily="34" charset="-52"/>
              </a:rPr>
              <a:t> and </a:t>
            </a:r>
            <a:r>
              <a:rPr lang="en-US" sz="2800" dirty="0" err="1" smtClean="0">
                <a:latin typeface="Raleway" pitchFamily="34" charset="-52"/>
              </a:rPr>
              <a:t>Rupendehi</a:t>
            </a:r>
            <a:r>
              <a:rPr lang="en-US" sz="2800" dirty="0">
                <a:latin typeface="Raleway" pitchFamily="34" charset="-52"/>
              </a:rPr>
              <a:t> </a:t>
            </a:r>
            <a:r>
              <a:rPr lang="en-US" sz="2800" dirty="0" smtClean="0">
                <a:latin typeface="Raleway" pitchFamily="34" charset="-52"/>
              </a:rPr>
              <a:t>districts (2013).</a:t>
            </a:r>
          </a:p>
          <a:p>
            <a:pPr>
              <a:buBlip>
                <a:blip r:embed="rId3"/>
              </a:buBlip>
            </a:pPr>
            <a:r>
              <a:rPr lang="en-US" sz="2800" dirty="0" smtClean="0">
                <a:latin typeface="Raleway" pitchFamily="34" charset="-52"/>
              </a:rPr>
              <a:t>On-going </a:t>
            </a:r>
            <a:r>
              <a:rPr lang="en-US" sz="2800" dirty="0">
                <a:latin typeface="Raleway" pitchFamily="34" charset="-52"/>
              </a:rPr>
              <a:t>technical backstopping and </a:t>
            </a:r>
            <a:r>
              <a:rPr lang="en-US" sz="2800" dirty="0" smtClean="0">
                <a:latin typeface="Raleway" pitchFamily="34" charset="-52"/>
              </a:rPr>
              <a:t>strengthening through training and orientation.</a:t>
            </a:r>
          </a:p>
          <a:p>
            <a:pPr>
              <a:buBlip>
                <a:blip r:embed="rId3"/>
              </a:buBlip>
            </a:pPr>
            <a:r>
              <a:rPr lang="en-US" sz="2800" dirty="0" smtClean="0">
                <a:latin typeface="Raleway" pitchFamily="34" charset="-52"/>
              </a:rPr>
              <a:t>Process evaluation (2015).</a:t>
            </a:r>
            <a:endParaRPr lang="en-US" sz="2800" dirty="0">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752475"/>
            <a:ext cx="8491696"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42922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76200"/>
            <a:ext cx="8229600" cy="830681"/>
          </a:xfrm>
        </p:spPr>
        <p:txBody>
          <a:bodyPr>
            <a:normAutofit/>
          </a:bodyPr>
          <a:lstStyle/>
          <a:p>
            <a:pPr marR="0" lvl="0">
              <a:spcBef>
                <a:spcPts val="0"/>
              </a:spcBef>
              <a:spcAft>
                <a:spcPts val="0"/>
              </a:spcAft>
            </a:pPr>
            <a:r>
              <a:rPr lang="en-US" b="1" dirty="0" smtClean="0">
                <a:solidFill>
                  <a:schemeClr val="accent1">
                    <a:lumMod val="75000"/>
                  </a:schemeClr>
                </a:solidFill>
                <a:latin typeface="Raleway" pitchFamily="34" charset="-52"/>
                <a:ea typeface="Calibri"/>
              </a:rPr>
              <a:t> Major Achievements: SA</a:t>
            </a:r>
            <a:endParaRPr lang="en-US" sz="4800" b="1" dirty="0">
              <a:solidFill>
                <a:schemeClr val="accent1">
                  <a:lumMod val="75000"/>
                </a:schemeClr>
              </a:solidFill>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5334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243811" y="990600"/>
            <a:ext cx="8595389" cy="5181600"/>
          </a:xfrm>
        </p:spPr>
        <p:txBody>
          <a:bodyPr>
            <a:noAutofit/>
          </a:bodyPr>
          <a:lstStyle/>
          <a:p>
            <a:pPr marL="0" indent="0">
              <a:buNone/>
            </a:pPr>
            <a:r>
              <a:rPr lang="en-US" sz="2200" b="1" dirty="0" smtClean="0">
                <a:solidFill>
                  <a:schemeClr val="accent1">
                    <a:lumMod val="75000"/>
                  </a:schemeClr>
                </a:solidFill>
                <a:latin typeface="Raleway" pitchFamily="34" charset="-52"/>
              </a:rPr>
              <a:t>Implementation:</a:t>
            </a:r>
          </a:p>
          <a:p>
            <a:pPr marL="0" indent="0">
              <a:buFont typeface="Wingdings" pitchFamily="2" charset="2"/>
              <a:buChar char="§"/>
            </a:pPr>
            <a:r>
              <a:rPr lang="en-US" sz="2200" dirty="0" smtClean="0">
                <a:latin typeface="Raleway" pitchFamily="34" charset="-52"/>
              </a:rPr>
              <a:t>   Social audits in 802 facilities across 45 districts.</a:t>
            </a:r>
          </a:p>
          <a:p>
            <a:pPr marL="0" indent="0">
              <a:buNone/>
            </a:pPr>
            <a:r>
              <a:rPr lang="en-US" sz="2200" b="1" dirty="0" smtClean="0">
                <a:solidFill>
                  <a:schemeClr val="accent1">
                    <a:lumMod val="75000"/>
                  </a:schemeClr>
                </a:solidFill>
                <a:latin typeface="Raleway" pitchFamily="34" charset="-52"/>
              </a:rPr>
              <a:t>Improved governance:</a:t>
            </a:r>
          </a:p>
          <a:p>
            <a:pPr lvl="0">
              <a:buBlip>
                <a:blip r:embed="rId5"/>
              </a:buBlip>
            </a:pPr>
            <a:r>
              <a:rPr lang="en-GB" sz="2200" dirty="0" smtClean="0">
                <a:latin typeface="Raleway" pitchFamily="34" charset="-52"/>
              </a:rPr>
              <a:t>Improved access to services: increased </a:t>
            </a:r>
            <a:r>
              <a:rPr lang="en-GB" sz="2200" dirty="0" err="1" smtClean="0">
                <a:latin typeface="Raleway" pitchFamily="34" charset="-52"/>
              </a:rPr>
              <a:t>Aama</a:t>
            </a:r>
            <a:r>
              <a:rPr lang="en-GB" sz="2200" dirty="0" smtClean="0">
                <a:latin typeface="Raleway" pitchFamily="34" charset="-52"/>
              </a:rPr>
              <a:t> and ANC entitlements, longer opening hours; more staff.</a:t>
            </a:r>
            <a:endParaRPr lang="en-CA" sz="2200" dirty="0" smtClean="0">
              <a:latin typeface="Raleway" pitchFamily="34" charset="-52"/>
            </a:endParaRPr>
          </a:p>
          <a:p>
            <a:pPr lvl="0">
              <a:buBlip>
                <a:blip r:embed="rId5"/>
              </a:buBlip>
            </a:pPr>
            <a:r>
              <a:rPr lang="en-GB" sz="2200" dirty="0" smtClean="0">
                <a:latin typeface="Raleway" pitchFamily="34" charset="-52"/>
              </a:rPr>
              <a:t>Improved service quality: fewer stock outs, improved privacy</a:t>
            </a:r>
            <a:endParaRPr lang="en-CA" sz="2200" dirty="0" smtClean="0">
              <a:latin typeface="Raleway" pitchFamily="34" charset="-52"/>
            </a:endParaRPr>
          </a:p>
          <a:p>
            <a:pPr lvl="0">
              <a:buBlip>
                <a:blip r:embed="rId5"/>
              </a:buBlip>
            </a:pPr>
            <a:r>
              <a:rPr lang="en-GB" sz="2200" dirty="0" smtClean="0">
                <a:latin typeface="Raleway" pitchFamily="34" charset="-52"/>
              </a:rPr>
              <a:t>Improved accountability and management: display of </a:t>
            </a:r>
            <a:r>
              <a:rPr lang="en-GB" sz="2200" dirty="0" err="1" smtClean="0">
                <a:latin typeface="Raleway" pitchFamily="34" charset="-52"/>
              </a:rPr>
              <a:t>Aama</a:t>
            </a:r>
            <a:r>
              <a:rPr lang="en-GB" sz="2200" dirty="0" smtClean="0">
                <a:latin typeface="Raleway" pitchFamily="34" charset="-52"/>
              </a:rPr>
              <a:t> and ANC beneficiary names, more regular HFOMC meetings, more local initiatives to improve health services.</a:t>
            </a:r>
          </a:p>
          <a:p>
            <a:pPr marL="0" lvl="0" indent="0">
              <a:buNone/>
            </a:pPr>
            <a:r>
              <a:rPr lang="en-GB" sz="2200" b="1" dirty="0" smtClean="0">
                <a:solidFill>
                  <a:schemeClr val="accent1">
                    <a:lumMod val="75000"/>
                  </a:schemeClr>
                </a:solidFill>
                <a:latin typeface="Raleway" pitchFamily="34" charset="-52"/>
              </a:rPr>
              <a:t>Key enabling factors:</a:t>
            </a:r>
          </a:p>
          <a:p>
            <a:pPr>
              <a:buBlip>
                <a:blip r:embed="rId5"/>
              </a:buBlip>
            </a:pPr>
            <a:r>
              <a:rPr lang="en-GB" sz="2200" dirty="0" smtClean="0">
                <a:latin typeface="Raleway" pitchFamily="34" charset="-52"/>
              </a:rPr>
              <a:t>Strong facilitation of the SA process by NGOs.</a:t>
            </a:r>
          </a:p>
          <a:p>
            <a:pPr>
              <a:buBlip>
                <a:blip r:embed="rId5"/>
              </a:buBlip>
            </a:pPr>
            <a:r>
              <a:rPr lang="sq-AL" sz="2200" dirty="0" smtClean="0">
                <a:latin typeface="Raleway" pitchFamily="34" charset="-52"/>
              </a:rPr>
              <a:t>Commitment and involvement of D/PHO.</a:t>
            </a:r>
          </a:p>
          <a:p>
            <a:pPr>
              <a:buBlip>
                <a:blip r:embed="rId5"/>
              </a:buBlip>
            </a:pPr>
            <a:r>
              <a:rPr lang="sq-AL" sz="2200" dirty="0" smtClean="0">
                <a:latin typeface="Raleway" pitchFamily="34" charset="-52"/>
              </a:rPr>
              <a:t>VDC participation and support for Social Audit Action Plan</a:t>
            </a:r>
            <a:r>
              <a:rPr lang="sq-AL" sz="2000" dirty="0" smtClean="0">
                <a:latin typeface="Raleway" pitchFamily="34" charset="-52"/>
              </a:rPr>
              <a:t>.</a:t>
            </a:r>
            <a:endParaRPr lang="en-CA" sz="2000" dirty="0" smtClean="0">
              <a:latin typeface="Raleway" pitchFamily="34" charset="-52"/>
            </a:endParaRPr>
          </a:p>
        </p:txBody>
      </p:sp>
    </p:spTree>
    <p:extLst>
      <p:ext uri="{BB962C8B-B14F-4D97-AF65-F5344CB8AC3E}">
        <p14:creationId xmlns:p14="http://schemas.microsoft.com/office/powerpoint/2010/main" xmlns="" val="16879057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5334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533400" y="117475"/>
            <a:ext cx="8153400" cy="720725"/>
          </a:xfrm>
        </p:spPr>
        <p:txBody>
          <a:bodyPr>
            <a:normAutofit/>
          </a:bodyPr>
          <a:lstStyle/>
          <a:p>
            <a:pPr marR="0" lvl="0">
              <a:spcBef>
                <a:spcPts val="0"/>
              </a:spcBef>
              <a:spcAft>
                <a:spcPts val="0"/>
              </a:spcAft>
            </a:pPr>
            <a:r>
              <a:rPr lang="en-US" sz="3000" b="1" dirty="0" smtClean="0">
                <a:solidFill>
                  <a:schemeClr val="accent1">
                    <a:lumMod val="75000"/>
                  </a:schemeClr>
                </a:solidFill>
                <a:latin typeface="Raleway" pitchFamily="34" charset="-52"/>
                <a:ea typeface="Calibri"/>
              </a:rPr>
              <a:t>Way Forward: SA</a:t>
            </a:r>
            <a:endParaRPr lang="en-US" sz="3000" b="1" dirty="0">
              <a:solidFill>
                <a:schemeClr val="accent1">
                  <a:lumMod val="75000"/>
                </a:schemeClr>
              </a:solidFill>
              <a:effectLst/>
              <a:latin typeface="Raleway" pitchFamily="34" charset="-52"/>
              <a:ea typeface="Calibri"/>
            </a:endParaRPr>
          </a:p>
        </p:txBody>
      </p:sp>
      <p:sp>
        <p:nvSpPr>
          <p:cNvPr id="3" name="Content Placeholder 2"/>
          <p:cNvSpPr>
            <a:spLocks noGrp="1"/>
          </p:cNvSpPr>
          <p:nvPr>
            <p:ph idx="1"/>
          </p:nvPr>
        </p:nvSpPr>
        <p:spPr>
          <a:xfrm>
            <a:off x="381000" y="1371600"/>
            <a:ext cx="8610600" cy="5410200"/>
          </a:xfrm>
        </p:spPr>
        <p:txBody>
          <a:bodyPr>
            <a:normAutofit/>
          </a:bodyPr>
          <a:lstStyle/>
          <a:p>
            <a:pPr marL="0" indent="0">
              <a:spcBef>
                <a:spcPts val="0"/>
              </a:spcBef>
              <a:buNone/>
              <a:defRPr/>
            </a:pPr>
            <a:r>
              <a:rPr lang="en-US" sz="2600" b="1" dirty="0" smtClean="0">
                <a:solidFill>
                  <a:schemeClr val="accent1">
                    <a:lumMod val="75000"/>
                  </a:schemeClr>
                </a:solidFill>
                <a:latin typeface="Raleway" pitchFamily="34" charset="-52"/>
              </a:rPr>
              <a:t>Design and delivery:</a:t>
            </a:r>
          </a:p>
          <a:p>
            <a:pPr>
              <a:spcBef>
                <a:spcPts val="0"/>
              </a:spcBef>
              <a:buBlip>
                <a:blip r:embed="rId5"/>
              </a:buBlip>
              <a:defRPr/>
            </a:pPr>
            <a:r>
              <a:rPr lang="en-US" sz="2600" dirty="0" smtClean="0">
                <a:latin typeface="Raleway" pitchFamily="34" charset="-52"/>
              </a:rPr>
              <a:t>Simplify SA process </a:t>
            </a:r>
            <a:r>
              <a:rPr lang="en-US" sz="2600" dirty="0">
                <a:latin typeface="Raleway" pitchFamily="34" charset="-52"/>
              </a:rPr>
              <a:t>and </a:t>
            </a:r>
            <a:r>
              <a:rPr lang="en-US" sz="2600" dirty="0" smtClean="0">
                <a:latin typeface="Raleway" pitchFamily="34" charset="-52"/>
              </a:rPr>
              <a:t>tools based </a:t>
            </a:r>
            <a:r>
              <a:rPr lang="en-US" sz="2600" dirty="0">
                <a:latin typeface="Raleway" pitchFamily="34" charset="-52"/>
              </a:rPr>
              <a:t>on </a:t>
            </a:r>
            <a:r>
              <a:rPr lang="en-US" sz="2600" dirty="0" smtClean="0">
                <a:latin typeface="Raleway" pitchFamily="34" charset="-52"/>
              </a:rPr>
              <a:t>evaluation </a:t>
            </a:r>
            <a:r>
              <a:rPr lang="en-US" sz="2600" dirty="0">
                <a:latin typeface="Raleway" pitchFamily="34" charset="-52"/>
              </a:rPr>
              <a:t>(2015</a:t>
            </a:r>
            <a:r>
              <a:rPr lang="en-US" sz="2600" dirty="0" smtClean="0">
                <a:latin typeface="Raleway" pitchFamily="34" charset="-52"/>
              </a:rPr>
              <a:t>) and revise guidelines.</a:t>
            </a:r>
            <a:endParaRPr lang="en-US" sz="2600" dirty="0">
              <a:latin typeface="Raleway" pitchFamily="34" charset="-52"/>
            </a:endParaRPr>
          </a:p>
          <a:p>
            <a:pPr>
              <a:spcBef>
                <a:spcPts val="0"/>
              </a:spcBef>
              <a:buBlip>
                <a:blip r:embed="rId5"/>
              </a:buBlip>
              <a:defRPr/>
            </a:pPr>
            <a:r>
              <a:rPr lang="en-US" sz="2600" dirty="0" smtClean="0">
                <a:latin typeface="Raleway" pitchFamily="34" charset="-52"/>
              </a:rPr>
              <a:t>Improve </a:t>
            </a:r>
            <a:r>
              <a:rPr lang="en-US" sz="2600" dirty="0">
                <a:latin typeface="Raleway" pitchFamily="34" charset="-52"/>
              </a:rPr>
              <a:t>the quality of training </a:t>
            </a:r>
            <a:r>
              <a:rPr lang="en-US" sz="2600" dirty="0" smtClean="0">
                <a:latin typeface="Raleway" pitchFamily="34" charset="-52"/>
              </a:rPr>
              <a:t>to partner NGOs.</a:t>
            </a:r>
          </a:p>
          <a:p>
            <a:pPr marL="0" indent="0">
              <a:spcBef>
                <a:spcPts val="0"/>
              </a:spcBef>
              <a:buNone/>
              <a:defRPr/>
            </a:pPr>
            <a:r>
              <a:rPr lang="en-US" sz="2600" b="1" dirty="0" smtClean="0">
                <a:solidFill>
                  <a:schemeClr val="accent1">
                    <a:lumMod val="75000"/>
                  </a:schemeClr>
                </a:solidFill>
                <a:latin typeface="Raleway" pitchFamily="34" charset="-52"/>
              </a:rPr>
              <a:t>Strengthen the supply side response:</a:t>
            </a:r>
            <a:endParaRPr lang="en-US" sz="2600" b="1" dirty="0">
              <a:solidFill>
                <a:schemeClr val="accent1">
                  <a:lumMod val="75000"/>
                </a:schemeClr>
              </a:solidFill>
              <a:latin typeface="Raleway" pitchFamily="34" charset="-52"/>
            </a:endParaRPr>
          </a:p>
          <a:p>
            <a:pPr>
              <a:spcBef>
                <a:spcPts val="0"/>
              </a:spcBef>
              <a:buBlip>
                <a:blip r:embed="rId5"/>
              </a:buBlip>
              <a:defRPr/>
            </a:pPr>
            <a:r>
              <a:rPr lang="en-US" sz="2600" dirty="0" smtClean="0">
                <a:latin typeface="Raleway" pitchFamily="34" charset="-52"/>
              </a:rPr>
              <a:t>Strengthen SA monitoring by DHO and </a:t>
            </a:r>
            <a:r>
              <a:rPr lang="en-US" sz="2600" dirty="0">
                <a:latin typeface="Raleway" pitchFamily="34" charset="-52"/>
              </a:rPr>
              <a:t>links with DDC</a:t>
            </a:r>
            <a:r>
              <a:rPr lang="en-US" sz="2600" dirty="0" smtClean="0">
                <a:latin typeface="Raleway" pitchFamily="34" charset="-52"/>
              </a:rPr>
              <a:t>.</a:t>
            </a:r>
          </a:p>
          <a:p>
            <a:pPr>
              <a:spcBef>
                <a:spcPts val="0"/>
              </a:spcBef>
              <a:buBlip>
                <a:blip r:embed="rId5"/>
              </a:buBlip>
              <a:defRPr/>
            </a:pPr>
            <a:r>
              <a:rPr lang="en-US" sz="2600" dirty="0" smtClean="0">
                <a:latin typeface="Raleway" pitchFamily="34" charset="-52"/>
              </a:rPr>
              <a:t>Increase capacity of PHCRD to manage and </a:t>
            </a:r>
            <a:r>
              <a:rPr lang="en-US" sz="2800" dirty="0" smtClean="0">
                <a:latin typeface="Raleway" pitchFamily="34" charset="-52"/>
              </a:rPr>
              <a:t>coordinate</a:t>
            </a:r>
            <a:r>
              <a:rPr lang="en-US" sz="2600" dirty="0" smtClean="0">
                <a:latin typeface="Raleway" pitchFamily="34" charset="-52"/>
              </a:rPr>
              <a:t> central level responses to local problems.</a:t>
            </a:r>
          </a:p>
          <a:p>
            <a:pPr marL="0" indent="0">
              <a:spcBef>
                <a:spcPts val="0"/>
              </a:spcBef>
              <a:buNone/>
              <a:defRPr/>
            </a:pPr>
            <a:r>
              <a:rPr lang="en-US" sz="2600" b="1" dirty="0" err="1" smtClean="0">
                <a:solidFill>
                  <a:schemeClr val="accent1">
                    <a:lumMod val="75000"/>
                  </a:schemeClr>
                </a:solidFill>
                <a:latin typeface="Raleway" pitchFamily="34" charset="-52"/>
              </a:rPr>
              <a:t>Harmonisation</a:t>
            </a:r>
            <a:r>
              <a:rPr lang="en-US" sz="2600" b="1" dirty="0" smtClean="0">
                <a:solidFill>
                  <a:schemeClr val="accent1">
                    <a:lumMod val="75000"/>
                  </a:schemeClr>
                </a:solidFill>
                <a:latin typeface="Raleway" pitchFamily="34" charset="-52"/>
              </a:rPr>
              <a:t>:</a:t>
            </a:r>
            <a:endParaRPr lang="en-US" sz="2600" b="1" dirty="0">
              <a:solidFill>
                <a:schemeClr val="accent1">
                  <a:lumMod val="75000"/>
                </a:schemeClr>
              </a:solidFill>
              <a:latin typeface="Raleway" pitchFamily="34" charset="-52"/>
            </a:endParaRPr>
          </a:p>
          <a:p>
            <a:pPr>
              <a:spcBef>
                <a:spcPts val="0"/>
              </a:spcBef>
              <a:buBlip>
                <a:blip r:embed="rId5"/>
              </a:buBlip>
              <a:defRPr/>
            </a:pPr>
            <a:r>
              <a:rPr lang="en-US" sz="2600" dirty="0" smtClean="0">
                <a:latin typeface="Raleway" pitchFamily="34" charset="-52"/>
              </a:rPr>
              <a:t>Design and test </a:t>
            </a:r>
            <a:r>
              <a:rPr lang="en-US" sz="2600" dirty="0">
                <a:latin typeface="Raleway" pitchFamily="34" charset="-52"/>
              </a:rPr>
              <a:t>how health social audit can be </a:t>
            </a:r>
            <a:r>
              <a:rPr lang="en-US" sz="2600" dirty="0" err="1">
                <a:latin typeface="Raleway" pitchFamily="34" charset="-52"/>
              </a:rPr>
              <a:t>harmonised</a:t>
            </a:r>
            <a:r>
              <a:rPr lang="en-US" sz="2600" dirty="0">
                <a:latin typeface="Raleway" pitchFamily="34" charset="-52"/>
              </a:rPr>
              <a:t> with local government </a:t>
            </a:r>
            <a:r>
              <a:rPr lang="en-US" sz="2600" dirty="0" smtClean="0">
                <a:latin typeface="Raleway" pitchFamily="34" charset="-52"/>
              </a:rPr>
              <a:t>social auditing.</a:t>
            </a:r>
            <a:endParaRPr lang="en-US" sz="2600" dirty="0"/>
          </a:p>
        </p:txBody>
      </p:sp>
    </p:spTree>
    <p:extLst>
      <p:ext uri="{BB962C8B-B14F-4D97-AF65-F5344CB8AC3E}">
        <p14:creationId xmlns:p14="http://schemas.microsoft.com/office/powerpoint/2010/main" xmlns="" val="4045590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xmlns="" val="2433985560"/>
              </p:ext>
            </p:extLst>
          </p:nvPr>
        </p:nvGraphicFramePr>
        <p:xfrm>
          <a:off x="179512" y="260648"/>
          <a:ext cx="8712968"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79512" y="5517232"/>
            <a:ext cx="8712968" cy="1200329"/>
          </a:xfrm>
          <a:prstGeom prst="rect">
            <a:avLst/>
          </a:prstGeom>
          <a:solidFill>
            <a:schemeClr val="tx2">
              <a:lumMod val="75000"/>
            </a:schemeClr>
          </a:solidFill>
        </p:spPr>
        <p:txBody>
          <a:bodyPr wrap="square" rtlCol="0">
            <a:spAutoFit/>
          </a:bodyPr>
          <a:lstStyle/>
          <a:p>
            <a:r>
              <a:rPr lang="en-GB" sz="2400" dirty="0" smtClean="0">
                <a:solidFill>
                  <a:schemeClr val="bg1"/>
                </a:solidFill>
              </a:rPr>
              <a:t>Demand-side: Aama cash transfers</a:t>
            </a:r>
          </a:p>
          <a:p>
            <a:r>
              <a:rPr lang="en-GB" sz="2400" dirty="0" smtClean="0">
                <a:solidFill>
                  <a:schemeClr val="bg1"/>
                </a:solidFill>
              </a:rPr>
              <a:t>Supply-side: </a:t>
            </a:r>
            <a:r>
              <a:rPr lang="en-GB" sz="2400" dirty="0">
                <a:solidFill>
                  <a:schemeClr val="bg1"/>
                </a:solidFill>
              </a:rPr>
              <a:t>I</a:t>
            </a:r>
            <a:r>
              <a:rPr lang="en-GB" sz="2400" dirty="0" smtClean="0">
                <a:solidFill>
                  <a:schemeClr val="bg1"/>
                </a:solidFill>
              </a:rPr>
              <a:t>nfrastructure strengthening; decentralised contracting  of HR and equipment procurement</a:t>
            </a:r>
            <a:endParaRPr lang="en-GB" sz="2400" dirty="0">
              <a:solidFill>
                <a:schemeClr val="bg1"/>
              </a:solidFill>
            </a:endParaRPr>
          </a:p>
        </p:txBody>
      </p:sp>
    </p:spTree>
    <p:extLst>
      <p:ext uri="{BB962C8B-B14F-4D97-AF65-F5344CB8AC3E}">
        <p14:creationId xmlns:p14="http://schemas.microsoft.com/office/powerpoint/2010/main" xmlns="" val="4947114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options\!for the presentation\presentations\низ_широкий.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00" y="1455935"/>
            <a:ext cx="9180000" cy="54233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5181600" y="5029200"/>
            <a:ext cx="3352800" cy="982465"/>
          </a:xfrm>
        </p:spPr>
        <p:txBody>
          <a:bodyPr/>
          <a:lstStyle/>
          <a:p>
            <a:pPr algn="l"/>
            <a:r>
              <a:rPr lang="en-US" b="1" dirty="0" smtClean="0">
                <a:solidFill>
                  <a:schemeClr val="bg1"/>
                </a:solidFill>
                <a:latin typeface="Raleway" pitchFamily="34" charset="-52"/>
              </a:rPr>
              <a:t>Thank you</a:t>
            </a:r>
            <a:endParaRPr lang="en-US" b="1" dirty="0">
              <a:solidFill>
                <a:schemeClr val="bg1"/>
              </a:solidFill>
              <a:latin typeface="Raleway" pitchFamily="34" charset="-52"/>
            </a:endParaRPr>
          </a:p>
        </p:txBody>
      </p:sp>
      <p:pic>
        <p:nvPicPr>
          <p:cNvPr id="3080"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0"/>
            <a:ext cx="9180000" cy="4121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572997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ptions\!for the presentation\presentations\низ_широкий.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55938"/>
            <a:ext cx="9143490" cy="542333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685799" y="3159127"/>
            <a:ext cx="7772400" cy="1470025"/>
          </a:xfrm>
        </p:spPr>
        <p:txBody>
          <a:bodyPr>
            <a:normAutofit/>
          </a:bodyPr>
          <a:lstStyle/>
          <a:p>
            <a:r>
              <a:rPr lang="en-US" sz="4000" b="1" dirty="0" smtClean="0">
                <a:solidFill>
                  <a:schemeClr val="bg1"/>
                </a:solidFill>
                <a:latin typeface="Raleway" pitchFamily="34" charset="-52"/>
              </a:rPr>
              <a:t>Monitoring and Evaluation </a:t>
            </a:r>
            <a:br>
              <a:rPr lang="en-US" sz="4000" b="1" dirty="0" smtClean="0">
                <a:solidFill>
                  <a:schemeClr val="bg1"/>
                </a:solidFill>
                <a:latin typeface="Raleway" pitchFamily="34" charset="-52"/>
              </a:rPr>
            </a:br>
            <a:endParaRPr lang="en-US" sz="4000" dirty="0">
              <a:solidFill>
                <a:schemeClr val="bg1"/>
              </a:solidFill>
              <a:latin typeface="Raleway" pitchFamily="34" charset="-52"/>
            </a:endParaRPr>
          </a:p>
        </p:txBody>
      </p:sp>
      <p:pic>
        <p:nvPicPr>
          <p:cNvPr id="1026" name="Picture 2" descr="F:\!options\!for the presentation\presentations\top.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222574"/>
            <a:ext cx="9143490" cy="10728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Greg\Documents\1. NHSSP\2. QA\4. Standards and Templates\1. QA Approach\Branding\Logos\MoHP.JPG"/>
          <p:cNvPicPr>
            <a:picLocks noChangeAspect="1" noChangeArrowheads="1"/>
          </p:cNvPicPr>
          <p:nvPr/>
        </p:nvPicPr>
        <p:blipFill>
          <a:blip r:embed="rId4" cstate="print"/>
          <a:srcRect/>
          <a:stretch>
            <a:fillRect/>
          </a:stretch>
        </p:blipFill>
        <p:spPr bwMode="auto">
          <a:xfrm>
            <a:off x="381000" y="219757"/>
            <a:ext cx="1351561" cy="1194706"/>
          </a:xfrm>
          <a:prstGeom prst="rect">
            <a:avLst/>
          </a:prstGeom>
          <a:noFill/>
        </p:spPr>
      </p:pic>
    </p:spTree>
    <p:extLst>
      <p:ext uri="{BB962C8B-B14F-4D97-AF65-F5344CB8AC3E}">
        <p14:creationId xmlns="" xmlns:p14="http://schemas.microsoft.com/office/powerpoint/2010/main" val="25388027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38202"/>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6731" y="342108"/>
            <a:ext cx="8229600" cy="724694"/>
          </a:xfrm>
        </p:spPr>
        <p:txBody>
          <a:bodyPr>
            <a:normAutofit/>
          </a:bodyPr>
          <a:lstStyle/>
          <a:p>
            <a:r>
              <a:rPr lang="en-US" sz="3400" b="1" dirty="0">
                <a:solidFill>
                  <a:schemeClr val="accent1">
                    <a:lumMod val="75000"/>
                  </a:schemeClr>
                </a:solidFill>
                <a:latin typeface="Raleway" pitchFamily="34" charset="-52"/>
              </a:rPr>
              <a:t>Presentation Outline</a:t>
            </a:r>
          </a:p>
        </p:txBody>
      </p:sp>
      <p:sp>
        <p:nvSpPr>
          <p:cNvPr id="3" name="Content Placeholder 2"/>
          <p:cNvSpPr>
            <a:spLocks noGrp="1"/>
          </p:cNvSpPr>
          <p:nvPr>
            <p:ph idx="1"/>
          </p:nvPr>
        </p:nvSpPr>
        <p:spPr>
          <a:xfrm>
            <a:off x="515845" y="1828805"/>
            <a:ext cx="8154590" cy="3733799"/>
          </a:xfrm>
        </p:spPr>
        <p:txBody>
          <a:bodyPr>
            <a:noAutofit/>
          </a:bodyPr>
          <a:lstStyle/>
          <a:p>
            <a:pPr marL="0" indent="0">
              <a:buNone/>
            </a:pPr>
            <a:r>
              <a:rPr lang="en-US" sz="2900" dirty="0"/>
              <a:t>General approach in strengthening M&amp;E  </a:t>
            </a:r>
          </a:p>
          <a:p>
            <a:pPr marL="0" indent="0">
              <a:buNone/>
            </a:pPr>
            <a:endParaRPr lang="en-US" sz="2900" dirty="0"/>
          </a:p>
          <a:p>
            <a:pPr marL="0" indent="0">
              <a:buNone/>
            </a:pPr>
            <a:r>
              <a:rPr lang="en-US" sz="2900" dirty="0"/>
              <a:t>Health Management Information System </a:t>
            </a:r>
          </a:p>
          <a:p>
            <a:pPr marL="0" indent="0">
              <a:buNone/>
            </a:pPr>
            <a:r>
              <a:rPr lang="en-US" sz="2900" dirty="0"/>
              <a:t> </a:t>
            </a:r>
          </a:p>
          <a:p>
            <a:pPr marL="0" indent="0">
              <a:buNone/>
            </a:pPr>
            <a:r>
              <a:rPr lang="en-US" sz="2900" dirty="0"/>
              <a:t>Nepal Health Facility Survey </a:t>
            </a:r>
          </a:p>
          <a:p>
            <a:pPr marL="0" indent="0" algn="ctr">
              <a:buNone/>
            </a:pPr>
            <a:endParaRPr lang="en-US" sz="2700" dirty="0">
              <a:latin typeface="Raleway" pitchFamily="34" charset="-52"/>
            </a:endParaRPr>
          </a:p>
        </p:txBody>
      </p:sp>
    </p:spTree>
    <p:extLst>
      <p:ext uri="{BB962C8B-B14F-4D97-AF65-F5344CB8AC3E}">
        <p14:creationId xmlns="" xmlns:p14="http://schemas.microsoft.com/office/powerpoint/2010/main" val="33713705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38202"/>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6731" y="342108"/>
            <a:ext cx="8229600" cy="724694"/>
          </a:xfrm>
        </p:spPr>
        <p:txBody>
          <a:bodyPr>
            <a:noAutofit/>
          </a:bodyPr>
          <a:lstStyle/>
          <a:p>
            <a:r>
              <a:rPr lang="en-US" sz="2900" b="1" dirty="0">
                <a:solidFill>
                  <a:schemeClr val="accent1">
                    <a:lumMod val="75000"/>
                  </a:schemeClr>
                </a:solidFill>
                <a:latin typeface="Raleway" pitchFamily="34" charset="-52"/>
              </a:rPr>
              <a:t>Collaborative Approach of Strengthening M&amp;E </a:t>
            </a:r>
          </a:p>
        </p:txBody>
      </p:sp>
      <p:graphicFrame>
        <p:nvGraphicFramePr>
          <p:cNvPr id="7" name="Content Placeholder 6"/>
          <p:cNvGraphicFramePr>
            <a:graphicFrameLocks noGrp="1"/>
          </p:cNvGraphicFramePr>
          <p:nvPr>
            <p:ph idx="1"/>
            <p:extLst>
              <p:ext uri="{D42A27DB-BD31-4B8C-83A1-F6EECF244321}">
                <p14:modId xmlns="" xmlns:p14="http://schemas.microsoft.com/office/powerpoint/2010/main" val="1845009461"/>
              </p:ext>
            </p:extLst>
          </p:nvPr>
        </p:nvGraphicFramePr>
        <p:xfrm>
          <a:off x="562708" y="1524000"/>
          <a:ext cx="8124092" cy="46017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p:cNvSpPr/>
          <p:nvPr/>
        </p:nvSpPr>
        <p:spPr>
          <a:xfrm>
            <a:off x="255" y="6191200"/>
            <a:ext cx="5790945" cy="685800"/>
          </a:xfrm>
          <a:prstGeom prst="rect">
            <a:avLst/>
          </a:prstGeom>
          <a:ln>
            <a:noFill/>
          </a:ln>
        </p:spPr>
        <p:style>
          <a:lnRef idx="1">
            <a:schemeClr val="accent1"/>
          </a:lnRef>
          <a:fillRef idx="3">
            <a:schemeClr val="accent1"/>
          </a:fillRef>
          <a:effectRef idx="2">
            <a:schemeClr val="accent1"/>
          </a:effectRef>
          <a:fontRef idx="minor">
            <a:schemeClr val="lt1"/>
          </a:fontRef>
        </p:style>
        <p:txBody>
          <a:bodyPr lIns="67053" tIns="33526" rIns="67053" bIns="33526" rtlCol="0" anchor="ctr"/>
          <a:lstStyle/>
          <a:p>
            <a:pPr algn="ctr"/>
            <a:r>
              <a:rPr lang="en-US" sz="2100" dirty="0"/>
              <a:t>Supporting </a:t>
            </a:r>
            <a:r>
              <a:rPr lang="en-US" sz="2100" dirty="0" smtClean="0"/>
              <a:t>MoH: </a:t>
            </a:r>
            <a:r>
              <a:rPr lang="en-US" sz="2100" dirty="0"/>
              <a:t>working closely with partners</a:t>
            </a:r>
            <a:endParaRPr lang="en-US" dirty="0"/>
          </a:p>
        </p:txBody>
      </p:sp>
    </p:spTree>
    <p:extLst>
      <p:ext uri="{BB962C8B-B14F-4D97-AF65-F5344CB8AC3E}">
        <p14:creationId xmlns="" xmlns:p14="http://schemas.microsoft.com/office/powerpoint/2010/main" val="40940517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04864"/>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6731" y="342108"/>
            <a:ext cx="8229600" cy="724694"/>
          </a:xfrm>
        </p:spPr>
        <p:txBody>
          <a:bodyPr>
            <a:normAutofit/>
          </a:bodyPr>
          <a:lstStyle/>
          <a:p>
            <a:r>
              <a:rPr lang="en-US" sz="2900" b="1" dirty="0">
                <a:solidFill>
                  <a:schemeClr val="accent1">
                    <a:lumMod val="75000"/>
                  </a:schemeClr>
                </a:solidFill>
                <a:latin typeface="Raleway" pitchFamily="34" charset="-52"/>
              </a:rPr>
              <a:t>Strengthening of HMIS</a:t>
            </a:r>
          </a:p>
        </p:txBody>
      </p:sp>
      <p:sp>
        <p:nvSpPr>
          <p:cNvPr id="3" name="Content Placeholder 2"/>
          <p:cNvSpPr>
            <a:spLocks noGrp="1"/>
          </p:cNvSpPr>
          <p:nvPr>
            <p:ph idx="1"/>
          </p:nvPr>
        </p:nvSpPr>
        <p:spPr>
          <a:xfrm>
            <a:off x="313765" y="1428751"/>
            <a:ext cx="8695764" cy="4743450"/>
          </a:xfrm>
        </p:spPr>
        <p:txBody>
          <a:bodyPr>
            <a:noAutofit/>
          </a:bodyPr>
          <a:lstStyle/>
          <a:p>
            <a:pPr marL="0" indent="0">
              <a:buNone/>
            </a:pPr>
            <a:r>
              <a:rPr lang="en-US" sz="2900" b="1" dirty="0" smtClean="0"/>
              <a:t>Context</a:t>
            </a:r>
            <a:endParaRPr lang="en-US" sz="2900" b="1" dirty="0"/>
          </a:p>
          <a:p>
            <a:pPr marL="203720" indent="-203720">
              <a:buFont typeface="Wingdings" pitchFamily="2" charset="2"/>
              <a:buChar char="§"/>
            </a:pPr>
            <a:r>
              <a:rPr lang="en-US" sz="2900" dirty="0" smtClean="0"/>
              <a:t> 1993: Health </a:t>
            </a:r>
            <a:r>
              <a:rPr lang="en-US" sz="2900" dirty="0"/>
              <a:t>Management Information System (</a:t>
            </a:r>
            <a:r>
              <a:rPr lang="en-US" sz="2900" dirty="0" smtClean="0"/>
              <a:t>HMIS) </a:t>
            </a:r>
          </a:p>
          <a:p>
            <a:pPr marL="0" indent="0">
              <a:buNone/>
            </a:pPr>
            <a:endParaRPr lang="en-US" sz="2900" dirty="0"/>
          </a:p>
          <a:p>
            <a:pPr marL="203720" indent="-203720">
              <a:buFont typeface="Wingdings" pitchFamily="2" charset="2"/>
              <a:buChar char="§"/>
            </a:pPr>
            <a:r>
              <a:rPr lang="en-US" sz="2900" dirty="0" smtClean="0"/>
              <a:t> 1993 - 2011: Revisions to </a:t>
            </a:r>
            <a:r>
              <a:rPr lang="en-US" sz="2900" dirty="0"/>
              <a:t>satisfy data needs of </a:t>
            </a:r>
            <a:r>
              <a:rPr lang="en-US" sz="2900" dirty="0" smtClean="0"/>
              <a:t>programmes</a:t>
            </a:r>
          </a:p>
          <a:p>
            <a:pPr marL="0" indent="0">
              <a:buNone/>
            </a:pPr>
            <a:endParaRPr lang="en-US" sz="2900" dirty="0" smtClean="0"/>
          </a:p>
          <a:p>
            <a:pPr marL="203720" indent="-203720">
              <a:buFont typeface="Wingdings" pitchFamily="2" charset="2"/>
              <a:buChar char="§"/>
            </a:pPr>
            <a:r>
              <a:rPr lang="en-US" sz="2900" dirty="0" smtClean="0"/>
              <a:t> 2005/06 - 2011/12: HMIS in 72 </a:t>
            </a:r>
            <a:r>
              <a:rPr lang="en-US" sz="2900" dirty="0"/>
              <a:t>and </a:t>
            </a:r>
            <a:r>
              <a:rPr lang="en-US" sz="2900" dirty="0" smtClean="0"/>
              <a:t>HSIS </a:t>
            </a:r>
            <a:r>
              <a:rPr lang="en-US" sz="2900" dirty="0"/>
              <a:t>in 3 </a:t>
            </a:r>
            <a:r>
              <a:rPr lang="en-US" sz="2900" dirty="0" smtClean="0"/>
              <a:t>districts</a:t>
            </a:r>
            <a:endParaRPr lang="en-US" sz="2900" dirty="0"/>
          </a:p>
          <a:p>
            <a:pPr marL="0" indent="0">
              <a:buNone/>
            </a:pPr>
            <a:r>
              <a:rPr lang="en-US" sz="2900" dirty="0"/>
              <a:t> </a:t>
            </a:r>
          </a:p>
          <a:p>
            <a:pPr marL="0" indent="0" algn="ctr">
              <a:buNone/>
            </a:pPr>
            <a:endParaRPr lang="en-US" sz="2900" dirty="0">
              <a:latin typeface="Raleway" pitchFamily="34" charset="-52"/>
            </a:endParaRPr>
          </a:p>
        </p:txBody>
      </p:sp>
    </p:spTree>
    <p:extLst>
      <p:ext uri="{BB962C8B-B14F-4D97-AF65-F5344CB8AC3E}">
        <p14:creationId xmlns="" xmlns:p14="http://schemas.microsoft.com/office/powerpoint/2010/main" val="29215334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04864"/>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6731" y="342108"/>
            <a:ext cx="8229600" cy="724694"/>
          </a:xfrm>
        </p:spPr>
        <p:txBody>
          <a:bodyPr>
            <a:normAutofit/>
          </a:bodyPr>
          <a:lstStyle/>
          <a:p>
            <a:r>
              <a:rPr lang="en-US" sz="2900" b="1" dirty="0">
                <a:solidFill>
                  <a:schemeClr val="accent1">
                    <a:lumMod val="75000"/>
                  </a:schemeClr>
                </a:solidFill>
                <a:latin typeface="Raleway" pitchFamily="34" charset="-52"/>
              </a:rPr>
              <a:t>Strengthening of </a:t>
            </a:r>
            <a:r>
              <a:rPr lang="en-US" sz="2900" b="1" dirty="0" smtClean="0">
                <a:solidFill>
                  <a:schemeClr val="accent1">
                    <a:lumMod val="75000"/>
                  </a:schemeClr>
                </a:solidFill>
                <a:latin typeface="Raleway" pitchFamily="34" charset="-52"/>
              </a:rPr>
              <a:t>HMIS …</a:t>
            </a:r>
            <a:endParaRPr lang="en-US" sz="29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313765" y="1428751"/>
            <a:ext cx="8695764" cy="4743450"/>
          </a:xfrm>
        </p:spPr>
        <p:txBody>
          <a:bodyPr>
            <a:noAutofit/>
          </a:bodyPr>
          <a:lstStyle/>
          <a:p>
            <a:pPr marL="0" indent="0">
              <a:buNone/>
            </a:pPr>
            <a:r>
              <a:rPr lang="en-US" sz="2400" b="1" dirty="0" smtClean="0"/>
              <a:t>Inputs</a:t>
            </a:r>
            <a:r>
              <a:rPr lang="en-US" sz="2400" b="1" dirty="0"/>
              <a:t>: Support Management </a:t>
            </a:r>
            <a:r>
              <a:rPr lang="en-US" sz="2400" b="1" dirty="0" smtClean="0"/>
              <a:t>Division for: </a:t>
            </a:r>
            <a:endParaRPr lang="en-US" sz="2400" b="1" dirty="0"/>
          </a:p>
          <a:p>
            <a:pPr marL="203720" indent="-203720">
              <a:buFont typeface="Wingdings" pitchFamily="2" charset="2"/>
              <a:buChar char="§"/>
            </a:pPr>
            <a:r>
              <a:rPr lang="en-US" sz="2400" dirty="0" smtClean="0"/>
              <a:t>assessment </a:t>
            </a:r>
            <a:r>
              <a:rPr lang="en-US" sz="2400" dirty="0"/>
              <a:t>of information systems </a:t>
            </a:r>
            <a:r>
              <a:rPr lang="en-US" sz="2400" dirty="0" smtClean="0"/>
              <a:t>esp. HMIS: </a:t>
            </a:r>
            <a:r>
              <a:rPr lang="en-US" sz="2400" dirty="0" smtClean="0">
                <a:solidFill>
                  <a:srgbClr val="0070C0"/>
                </a:solidFill>
              </a:rPr>
              <a:t>2010/11</a:t>
            </a:r>
            <a:endParaRPr lang="en-US" sz="2400" dirty="0"/>
          </a:p>
          <a:p>
            <a:pPr marL="203720" indent="-203720">
              <a:buFont typeface="Wingdings" pitchFamily="2" charset="2"/>
              <a:buChar char="§"/>
            </a:pPr>
            <a:r>
              <a:rPr lang="en-US" sz="2400" dirty="0" smtClean="0"/>
              <a:t>HMIS revision: meet data needs; integrate vertical reporting; integrate HMIS </a:t>
            </a:r>
            <a:r>
              <a:rPr lang="en-US" sz="2400" dirty="0"/>
              <a:t>&amp; </a:t>
            </a:r>
            <a:r>
              <a:rPr lang="en-US" sz="2400" dirty="0" smtClean="0"/>
              <a:t>HSIS; improve </a:t>
            </a:r>
            <a:r>
              <a:rPr lang="en-US" sz="2400" dirty="0"/>
              <a:t>quality and use of </a:t>
            </a:r>
            <a:r>
              <a:rPr lang="en-US" sz="2400" dirty="0" smtClean="0"/>
              <a:t>data: </a:t>
            </a:r>
            <a:r>
              <a:rPr lang="en-US" sz="2400" dirty="0" smtClean="0">
                <a:solidFill>
                  <a:srgbClr val="0070C0"/>
                </a:solidFill>
              </a:rPr>
              <a:t>2012/13</a:t>
            </a:r>
            <a:endParaRPr lang="en-US" sz="2400" dirty="0"/>
          </a:p>
          <a:p>
            <a:pPr marL="203720" indent="-203720">
              <a:buFont typeface="Wingdings" pitchFamily="2" charset="2"/>
              <a:buChar char="§"/>
            </a:pPr>
            <a:r>
              <a:rPr lang="en-US" sz="2400" dirty="0" smtClean="0"/>
              <a:t>training of 75,000 </a:t>
            </a:r>
            <a:r>
              <a:rPr lang="en-US" sz="2400" dirty="0"/>
              <a:t>health workers and </a:t>
            </a:r>
            <a:r>
              <a:rPr lang="en-US" sz="2400" dirty="0" smtClean="0"/>
              <a:t>volunteers: </a:t>
            </a:r>
            <a:r>
              <a:rPr lang="en-US" sz="2400" dirty="0" smtClean="0">
                <a:solidFill>
                  <a:srgbClr val="0070C0"/>
                </a:solidFill>
              </a:rPr>
              <a:t>2013/14</a:t>
            </a:r>
            <a:r>
              <a:rPr lang="en-US" sz="2400" dirty="0" smtClean="0"/>
              <a:t> </a:t>
            </a:r>
            <a:endParaRPr lang="en-US" sz="2400" dirty="0"/>
          </a:p>
          <a:p>
            <a:pPr marL="203720" indent="-203720">
              <a:buFont typeface="Wingdings" pitchFamily="2" charset="2"/>
              <a:buChar char="§"/>
            </a:pPr>
            <a:r>
              <a:rPr lang="en-US" sz="2400" dirty="0" smtClean="0"/>
              <a:t>publication </a:t>
            </a:r>
            <a:r>
              <a:rPr lang="en-US" sz="2400" dirty="0"/>
              <a:t>of reference </a:t>
            </a:r>
            <a:r>
              <a:rPr lang="en-US" sz="2400" dirty="0" smtClean="0"/>
              <a:t>materials</a:t>
            </a:r>
            <a:endParaRPr lang="en-US" sz="2400" dirty="0"/>
          </a:p>
          <a:p>
            <a:pPr marL="203720" indent="-203720">
              <a:buFont typeface="Wingdings" pitchFamily="2" charset="2"/>
              <a:buChar char="§"/>
            </a:pPr>
            <a:r>
              <a:rPr lang="en-US" sz="2400" dirty="0" smtClean="0"/>
              <a:t>implementation </a:t>
            </a:r>
            <a:r>
              <a:rPr lang="en-US" sz="2400" dirty="0"/>
              <a:t>of revised </a:t>
            </a:r>
            <a:r>
              <a:rPr lang="en-US" sz="2400" dirty="0" smtClean="0"/>
              <a:t>HMIS across the country: </a:t>
            </a:r>
            <a:r>
              <a:rPr lang="en-US" sz="2400" dirty="0" smtClean="0">
                <a:solidFill>
                  <a:srgbClr val="0070C0"/>
                </a:solidFill>
              </a:rPr>
              <a:t>2014/15</a:t>
            </a:r>
            <a:endParaRPr lang="en-US" sz="2400" dirty="0"/>
          </a:p>
          <a:p>
            <a:pPr marL="203720" indent="-203720">
              <a:buFont typeface="Wingdings" pitchFamily="2" charset="2"/>
              <a:buChar char="§"/>
            </a:pPr>
            <a:r>
              <a:rPr lang="en-US" sz="2400" dirty="0"/>
              <a:t>move towards Free Open Source Software (FOSS): </a:t>
            </a:r>
            <a:r>
              <a:rPr lang="en-US" sz="2400" dirty="0" smtClean="0"/>
              <a:t>DHIS2 </a:t>
            </a:r>
            <a:r>
              <a:rPr lang="en-US" sz="2400" dirty="0"/>
              <a:t>and </a:t>
            </a:r>
            <a:r>
              <a:rPr lang="en-US" sz="2400" dirty="0" smtClean="0"/>
              <a:t>OpenMRS </a:t>
            </a:r>
            <a:endParaRPr lang="en-US" sz="2400" dirty="0"/>
          </a:p>
          <a:p>
            <a:pPr marL="203720" indent="-203720">
              <a:buFont typeface="Wingdings" pitchFamily="2" charset="2"/>
              <a:buChar char="§"/>
            </a:pPr>
            <a:r>
              <a:rPr lang="en-US" sz="2400" dirty="0" smtClean="0"/>
              <a:t>printing </a:t>
            </a:r>
            <a:r>
              <a:rPr lang="en-US" sz="2400" dirty="0"/>
              <a:t>and distribution of HMIS </a:t>
            </a:r>
            <a:r>
              <a:rPr lang="en-US" sz="2400" dirty="0" smtClean="0"/>
              <a:t>tools</a:t>
            </a:r>
          </a:p>
          <a:p>
            <a:pPr marL="203720" indent="-203720">
              <a:buFont typeface="Wingdings" pitchFamily="2" charset="2"/>
              <a:buChar char="§"/>
            </a:pPr>
            <a:r>
              <a:rPr lang="en-US" sz="2400" dirty="0"/>
              <a:t>move towards e-recording and reporting  </a:t>
            </a:r>
          </a:p>
          <a:p>
            <a:pPr marL="0" indent="0" algn="ctr">
              <a:buNone/>
            </a:pPr>
            <a:endParaRPr lang="en-US" sz="2100" dirty="0">
              <a:latin typeface="Raleway" pitchFamily="34" charset="-52"/>
            </a:endParaRPr>
          </a:p>
        </p:txBody>
      </p:sp>
    </p:spTree>
    <p:extLst>
      <p:ext uri="{BB962C8B-B14F-4D97-AF65-F5344CB8AC3E}">
        <p14:creationId xmlns="" xmlns:p14="http://schemas.microsoft.com/office/powerpoint/2010/main" val="30943876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6077" y="804864"/>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199" y="108745"/>
            <a:ext cx="8229600" cy="577055"/>
          </a:xfrm>
        </p:spPr>
        <p:txBody>
          <a:bodyPr>
            <a:normAutofit/>
          </a:bodyPr>
          <a:lstStyle/>
          <a:p>
            <a:r>
              <a:rPr lang="en-US" sz="2900" b="1" dirty="0" smtClean="0">
                <a:solidFill>
                  <a:schemeClr val="accent1">
                    <a:lumMod val="75000"/>
                  </a:schemeClr>
                </a:solidFill>
                <a:latin typeface="Raleway" pitchFamily="34" charset="-52"/>
              </a:rPr>
              <a:t>HMIS Publications…</a:t>
            </a:r>
            <a:endParaRPr lang="en-US" sz="2900" b="1" dirty="0">
              <a:solidFill>
                <a:schemeClr val="accent1">
                  <a:lumMod val="75000"/>
                </a:schemeClr>
              </a:solidFill>
              <a:latin typeface="Raleway" pitchFamily="34" charset="-52"/>
            </a:endParaRPr>
          </a:p>
        </p:txBody>
      </p:sp>
      <p:pic>
        <p:nvPicPr>
          <p:cNvPr id="1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6902" t="22148" r="34454" b="23812"/>
          <a:stretch/>
        </p:blipFill>
        <p:spPr bwMode="auto">
          <a:xfrm>
            <a:off x="253860" y="866858"/>
            <a:ext cx="4318139" cy="507682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24400" y="2171700"/>
            <a:ext cx="2032000" cy="3327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36238" t="16146" r="33748" b="8334"/>
          <a:stretch/>
        </p:blipFill>
        <p:spPr bwMode="auto">
          <a:xfrm>
            <a:off x="7010401" y="2171700"/>
            <a:ext cx="1993508" cy="3327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3489244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6077" y="804864"/>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199" y="108745"/>
            <a:ext cx="8229600" cy="577055"/>
          </a:xfrm>
        </p:spPr>
        <p:txBody>
          <a:bodyPr>
            <a:normAutofit/>
          </a:bodyPr>
          <a:lstStyle/>
          <a:p>
            <a:r>
              <a:rPr lang="en-US" sz="2900" b="1" dirty="0" err="1" smtClean="0">
                <a:solidFill>
                  <a:schemeClr val="accent1">
                    <a:lumMod val="75000"/>
                  </a:schemeClr>
                </a:solidFill>
                <a:latin typeface="Raleway" pitchFamily="34" charset="-52"/>
              </a:rPr>
              <a:t>NepalDHIS</a:t>
            </a:r>
            <a:r>
              <a:rPr lang="en-US" sz="2900" b="1" dirty="0" smtClean="0">
                <a:solidFill>
                  <a:schemeClr val="accent1">
                    <a:lumMod val="75000"/>
                  </a:schemeClr>
                </a:solidFill>
                <a:latin typeface="Raleway" pitchFamily="34" charset="-52"/>
              </a:rPr>
              <a:t> </a:t>
            </a:r>
            <a:r>
              <a:rPr lang="en-US" sz="2900" b="1" dirty="0">
                <a:solidFill>
                  <a:schemeClr val="accent1">
                    <a:lumMod val="75000"/>
                  </a:schemeClr>
                </a:solidFill>
                <a:latin typeface="Raleway" pitchFamily="34" charset="-52"/>
              </a:rPr>
              <a:t>Dashboard</a:t>
            </a:r>
          </a:p>
        </p:txBody>
      </p:sp>
      <p:pic>
        <p:nvPicPr>
          <p:cNvPr id="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09" t="16071" r="2837" b="15873"/>
          <a:stretch/>
        </p:blipFill>
        <p:spPr bwMode="auto">
          <a:xfrm>
            <a:off x="152401" y="1485901"/>
            <a:ext cx="8839199" cy="4572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466782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6077" y="804864"/>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199" y="108745"/>
            <a:ext cx="8229600" cy="577055"/>
          </a:xfrm>
        </p:spPr>
        <p:txBody>
          <a:bodyPr>
            <a:normAutofit/>
          </a:bodyPr>
          <a:lstStyle/>
          <a:p>
            <a:r>
              <a:rPr lang="en-US" sz="2900" b="1" dirty="0" smtClean="0">
                <a:solidFill>
                  <a:schemeClr val="accent1">
                    <a:lumMod val="75000"/>
                  </a:schemeClr>
                </a:solidFill>
                <a:latin typeface="Raleway" pitchFamily="34" charset="-52"/>
              </a:rPr>
              <a:t>NepalDHIS: Data Entry Form</a:t>
            </a:r>
            <a:endParaRPr lang="en-US" sz="2900" b="1" dirty="0">
              <a:solidFill>
                <a:schemeClr val="accent1">
                  <a:lumMod val="75000"/>
                </a:schemeClr>
              </a:solidFill>
              <a:latin typeface="Raleway" pitchFamily="34" charset="-52"/>
            </a:endParaRPr>
          </a:p>
        </p:txBody>
      </p:sp>
      <p:pic>
        <p:nvPicPr>
          <p:cNvPr id="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344" t="16865" r="29721" b="8135"/>
          <a:stretch/>
        </p:blipFill>
        <p:spPr bwMode="auto">
          <a:xfrm>
            <a:off x="101602" y="1266826"/>
            <a:ext cx="8890000" cy="4676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441623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04864"/>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6731" y="342108"/>
            <a:ext cx="8229600" cy="724694"/>
          </a:xfrm>
        </p:spPr>
        <p:txBody>
          <a:bodyPr>
            <a:normAutofit/>
          </a:bodyPr>
          <a:lstStyle/>
          <a:p>
            <a:r>
              <a:rPr lang="en-US" sz="2900" b="1" dirty="0">
                <a:solidFill>
                  <a:schemeClr val="accent1">
                    <a:lumMod val="75000"/>
                  </a:schemeClr>
                </a:solidFill>
                <a:latin typeface="Raleway" pitchFamily="34" charset="-52"/>
              </a:rPr>
              <a:t>Strengthening of </a:t>
            </a:r>
            <a:r>
              <a:rPr lang="en-US" sz="2900" b="1" dirty="0" smtClean="0">
                <a:solidFill>
                  <a:schemeClr val="accent1">
                    <a:lumMod val="75000"/>
                  </a:schemeClr>
                </a:solidFill>
                <a:latin typeface="Raleway" pitchFamily="34" charset="-52"/>
              </a:rPr>
              <a:t>HMIS …</a:t>
            </a:r>
            <a:endParaRPr lang="en-US" sz="29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313765" y="1428751"/>
            <a:ext cx="8695764" cy="4743450"/>
          </a:xfrm>
        </p:spPr>
        <p:txBody>
          <a:bodyPr>
            <a:noAutofit/>
          </a:bodyPr>
          <a:lstStyle/>
          <a:p>
            <a:pPr marL="0" indent="0">
              <a:buNone/>
            </a:pPr>
            <a:r>
              <a:rPr lang="en-US" sz="2300" b="1" dirty="0" smtClean="0"/>
              <a:t>Outputs  </a:t>
            </a:r>
            <a:endParaRPr lang="en-US" sz="2300" b="1" dirty="0"/>
          </a:p>
          <a:p>
            <a:pPr marL="203720" indent="-203720">
              <a:buFont typeface="Wingdings" pitchFamily="2" charset="2"/>
              <a:buChar char="§"/>
            </a:pPr>
            <a:r>
              <a:rPr lang="en-US" sz="2300" dirty="0" smtClean="0"/>
              <a:t>Integrates vertical </a:t>
            </a:r>
            <a:r>
              <a:rPr lang="en-US" sz="2300" dirty="0"/>
              <a:t>reporting systems: EoNC monitoring, Aama, CB-</a:t>
            </a:r>
            <a:r>
              <a:rPr lang="en-US" sz="2300" dirty="0" err="1"/>
              <a:t>IMNCI</a:t>
            </a:r>
            <a:r>
              <a:rPr lang="en-US" sz="2300" dirty="0"/>
              <a:t>, TB, </a:t>
            </a:r>
            <a:r>
              <a:rPr lang="en-US" sz="2300" dirty="0" smtClean="0"/>
              <a:t>HIV/AIDS</a:t>
            </a:r>
          </a:p>
          <a:p>
            <a:pPr marL="203720" indent="-203720">
              <a:buFont typeface="Wingdings" pitchFamily="2" charset="2"/>
              <a:buChar char="§"/>
            </a:pPr>
            <a:r>
              <a:rPr lang="en-US" sz="2300" dirty="0" smtClean="0"/>
              <a:t>Establishes </a:t>
            </a:r>
            <a:r>
              <a:rPr lang="en-US" sz="2300" dirty="0"/>
              <a:t>platform for improving quality and use of data at different levels, particularly at the point of generation </a:t>
            </a:r>
          </a:p>
          <a:p>
            <a:pPr marL="203720" indent="-203720">
              <a:buFont typeface="Wingdings" pitchFamily="2" charset="2"/>
              <a:buChar char="§"/>
            </a:pPr>
            <a:r>
              <a:rPr lang="en-US" sz="2300" dirty="0" smtClean="0"/>
              <a:t>Resource </a:t>
            </a:r>
            <a:r>
              <a:rPr lang="en-US" sz="2300" dirty="0"/>
              <a:t>harmonization: Co-funding from MoH and </a:t>
            </a:r>
            <a:r>
              <a:rPr lang="en-US" sz="2300" dirty="0" smtClean="0"/>
              <a:t>partners</a:t>
            </a:r>
          </a:p>
          <a:p>
            <a:pPr marL="203720" indent="-203720">
              <a:buFont typeface="Wingdings" pitchFamily="2" charset="2"/>
              <a:buChar char="§"/>
            </a:pPr>
            <a:r>
              <a:rPr lang="en-US" sz="2300" dirty="0" smtClean="0"/>
              <a:t>Wider </a:t>
            </a:r>
            <a:r>
              <a:rPr lang="en-US" sz="2300" dirty="0"/>
              <a:t>realization of move towards 'paperless' system  </a:t>
            </a:r>
          </a:p>
          <a:p>
            <a:pPr marL="203720" indent="-203720">
              <a:buFont typeface="Wingdings" pitchFamily="2" charset="2"/>
              <a:buChar char="§"/>
            </a:pPr>
            <a:r>
              <a:rPr lang="en-US" sz="2300" dirty="0" smtClean="0"/>
              <a:t>Institutional </a:t>
            </a:r>
            <a:r>
              <a:rPr lang="en-US" sz="2300" dirty="0"/>
              <a:t>capacity building</a:t>
            </a:r>
            <a:r>
              <a:rPr lang="en-US" sz="2300" dirty="0" smtClean="0"/>
              <a:t>: customization of FOSS and </a:t>
            </a:r>
            <a:r>
              <a:rPr lang="en-US" sz="2300" dirty="0"/>
              <a:t>roll </a:t>
            </a:r>
            <a:r>
              <a:rPr lang="en-US" sz="2300" dirty="0" smtClean="0"/>
              <a:t>out</a:t>
            </a:r>
            <a:r>
              <a:rPr lang="en-US" sz="2300" dirty="0"/>
              <a:t> </a:t>
            </a:r>
          </a:p>
          <a:p>
            <a:pPr marL="203720" indent="-203720">
              <a:buFont typeface="Wingdings" pitchFamily="2" charset="2"/>
              <a:buChar char="§"/>
            </a:pPr>
            <a:r>
              <a:rPr lang="en-US" sz="2300" dirty="0" smtClean="0"/>
              <a:t>Meets </a:t>
            </a:r>
            <a:r>
              <a:rPr lang="en-US" sz="2300" dirty="0"/>
              <a:t>data needs of the health sector: GoN and supporting partners  </a:t>
            </a:r>
          </a:p>
          <a:p>
            <a:pPr marL="203720" indent="-203720">
              <a:buFont typeface="Wingdings" pitchFamily="2" charset="2"/>
              <a:buChar char="§"/>
            </a:pPr>
            <a:r>
              <a:rPr lang="en-US" sz="2300" dirty="0" smtClean="0"/>
              <a:t>Sets a sound base for improving </a:t>
            </a:r>
            <a:r>
              <a:rPr lang="en-US" sz="2300" dirty="0"/>
              <a:t>data availability and use </a:t>
            </a:r>
            <a:r>
              <a:rPr lang="en-US" sz="2300" dirty="0" smtClean="0"/>
              <a:t>at </a:t>
            </a:r>
            <a:r>
              <a:rPr lang="en-US" sz="2300" dirty="0"/>
              <a:t>different levels </a:t>
            </a:r>
          </a:p>
        </p:txBody>
      </p:sp>
    </p:spTree>
    <p:extLst>
      <p:ext uri="{BB962C8B-B14F-4D97-AF65-F5344CB8AC3E}">
        <p14:creationId xmlns="" xmlns:p14="http://schemas.microsoft.com/office/powerpoint/2010/main" val="2519859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39552" y="1744216"/>
            <a:ext cx="8147248" cy="3917032"/>
          </a:xfrm>
        </p:spPr>
        <p:txBody>
          <a:bodyPr>
            <a:normAutofit/>
          </a:bodyPr>
          <a:lstStyle/>
          <a:p>
            <a:r>
              <a:rPr lang="en-GB" dirty="0" smtClean="0"/>
              <a:t>CEONC Study – created evidence about gaps in service provision and led to:</a:t>
            </a:r>
          </a:p>
          <a:p>
            <a:pPr lvl="1"/>
            <a:r>
              <a:rPr lang="en-GB" dirty="0" smtClean="0"/>
              <a:t>CEONC Fund (in AWPB)</a:t>
            </a:r>
          </a:p>
          <a:p>
            <a:pPr lvl="1"/>
            <a:r>
              <a:rPr lang="en-GB" dirty="0" smtClean="0"/>
              <a:t>Service providers production (</a:t>
            </a:r>
            <a:r>
              <a:rPr lang="en-GB" dirty="0" err="1" smtClean="0"/>
              <a:t>eg</a:t>
            </a:r>
            <a:r>
              <a:rPr lang="en-GB" dirty="0" smtClean="0"/>
              <a:t>. DGO, ASBA, AA)</a:t>
            </a:r>
          </a:p>
          <a:p>
            <a:pPr lvl="1"/>
            <a:r>
              <a:rPr lang="en-GB" dirty="0" smtClean="0"/>
              <a:t>CEONC Mentor</a:t>
            </a:r>
          </a:p>
          <a:p>
            <a:r>
              <a:rPr lang="en-GB" dirty="0" smtClean="0"/>
              <a:t>Post-earthquake support to CEONC in affected districts</a:t>
            </a:r>
          </a:p>
          <a:p>
            <a:pPr>
              <a:buBlip>
                <a:blip r:embed="rId6"/>
              </a:buBlip>
            </a:pPr>
            <a:endParaRPr lang="en-GB" sz="2400" dirty="0" smtClean="0">
              <a:latin typeface="Raleway" pitchFamily="34" charset="-52"/>
            </a:endParaRPr>
          </a:p>
        </p:txBody>
      </p:sp>
      <p:sp>
        <p:nvSpPr>
          <p:cNvPr id="10" name="Title 1"/>
          <p:cNvSpPr txBox="1">
            <a:spLocks/>
          </p:cNvSpPr>
          <p:nvPr/>
        </p:nvSpPr>
        <p:spPr>
          <a:xfrm>
            <a:off x="457200" y="443136"/>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900" b="1" dirty="0">
                <a:solidFill>
                  <a:schemeClr val="accent1">
                    <a:lumMod val="75000"/>
                  </a:schemeClr>
                </a:solidFill>
                <a:latin typeface="Raleway" pitchFamily="34" charset="-52"/>
              </a:rPr>
              <a:t>Functionality and Quality of CEONC Services</a:t>
            </a:r>
          </a:p>
        </p:txBody>
      </p:sp>
    </p:spTree>
    <p:extLst>
      <p:ext uri="{BB962C8B-B14F-4D97-AF65-F5344CB8AC3E}">
        <p14:creationId xmlns:p14="http://schemas.microsoft.com/office/powerpoint/2010/main" xmlns="" val="22838537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38202"/>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6731" y="342108"/>
            <a:ext cx="8229600" cy="724694"/>
          </a:xfrm>
        </p:spPr>
        <p:txBody>
          <a:bodyPr>
            <a:normAutofit/>
          </a:bodyPr>
          <a:lstStyle/>
          <a:p>
            <a:r>
              <a:rPr lang="en-US" sz="2900" b="1" dirty="0">
                <a:solidFill>
                  <a:schemeClr val="accent1">
                    <a:lumMod val="75000"/>
                  </a:schemeClr>
                </a:solidFill>
                <a:latin typeface="Raleway" pitchFamily="34" charset="-52"/>
              </a:rPr>
              <a:t>Harmonization of Health Facility Surveys</a:t>
            </a:r>
          </a:p>
        </p:txBody>
      </p:sp>
      <p:sp>
        <p:nvSpPr>
          <p:cNvPr id="3" name="Content Placeholder 2"/>
          <p:cNvSpPr>
            <a:spLocks noGrp="1"/>
          </p:cNvSpPr>
          <p:nvPr>
            <p:ph idx="1"/>
          </p:nvPr>
        </p:nvSpPr>
        <p:spPr>
          <a:xfrm>
            <a:off x="201705" y="1428750"/>
            <a:ext cx="8740588" cy="4872216"/>
          </a:xfrm>
        </p:spPr>
        <p:txBody>
          <a:bodyPr>
            <a:noAutofit/>
          </a:bodyPr>
          <a:lstStyle/>
          <a:p>
            <a:pPr marL="0" indent="0">
              <a:buNone/>
            </a:pPr>
            <a:r>
              <a:rPr lang="en-US" sz="2300" b="1" dirty="0" smtClean="0"/>
              <a:t>Context</a:t>
            </a:r>
            <a:endParaRPr lang="en-US" sz="2300" b="1" dirty="0"/>
          </a:p>
          <a:p>
            <a:pPr lvl="0">
              <a:buFont typeface="Wingdings" pitchFamily="2" charset="2"/>
              <a:buChar char="§"/>
            </a:pPr>
            <a:r>
              <a:rPr lang="en-US" sz="2300" dirty="0"/>
              <a:t>First and Second Trimester Health Facility Surveys by </a:t>
            </a:r>
            <a:r>
              <a:rPr lang="en-US" sz="2300" dirty="0" err="1"/>
              <a:t>RTI</a:t>
            </a:r>
            <a:r>
              <a:rPr lang="en-US" sz="2300" dirty="0"/>
              <a:t>: 2008 &amp; 2009 </a:t>
            </a:r>
            <a:endParaRPr lang="en-US" sz="2300" dirty="0" smtClean="0"/>
          </a:p>
          <a:p>
            <a:pPr marL="0" indent="0">
              <a:buNone/>
            </a:pPr>
            <a:endParaRPr lang="en-US" sz="2300" dirty="0"/>
          </a:p>
          <a:p>
            <a:pPr lvl="0">
              <a:buFont typeface="Wingdings" pitchFamily="2" charset="2"/>
              <a:buChar char="§"/>
            </a:pPr>
            <a:r>
              <a:rPr lang="en-US" sz="2300" dirty="0"/>
              <a:t>Service Tracking Surveys, MoH/</a:t>
            </a:r>
            <a:r>
              <a:rPr lang="en-US" sz="2300" dirty="0" err="1"/>
              <a:t>NHSSP</a:t>
            </a:r>
            <a:r>
              <a:rPr lang="en-US" sz="2300" dirty="0"/>
              <a:t>/</a:t>
            </a:r>
            <a:r>
              <a:rPr lang="en-US" sz="2300" dirty="0" err="1"/>
              <a:t>DFID</a:t>
            </a:r>
            <a:r>
              <a:rPr lang="en-US" sz="2300" dirty="0"/>
              <a:t>: 2011, 2012 &amp; 2013 </a:t>
            </a:r>
            <a:endParaRPr lang="en-US" sz="2300" dirty="0" smtClean="0"/>
          </a:p>
          <a:p>
            <a:pPr marL="0" indent="0">
              <a:buNone/>
            </a:pPr>
            <a:endParaRPr lang="en-US" sz="2300" dirty="0"/>
          </a:p>
          <a:p>
            <a:pPr lvl="0">
              <a:buFont typeface="Wingdings" pitchFamily="2" charset="2"/>
              <a:buChar char="§"/>
            </a:pPr>
            <a:r>
              <a:rPr lang="en-US" sz="2300" dirty="0"/>
              <a:t>Annual Facility Assessment for Reproductive Health Commodities Security (FARHCS), by UNFPA: 2011, 2012</a:t>
            </a:r>
          </a:p>
          <a:p>
            <a:pPr marL="0" indent="0">
              <a:buNone/>
            </a:pPr>
            <a:endParaRPr lang="en-US" sz="2300" dirty="0"/>
          </a:p>
        </p:txBody>
      </p:sp>
    </p:spTree>
    <p:extLst>
      <p:ext uri="{BB962C8B-B14F-4D97-AF65-F5344CB8AC3E}">
        <p14:creationId xmlns="" xmlns:p14="http://schemas.microsoft.com/office/powerpoint/2010/main" val="28238969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reg\Documents\1. NHSSP\2. QA\6. Dissemination\Final Programme Dissemination\Photos\Best\Monitoring major health service indicators chart 03 - Copy.JPG"/>
          <p:cNvPicPr>
            <a:picLocks noChangeAspect="1" noChangeArrowheads="1"/>
          </p:cNvPicPr>
          <p:nvPr/>
        </p:nvPicPr>
        <p:blipFill>
          <a:blip r:embed="rId2" cstate="print"/>
          <a:srcRect/>
          <a:stretch>
            <a:fillRect/>
          </a:stretch>
        </p:blipFill>
        <p:spPr bwMode="auto">
          <a:xfrm>
            <a:off x="-2859" y="0"/>
            <a:ext cx="9146859" cy="685800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38202"/>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6731" y="342108"/>
            <a:ext cx="8229600" cy="724694"/>
          </a:xfrm>
        </p:spPr>
        <p:txBody>
          <a:bodyPr>
            <a:normAutofit/>
          </a:bodyPr>
          <a:lstStyle/>
          <a:p>
            <a:r>
              <a:rPr lang="en-US" sz="2900" b="1" dirty="0">
                <a:solidFill>
                  <a:schemeClr val="accent1">
                    <a:lumMod val="75000"/>
                  </a:schemeClr>
                </a:solidFill>
                <a:latin typeface="Raleway" pitchFamily="34" charset="-52"/>
              </a:rPr>
              <a:t>Harmonization of Health Facility </a:t>
            </a:r>
            <a:r>
              <a:rPr lang="en-US" sz="2900" b="1" dirty="0" smtClean="0">
                <a:solidFill>
                  <a:schemeClr val="accent1">
                    <a:lumMod val="75000"/>
                  </a:schemeClr>
                </a:solidFill>
                <a:latin typeface="Raleway" pitchFamily="34" charset="-52"/>
              </a:rPr>
              <a:t>Surveys …</a:t>
            </a:r>
            <a:endParaRPr lang="en-US" sz="29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201705" y="1428750"/>
            <a:ext cx="8740588" cy="4629150"/>
          </a:xfrm>
        </p:spPr>
        <p:txBody>
          <a:bodyPr>
            <a:noAutofit/>
          </a:bodyPr>
          <a:lstStyle/>
          <a:p>
            <a:pPr marL="0" indent="0">
              <a:buNone/>
            </a:pPr>
            <a:r>
              <a:rPr lang="en-US" sz="2300" b="1" dirty="0" smtClean="0"/>
              <a:t>Inputs</a:t>
            </a:r>
            <a:endParaRPr lang="en-US" sz="2300" b="1" dirty="0"/>
          </a:p>
          <a:p>
            <a:pPr lvl="0">
              <a:buFont typeface="Wingdings" pitchFamily="2" charset="2"/>
              <a:buChar char="§"/>
            </a:pPr>
            <a:r>
              <a:rPr lang="en-US" sz="2300" dirty="0"/>
              <a:t>Coordination with agencies  and pooling of resources: MoH, USAID, WHO, DFID, UNFPA </a:t>
            </a:r>
            <a:endParaRPr lang="en-US" sz="2300" dirty="0" smtClean="0"/>
          </a:p>
          <a:p>
            <a:pPr marL="0" indent="0">
              <a:buNone/>
            </a:pPr>
            <a:endParaRPr lang="en-US" sz="2300" dirty="0" smtClean="0"/>
          </a:p>
          <a:p>
            <a:pPr lvl="0">
              <a:buFont typeface="Wingdings" pitchFamily="2" charset="2"/>
              <a:buChar char="§"/>
            </a:pPr>
            <a:r>
              <a:rPr lang="en-US" sz="2300" dirty="0" smtClean="0"/>
              <a:t>NHFS </a:t>
            </a:r>
            <a:r>
              <a:rPr lang="en-US" sz="2300" dirty="0"/>
              <a:t>2015 </a:t>
            </a:r>
            <a:r>
              <a:rPr lang="en-US" sz="2300" dirty="0" smtClean="0"/>
              <a:t>builds on:  </a:t>
            </a:r>
            <a:endParaRPr lang="en-US" sz="2300" dirty="0"/>
          </a:p>
          <a:p>
            <a:pPr marL="538985" indent="-159484"/>
            <a:r>
              <a:rPr lang="en-US" sz="2300" dirty="0"/>
              <a:t>Service Provision Assessment (SPA</a:t>
            </a:r>
            <a:r>
              <a:rPr lang="en-US" sz="2300" dirty="0" smtClean="0"/>
              <a:t>), USAID</a:t>
            </a:r>
            <a:endParaRPr lang="en-US" sz="2300" dirty="0"/>
          </a:p>
          <a:p>
            <a:pPr marL="538985" indent="-159484"/>
            <a:r>
              <a:rPr lang="en-US" sz="2300" dirty="0"/>
              <a:t>Service Availability and Readiness Assessment (SARA), WHO </a:t>
            </a:r>
          </a:p>
          <a:p>
            <a:pPr marL="538985" indent="-159484"/>
            <a:r>
              <a:rPr lang="en-US" sz="2300" dirty="0"/>
              <a:t>Facility Assessment for Reproductive Health Commodities </a:t>
            </a:r>
            <a:r>
              <a:rPr lang="en-US" sz="2300" dirty="0" smtClean="0"/>
              <a:t>Security, UNFPA </a:t>
            </a:r>
            <a:endParaRPr lang="en-US" sz="2300" dirty="0"/>
          </a:p>
          <a:p>
            <a:pPr marL="538985" indent="-159484"/>
            <a:r>
              <a:rPr lang="en-US" sz="2300" dirty="0"/>
              <a:t>Service Tracking </a:t>
            </a:r>
            <a:r>
              <a:rPr lang="en-US" sz="2300" dirty="0" smtClean="0"/>
              <a:t>Surveys</a:t>
            </a:r>
            <a:r>
              <a:rPr lang="en-US" sz="2300" dirty="0"/>
              <a:t>, </a:t>
            </a:r>
            <a:r>
              <a:rPr lang="en-US" sz="2300" dirty="0" smtClean="0"/>
              <a:t>MoH/</a:t>
            </a:r>
            <a:r>
              <a:rPr lang="en-US" sz="2300" dirty="0" err="1" smtClean="0"/>
              <a:t>NHSSP</a:t>
            </a:r>
            <a:r>
              <a:rPr lang="en-US" sz="2300" dirty="0" smtClean="0"/>
              <a:t>/DFID</a:t>
            </a:r>
            <a:endParaRPr lang="en-US" sz="2300" dirty="0">
              <a:latin typeface="Raleway" pitchFamily="34" charset="-52"/>
            </a:endParaRPr>
          </a:p>
        </p:txBody>
      </p:sp>
    </p:spTree>
    <p:extLst>
      <p:ext uri="{BB962C8B-B14F-4D97-AF65-F5344CB8AC3E}">
        <p14:creationId xmlns="" xmlns:p14="http://schemas.microsoft.com/office/powerpoint/2010/main" val="41732425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6077" y="838202"/>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590801" y="204794"/>
            <a:ext cx="4338907" cy="724694"/>
          </a:xfrm>
        </p:spPr>
        <p:txBody>
          <a:bodyPr>
            <a:normAutofit fontScale="90000"/>
          </a:bodyPr>
          <a:lstStyle/>
          <a:p>
            <a:r>
              <a:rPr lang="en-US" sz="2900" b="1" dirty="0" smtClean="0">
                <a:solidFill>
                  <a:schemeClr val="accent1">
                    <a:lumMod val="75000"/>
                  </a:schemeClr>
                </a:solidFill>
                <a:latin typeface="Raleway" pitchFamily="34" charset="-52"/>
              </a:rPr>
              <a:t>Nepal Health </a:t>
            </a:r>
            <a:r>
              <a:rPr lang="en-US" sz="2900" b="1" dirty="0">
                <a:solidFill>
                  <a:schemeClr val="accent1">
                    <a:lumMod val="75000"/>
                  </a:schemeClr>
                </a:solidFill>
                <a:latin typeface="Raleway" pitchFamily="34" charset="-52"/>
              </a:rPr>
              <a:t>Facility </a:t>
            </a:r>
            <a:r>
              <a:rPr lang="en-US" sz="2900" b="1" dirty="0" smtClean="0">
                <a:solidFill>
                  <a:schemeClr val="accent1">
                    <a:lumMod val="75000"/>
                  </a:schemeClr>
                </a:solidFill>
                <a:latin typeface="Raleway" pitchFamily="34" charset="-52"/>
              </a:rPr>
              <a:t>Survey</a:t>
            </a:r>
            <a:endParaRPr lang="en-US" sz="2900" b="1" dirty="0">
              <a:solidFill>
                <a:schemeClr val="accent1">
                  <a:lumMod val="75000"/>
                </a:schemeClr>
              </a:solidFill>
              <a:latin typeface="Raleway" pitchFamily="34" charset="-52"/>
            </a:endParaRPr>
          </a:p>
        </p:txBody>
      </p:sp>
      <p:pic>
        <p:nvPicPr>
          <p:cNvPr id="5123"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0527" t="24479" r="13250" b="15364"/>
          <a:stretch/>
        </p:blipFill>
        <p:spPr bwMode="auto">
          <a:xfrm>
            <a:off x="3657601" y="1485901"/>
            <a:ext cx="5486144" cy="4686301"/>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4" descr="Interview in progres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2251" y="204794"/>
            <a:ext cx="1911350" cy="973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ounded Rectangle 10"/>
          <p:cNvSpPr/>
          <p:nvPr/>
        </p:nvSpPr>
        <p:spPr>
          <a:xfrm>
            <a:off x="561975" y="1485899"/>
            <a:ext cx="257175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7053" tIns="33526" rIns="67053" bIns="33526" rtlCol="0" anchor="ctr"/>
          <a:lstStyle/>
          <a:p>
            <a:pPr algn="ctr"/>
            <a:r>
              <a:rPr lang="en-US" dirty="0" smtClean="0"/>
              <a:t>Health Facility Level</a:t>
            </a:r>
            <a:endParaRPr lang="en-US" dirty="0"/>
          </a:p>
        </p:txBody>
      </p:sp>
      <p:sp>
        <p:nvSpPr>
          <p:cNvPr id="15" name="Rounded Rectangle 14"/>
          <p:cNvSpPr/>
          <p:nvPr/>
        </p:nvSpPr>
        <p:spPr>
          <a:xfrm>
            <a:off x="561975" y="2000250"/>
            <a:ext cx="257175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7053" tIns="33526" rIns="67053" bIns="33526" rtlCol="0" anchor="ctr"/>
          <a:lstStyle/>
          <a:p>
            <a:pPr algn="ctr"/>
            <a:r>
              <a:rPr lang="en-US" dirty="0" smtClean="0"/>
              <a:t>Provider Level</a:t>
            </a:r>
            <a:endParaRPr lang="en-US" dirty="0"/>
          </a:p>
        </p:txBody>
      </p:sp>
      <p:sp>
        <p:nvSpPr>
          <p:cNvPr id="16" name="Rounded Rectangle 15"/>
          <p:cNvSpPr/>
          <p:nvPr/>
        </p:nvSpPr>
        <p:spPr>
          <a:xfrm>
            <a:off x="561975" y="2514600"/>
            <a:ext cx="257175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7053" tIns="33526" rIns="67053" bIns="33526" rtlCol="0" anchor="ctr"/>
          <a:lstStyle/>
          <a:p>
            <a:pPr algn="ctr"/>
            <a:r>
              <a:rPr lang="en-US" dirty="0" smtClean="0"/>
              <a:t>Client Level</a:t>
            </a:r>
            <a:endParaRPr lang="en-US" dirty="0"/>
          </a:p>
        </p:txBody>
      </p:sp>
      <p:pic>
        <p:nvPicPr>
          <p:cNvPr id="5125" name="Picture 5" descr="22 Exit interview at gujar hp16)"/>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0735" t="25094" r="10169"/>
          <a:stretch/>
        </p:blipFill>
        <p:spPr bwMode="auto">
          <a:xfrm>
            <a:off x="7416800" y="114299"/>
            <a:ext cx="1612772" cy="106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40044" t="24740" r="22621" b="16146"/>
          <a:stretch/>
        </p:blipFill>
        <p:spPr bwMode="auto">
          <a:xfrm>
            <a:off x="431800" y="3143251"/>
            <a:ext cx="3238501" cy="298608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3815269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38202"/>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6731" y="342108"/>
            <a:ext cx="8229600" cy="724694"/>
          </a:xfrm>
        </p:spPr>
        <p:txBody>
          <a:bodyPr>
            <a:normAutofit/>
          </a:bodyPr>
          <a:lstStyle/>
          <a:p>
            <a:r>
              <a:rPr lang="en-US" sz="2900" b="1" dirty="0" smtClean="0">
                <a:solidFill>
                  <a:schemeClr val="accent1">
                    <a:lumMod val="75000"/>
                  </a:schemeClr>
                </a:solidFill>
                <a:latin typeface="Raleway" pitchFamily="34" charset="-52"/>
              </a:rPr>
              <a:t>NHFS Outputs</a:t>
            </a:r>
            <a:endParaRPr lang="en-US" sz="29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201705" y="1457329"/>
            <a:ext cx="8740588" cy="4543423"/>
          </a:xfrm>
        </p:spPr>
        <p:txBody>
          <a:bodyPr>
            <a:noAutofit/>
          </a:bodyPr>
          <a:lstStyle/>
          <a:p>
            <a:pPr>
              <a:buFont typeface="Wingdings" pitchFamily="2" charset="2"/>
              <a:buChar char="§"/>
            </a:pPr>
            <a:r>
              <a:rPr lang="en-US" sz="2400" dirty="0" smtClean="0"/>
              <a:t>Serves as baseline </a:t>
            </a:r>
            <a:r>
              <a:rPr lang="en-US" sz="2400" dirty="0"/>
              <a:t>for NHSS 2015-20; guides the programme and helps monitor performance of the sectoral inputs</a:t>
            </a:r>
          </a:p>
          <a:p>
            <a:pPr lvl="0">
              <a:buFont typeface="Wingdings" pitchFamily="2" charset="2"/>
              <a:buChar char="§"/>
            </a:pPr>
            <a:r>
              <a:rPr lang="en-US" sz="2400" dirty="0" smtClean="0"/>
              <a:t>Supports institutional </a:t>
            </a:r>
            <a:r>
              <a:rPr lang="en-US" sz="2400" dirty="0"/>
              <a:t>capacity building of MoH and local survey implementing agency </a:t>
            </a:r>
          </a:p>
          <a:p>
            <a:pPr>
              <a:buFont typeface="Wingdings" pitchFamily="2" charset="2"/>
              <a:buChar char="§"/>
            </a:pPr>
            <a:r>
              <a:rPr lang="en-US" sz="2400" dirty="0" smtClean="0"/>
              <a:t>Allows </a:t>
            </a:r>
            <a:r>
              <a:rPr lang="en-US" sz="2400" dirty="0"/>
              <a:t>international comparison  </a:t>
            </a:r>
          </a:p>
          <a:p>
            <a:pPr>
              <a:buFont typeface="Wingdings" pitchFamily="2" charset="2"/>
              <a:buChar char="§"/>
            </a:pPr>
            <a:r>
              <a:rPr lang="en-US" sz="2400" dirty="0" smtClean="0"/>
              <a:t>Sets </a:t>
            </a:r>
            <a:r>
              <a:rPr lang="en-US" sz="2400" dirty="0"/>
              <a:t>a good example of harmonization of efforts of MoH and partners on a common goal </a:t>
            </a:r>
            <a:endParaRPr lang="en-US" sz="2400" dirty="0" smtClean="0"/>
          </a:p>
          <a:p>
            <a:pPr>
              <a:buFont typeface="Wingdings" pitchFamily="2" charset="2"/>
              <a:buChar char="§"/>
            </a:pPr>
            <a:r>
              <a:rPr lang="en-US" sz="2400" dirty="0" smtClean="0"/>
              <a:t>Provides </a:t>
            </a:r>
            <a:r>
              <a:rPr lang="en-US" sz="2400" dirty="0"/>
              <a:t>a platform for developing a health sector survey plan </a:t>
            </a:r>
            <a:r>
              <a:rPr lang="en-US" sz="2400" dirty="0" smtClean="0"/>
              <a:t>in </a:t>
            </a:r>
            <a:r>
              <a:rPr lang="en-US" sz="2400" dirty="0"/>
              <a:t>line with NHSS </a:t>
            </a:r>
            <a:r>
              <a:rPr lang="en-US" sz="2400" dirty="0" smtClean="0"/>
              <a:t>2015-20</a:t>
            </a:r>
          </a:p>
          <a:p>
            <a:pPr>
              <a:buFont typeface="Wingdings" pitchFamily="2" charset="2"/>
              <a:buChar char="§"/>
            </a:pPr>
            <a:r>
              <a:rPr lang="en-US" sz="2400" dirty="0" smtClean="0"/>
              <a:t>Preliminary report in February and final report in </a:t>
            </a:r>
            <a:r>
              <a:rPr lang="en-US" sz="2400" smtClean="0"/>
              <a:t>June 2016.  </a:t>
            </a:r>
            <a:endParaRPr lang="en-US" sz="2400" dirty="0"/>
          </a:p>
          <a:p>
            <a:pPr marL="0" indent="0">
              <a:buNone/>
            </a:pPr>
            <a:endParaRPr lang="en-US" sz="2300" dirty="0">
              <a:latin typeface="Raleway" pitchFamily="34" charset="-52"/>
            </a:endParaRPr>
          </a:p>
        </p:txBody>
      </p:sp>
    </p:spTree>
    <p:extLst>
      <p:ext uri="{BB962C8B-B14F-4D97-AF65-F5344CB8AC3E}">
        <p14:creationId xmlns="" xmlns:p14="http://schemas.microsoft.com/office/powerpoint/2010/main" val="5461957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 y="6172202"/>
            <a:ext cx="914349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 y="0"/>
            <a:ext cx="9143490" cy="50337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6077" y="838202"/>
            <a:ext cx="8457923"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224118" y="1299985"/>
            <a:ext cx="8740588" cy="4872216"/>
          </a:xfrm>
        </p:spPr>
        <p:txBody>
          <a:bodyPr>
            <a:noAutofit/>
          </a:bodyPr>
          <a:lstStyle/>
          <a:p>
            <a:pPr marL="0" indent="0" algn="ctr">
              <a:buNone/>
            </a:pPr>
            <a:endParaRPr lang="en-US" sz="8400" b="1" dirty="0" smtClean="0">
              <a:latin typeface="Raleway" pitchFamily="34" charset="-52"/>
            </a:endParaRPr>
          </a:p>
          <a:p>
            <a:pPr marL="0" indent="0" algn="ctr">
              <a:buNone/>
            </a:pPr>
            <a:r>
              <a:rPr lang="en-US" sz="8400" b="1" i="1" dirty="0" smtClean="0">
                <a:latin typeface="Raleway" pitchFamily="34" charset="-52"/>
              </a:rPr>
              <a:t>Thank You</a:t>
            </a:r>
            <a:endParaRPr lang="en-US" sz="8400" b="1" i="1" dirty="0">
              <a:latin typeface="Raleway" pitchFamily="34" charset="-52"/>
            </a:endParaRPr>
          </a:p>
        </p:txBody>
      </p:sp>
    </p:spTree>
    <p:extLst>
      <p:ext uri="{BB962C8B-B14F-4D97-AF65-F5344CB8AC3E}">
        <p14:creationId xmlns="" xmlns:p14="http://schemas.microsoft.com/office/powerpoint/2010/main" val="39276439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 y="-48895"/>
            <a:ext cx="9220200" cy="5916295"/>
          </a:xfrm>
          <a:prstGeom prst="rect">
            <a:avLst/>
          </a:prstGeom>
          <a:noFill/>
          <a:ln w="9525">
            <a:noFill/>
            <a:miter lim="800000"/>
            <a:headEnd/>
            <a:tailEnd/>
          </a:ln>
          <a:effectLst/>
        </p:spPr>
      </p:pic>
      <p:pic>
        <p:nvPicPr>
          <p:cNvPr id="7" name="Picture 2" descr="C:\Users\Greg\Documents\1. NHSSP\2. QA\4. Standards and Templates\1. QA Approach\Branding\Logos\MoHP.JPG"/>
          <p:cNvPicPr>
            <a:picLocks noChangeAspect="1" noChangeArrowheads="1"/>
          </p:cNvPicPr>
          <p:nvPr/>
        </p:nvPicPr>
        <p:blipFill>
          <a:blip r:embed="rId3" cstate="print"/>
          <a:srcRect/>
          <a:stretch>
            <a:fillRect/>
          </a:stretch>
        </p:blipFill>
        <p:spPr bwMode="auto">
          <a:xfrm>
            <a:off x="304800" y="381000"/>
            <a:ext cx="1637884" cy="14478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itle 1"/>
          <p:cNvSpPr txBox="1">
            <a:spLocks/>
          </p:cNvSpPr>
          <p:nvPr/>
        </p:nvSpPr>
        <p:spPr bwMode="auto">
          <a:xfrm>
            <a:off x="0" y="0"/>
            <a:ext cx="9144000" cy="9144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fontAlgn="auto">
              <a:spcBef>
                <a:spcPts val="0"/>
              </a:spcBef>
              <a:spcAft>
                <a:spcPts val="0"/>
              </a:spcAft>
              <a:defRPr/>
            </a:pPr>
            <a:r>
              <a:rPr lang="en-US" sz="3800" dirty="0" smtClean="0">
                <a:solidFill>
                  <a:schemeClr val="bg1"/>
                </a:solidFill>
                <a:latin typeface="+mn-lt"/>
                <a:cs typeface="Tahoma" pitchFamily="34" charset="0"/>
              </a:rPr>
              <a:t>                </a:t>
            </a:r>
            <a:r>
              <a:rPr lang="en-US" sz="3800" b="1" dirty="0" smtClean="0">
                <a:solidFill>
                  <a:schemeClr val="bg1"/>
                </a:solidFill>
                <a:latin typeface="+mn-lt"/>
                <a:cs typeface="Tahoma" pitchFamily="34" charset="0"/>
              </a:rPr>
              <a:t>CEONC Expansion (2010-15) </a:t>
            </a:r>
            <a:endParaRPr lang="en-US" sz="2800" b="1" dirty="0">
              <a:solidFill>
                <a:schemeClr val="bg1"/>
              </a:solidFill>
              <a:latin typeface="+mn-lt"/>
              <a:ea typeface="+mj-ea"/>
              <a:cs typeface="+mj-cs"/>
            </a:endParaRPr>
          </a:p>
        </p:txBody>
      </p:sp>
      <p:grpSp>
        <p:nvGrpSpPr>
          <p:cNvPr id="2" name="Group 18"/>
          <p:cNvGrpSpPr>
            <a:grpSpLocks noChangeAspect="1"/>
          </p:cNvGrpSpPr>
          <p:nvPr/>
        </p:nvGrpSpPr>
        <p:grpSpPr bwMode="auto">
          <a:xfrm>
            <a:off x="152400" y="1058862"/>
            <a:ext cx="8763000" cy="4732338"/>
            <a:chOff x="284" y="1015"/>
            <a:chExt cx="5192" cy="2981"/>
          </a:xfrm>
        </p:grpSpPr>
        <p:grpSp>
          <p:nvGrpSpPr>
            <p:cNvPr id="3" name="Group 219"/>
            <p:cNvGrpSpPr>
              <a:grpSpLocks/>
            </p:cNvGrpSpPr>
            <p:nvPr/>
          </p:nvGrpSpPr>
          <p:grpSpPr bwMode="auto">
            <a:xfrm>
              <a:off x="284" y="1015"/>
              <a:ext cx="5192" cy="2981"/>
              <a:chOff x="284" y="1015"/>
              <a:chExt cx="5192" cy="2981"/>
            </a:xfrm>
          </p:grpSpPr>
          <p:sp>
            <p:nvSpPr>
              <p:cNvPr id="369" name="Freeform 19"/>
              <p:cNvSpPr>
                <a:spLocks/>
              </p:cNvSpPr>
              <p:nvPr/>
            </p:nvSpPr>
            <p:spPr bwMode="auto">
              <a:xfrm>
                <a:off x="346" y="1078"/>
                <a:ext cx="5130" cy="2918"/>
              </a:xfrm>
              <a:custGeom>
                <a:avLst/>
                <a:gdLst>
                  <a:gd name="T0" fmla="*/ 5 w 5130"/>
                  <a:gd name="T1" fmla="*/ 1130 h 2918"/>
                  <a:gd name="T2" fmla="*/ 154 w 5130"/>
                  <a:gd name="T3" fmla="*/ 1239 h 2918"/>
                  <a:gd name="T4" fmla="*/ 299 w 5130"/>
                  <a:gd name="T5" fmla="*/ 1339 h 2918"/>
                  <a:gd name="T6" fmla="*/ 379 w 5130"/>
                  <a:gd name="T7" fmla="*/ 1287 h 2918"/>
                  <a:gd name="T8" fmla="*/ 519 w 5130"/>
                  <a:gd name="T9" fmla="*/ 1379 h 2918"/>
                  <a:gd name="T10" fmla="*/ 736 w 5130"/>
                  <a:gd name="T11" fmla="*/ 1497 h 2918"/>
                  <a:gd name="T12" fmla="*/ 944 w 5130"/>
                  <a:gd name="T13" fmla="*/ 1709 h 2918"/>
                  <a:gd name="T14" fmla="*/ 1181 w 5130"/>
                  <a:gd name="T15" fmla="*/ 1838 h 2918"/>
                  <a:gd name="T16" fmla="*/ 1400 w 5130"/>
                  <a:gd name="T17" fmla="*/ 1901 h 2918"/>
                  <a:gd name="T18" fmla="*/ 1768 w 5130"/>
                  <a:gd name="T19" fmla="*/ 2096 h 2918"/>
                  <a:gd name="T20" fmla="*/ 2034 w 5130"/>
                  <a:gd name="T21" fmla="*/ 2207 h 2918"/>
                  <a:gd name="T22" fmla="*/ 2127 w 5130"/>
                  <a:gd name="T23" fmla="*/ 2123 h 2918"/>
                  <a:gd name="T24" fmla="*/ 2412 w 5130"/>
                  <a:gd name="T25" fmla="*/ 2183 h 2918"/>
                  <a:gd name="T26" fmla="*/ 2554 w 5130"/>
                  <a:gd name="T27" fmla="*/ 2103 h 2918"/>
                  <a:gd name="T28" fmla="*/ 2923 w 5130"/>
                  <a:gd name="T29" fmla="*/ 2287 h 2918"/>
                  <a:gd name="T30" fmla="*/ 3048 w 5130"/>
                  <a:gd name="T31" fmla="*/ 2480 h 2918"/>
                  <a:gd name="T32" fmla="*/ 3190 w 5130"/>
                  <a:gd name="T33" fmla="*/ 2547 h 2918"/>
                  <a:gd name="T34" fmla="*/ 3385 w 5130"/>
                  <a:gd name="T35" fmla="*/ 2611 h 2918"/>
                  <a:gd name="T36" fmla="*/ 3580 w 5130"/>
                  <a:gd name="T37" fmla="*/ 2711 h 2918"/>
                  <a:gd name="T38" fmla="*/ 3837 w 5130"/>
                  <a:gd name="T39" fmla="*/ 2729 h 2918"/>
                  <a:gd name="T40" fmla="*/ 4052 w 5130"/>
                  <a:gd name="T41" fmla="*/ 2772 h 2918"/>
                  <a:gd name="T42" fmla="*/ 4224 w 5130"/>
                  <a:gd name="T43" fmla="*/ 2868 h 2918"/>
                  <a:gd name="T44" fmla="*/ 4434 w 5130"/>
                  <a:gd name="T45" fmla="*/ 2801 h 2918"/>
                  <a:gd name="T46" fmla="*/ 4599 w 5130"/>
                  <a:gd name="T47" fmla="*/ 2918 h 2918"/>
                  <a:gd name="T48" fmla="*/ 4794 w 5130"/>
                  <a:gd name="T49" fmla="*/ 2891 h 2918"/>
                  <a:gd name="T50" fmla="*/ 4966 w 5130"/>
                  <a:gd name="T51" fmla="*/ 2883 h 2918"/>
                  <a:gd name="T52" fmla="*/ 5105 w 5130"/>
                  <a:gd name="T53" fmla="*/ 2734 h 2918"/>
                  <a:gd name="T54" fmla="*/ 5026 w 5130"/>
                  <a:gd name="T55" fmla="*/ 2427 h 2918"/>
                  <a:gd name="T56" fmla="*/ 5041 w 5130"/>
                  <a:gd name="T57" fmla="*/ 2118 h 2918"/>
                  <a:gd name="T58" fmla="*/ 5128 w 5130"/>
                  <a:gd name="T59" fmla="*/ 1848 h 2918"/>
                  <a:gd name="T60" fmla="*/ 4960 w 5130"/>
                  <a:gd name="T61" fmla="*/ 1874 h 2918"/>
                  <a:gd name="T62" fmla="*/ 4739 w 5130"/>
                  <a:gd name="T63" fmla="*/ 1839 h 2918"/>
                  <a:gd name="T64" fmla="*/ 4339 w 5130"/>
                  <a:gd name="T65" fmla="*/ 1766 h 2918"/>
                  <a:gd name="T66" fmla="*/ 4127 w 5130"/>
                  <a:gd name="T67" fmla="*/ 1686 h 2918"/>
                  <a:gd name="T68" fmla="*/ 3945 w 5130"/>
                  <a:gd name="T69" fmla="*/ 1756 h 2918"/>
                  <a:gd name="T70" fmla="*/ 3798 w 5130"/>
                  <a:gd name="T71" fmla="*/ 1726 h 2918"/>
                  <a:gd name="T72" fmla="*/ 3683 w 5130"/>
                  <a:gd name="T73" fmla="*/ 1663 h 2918"/>
                  <a:gd name="T74" fmla="*/ 3485 w 5130"/>
                  <a:gd name="T75" fmla="*/ 1517 h 2918"/>
                  <a:gd name="T76" fmla="*/ 3210 w 5130"/>
                  <a:gd name="T77" fmla="*/ 1507 h 2918"/>
                  <a:gd name="T78" fmla="*/ 3145 w 5130"/>
                  <a:gd name="T79" fmla="*/ 1275 h 2918"/>
                  <a:gd name="T80" fmla="*/ 2923 w 5130"/>
                  <a:gd name="T81" fmla="*/ 1239 h 2918"/>
                  <a:gd name="T82" fmla="*/ 2712 w 5130"/>
                  <a:gd name="T83" fmla="*/ 1123 h 2918"/>
                  <a:gd name="T84" fmla="*/ 2597 w 5130"/>
                  <a:gd name="T85" fmla="*/ 1035 h 2918"/>
                  <a:gd name="T86" fmla="*/ 2554 w 5130"/>
                  <a:gd name="T87" fmla="*/ 830 h 2918"/>
                  <a:gd name="T88" fmla="*/ 2214 w 5130"/>
                  <a:gd name="T89" fmla="*/ 886 h 2918"/>
                  <a:gd name="T90" fmla="*/ 2110 w 5130"/>
                  <a:gd name="T91" fmla="*/ 743 h 2918"/>
                  <a:gd name="T92" fmla="*/ 1873 w 5130"/>
                  <a:gd name="T93" fmla="*/ 551 h 2918"/>
                  <a:gd name="T94" fmla="*/ 1598 w 5130"/>
                  <a:gd name="T95" fmla="*/ 346 h 2918"/>
                  <a:gd name="T96" fmla="*/ 1378 w 5130"/>
                  <a:gd name="T97" fmla="*/ 250 h 2918"/>
                  <a:gd name="T98" fmla="*/ 1321 w 5130"/>
                  <a:gd name="T99" fmla="*/ 75 h 2918"/>
                  <a:gd name="T100" fmla="*/ 981 w 5130"/>
                  <a:gd name="T101" fmla="*/ 0 h 2918"/>
                  <a:gd name="T102" fmla="*/ 861 w 5130"/>
                  <a:gd name="T103" fmla="*/ 10 h 2918"/>
                  <a:gd name="T104" fmla="*/ 761 w 5130"/>
                  <a:gd name="T105" fmla="*/ 245 h 2918"/>
                  <a:gd name="T106" fmla="*/ 629 w 5130"/>
                  <a:gd name="T107" fmla="*/ 162 h 2918"/>
                  <a:gd name="T108" fmla="*/ 445 w 5130"/>
                  <a:gd name="T109" fmla="*/ 291 h 2918"/>
                  <a:gd name="T110" fmla="*/ 282 w 5130"/>
                  <a:gd name="T111" fmla="*/ 444 h 2918"/>
                  <a:gd name="T112" fmla="*/ 182 w 5130"/>
                  <a:gd name="T113" fmla="*/ 651 h 2918"/>
                  <a:gd name="T114" fmla="*/ 124 w 5130"/>
                  <a:gd name="T115" fmla="*/ 878 h 29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30" h="2918">
                    <a:moveTo>
                      <a:pt x="90" y="935"/>
                    </a:moveTo>
                    <a:lnTo>
                      <a:pt x="62" y="946"/>
                    </a:lnTo>
                    <a:lnTo>
                      <a:pt x="53" y="982"/>
                    </a:lnTo>
                    <a:lnTo>
                      <a:pt x="50" y="1027"/>
                    </a:lnTo>
                    <a:lnTo>
                      <a:pt x="22" y="1055"/>
                    </a:lnTo>
                    <a:lnTo>
                      <a:pt x="0" y="1093"/>
                    </a:lnTo>
                    <a:lnTo>
                      <a:pt x="5" y="1130"/>
                    </a:lnTo>
                    <a:lnTo>
                      <a:pt x="15" y="1152"/>
                    </a:lnTo>
                    <a:lnTo>
                      <a:pt x="37" y="1153"/>
                    </a:lnTo>
                    <a:lnTo>
                      <a:pt x="58" y="1182"/>
                    </a:lnTo>
                    <a:lnTo>
                      <a:pt x="95" y="1199"/>
                    </a:lnTo>
                    <a:lnTo>
                      <a:pt x="125" y="1207"/>
                    </a:lnTo>
                    <a:lnTo>
                      <a:pt x="134" y="1232"/>
                    </a:lnTo>
                    <a:lnTo>
                      <a:pt x="154" y="1239"/>
                    </a:lnTo>
                    <a:lnTo>
                      <a:pt x="169" y="1270"/>
                    </a:lnTo>
                    <a:lnTo>
                      <a:pt x="195" y="1289"/>
                    </a:lnTo>
                    <a:lnTo>
                      <a:pt x="245" y="1292"/>
                    </a:lnTo>
                    <a:lnTo>
                      <a:pt x="259" y="1319"/>
                    </a:lnTo>
                    <a:lnTo>
                      <a:pt x="277" y="1344"/>
                    </a:lnTo>
                    <a:lnTo>
                      <a:pt x="289" y="1347"/>
                    </a:lnTo>
                    <a:lnTo>
                      <a:pt x="299" y="1339"/>
                    </a:lnTo>
                    <a:lnTo>
                      <a:pt x="294" y="1304"/>
                    </a:lnTo>
                    <a:lnTo>
                      <a:pt x="287" y="1272"/>
                    </a:lnTo>
                    <a:lnTo>
                      <a:pt x="305" y="1252"/>
                    </a:lnTo>
                    <a:lnTo>
                      <a:pt x="332" y="1252"/>
                    </a:lnTo>
                    <a:lnTo>
                      <a:pt x="337" y="1274"/>
                    </a:lnTo>
                    <a:lnTo>
                      <a:pt x="355" y="1285"/>
                    </a:lnTo>
                    <a:lnTo>
                      <a:pt x="379" y="1287"/>
                    </a:lnTo>
                    <a:lnTo>
                      <a:pt x="390" y="1297"/>
                    </a:lnTo>
                    <a:lnTo>
                      <a:pt x="399" y="1332"/>
                    </a:lnTo>
                    <a:lnTo>
                      <a:pt x="435" y="1344"/>
                    </a:lnTo>
                    <a:lnTo>
                      <a:pt x="464" y="1357"/>
                    </a:lnTo>
                    <a:lnTo>
                      <a:pt x="472" y="1375"/>
                    </a:lnTo>
                    <a:lnTo>
                      <a:pt x="499" y="1390"/>
                    </a:lnTo>
                    <a:lnTo>
                      <a:pt x="519" y="1379"/>
                    </a:lnTo>
                    <a:lnTo>
                      <a:pt x="534" y="1387"/>
                    </a:lnTo>
                    <a:lnTo>
                      <a:pt x="537" y="1410"/>
                    </a:lnTo>
                    <a:lnTo>
                      <a:pt x="592" y="1424"/>
                    </a:lnTo>
                    <a:lnTo>
                      <a:pt x="622" y="1452"/>
                    </a:lnTo>
                    <a:lnTo>
                      <a:pt x="666" y="1466"/>
                    </a:lnTo>
                    <a:lnTo>
                      <a:pt x="707" y="1474"/>
                    </a:lnTo>
                    <a:lnTo>
                      <a:pt x="736" y="1497"/>
                    </a:lnTo>
                    <a:lnTo>
                      <a:pt x="742" y="1552"/>
                    </a:lnTo>
                    <a:lnTo>
                      <a:pt x="776" y="1599"/>
                    </a:lnTo>
                    <a:lnTo>
                      <a:pt x="806" y="1621"/>
                    </a:lnTo>
                    <a:lnTo>
                      <a:pt x="876" y="1626"/>
                    </a:lnTo>
                    <a:lnTo>
                      <a:pt x="893" y="1652"/>
                    </a:lnTo>
                    <a:lnTo>
                      <a:pt x="899" y="1696"/>
                    </a:lnTo>
                    <a:lnTo>
                      <a:pt x="944" y="1709"/>
                    </a:lnTo>
                    <a:lnTo>
                      <a:pt x="966" y="1726"/>
                    </a:lnTo>
                    <a:lnTo>
                      <a:pt x="998" y="1744"/>
                    </a:lnTo>
                    <a:lnTo>
                      <a:pt x="1039" y="1753"/>
                    </a:lnTo>
                    <a:lnTo>
                      <a:pt x="1063" y="1778"/>
                    </a:lnTo>
                    <a:lnTo>
                      <a:pt x="1106" y="1814"/>
                    </a:lnTo>
                    <a:lnTo>
                      <a:pt x="1146" y="1836"/>
                    </a:lnTo>
                    <a:lnTo>
                      <a:pt x="1181" y="1838"/>
                    </a:lnTo>
                    <a:lnTo>
                      <a:pt x="1201" y="1804"/>
                    </a:lnTo>
                    <a:lnTo>
                      <a:pt x="1224" y="1796"/>
                    </a:lnTo>
                    <a:lnTo>
                      <a:pt x="1278" y="1796"/>
                    </a:lnTo>
                    <a:lnTo>
                      <a:pt x="1308" y="1844"/>
                    </a:lnTo>
                    <a:lnTo>
                      <a:pt x="1348" y="1846"/>
                    </a:lnTo>
                    <a:lnTo>
                      <a:pt x="1371" y="1881"/>
                    </a:lnTo>
                    <a:lnTo>
                      <a:pt x="1400" y="1901"/>
                    </a:lnTo>
                    <a:lnTo>
                      <a:pt x="1495" y="1968"/>
                    </a:lnTo>
                    <a:lnTo>
                      <a:pt x="1586" y="1961"/>
                    </a:lnTo>
                    <a:lnTo>
                      <a:pt x="1675" y="1941"/>
                    </a:lnTo>
                    <a:lnTo>
                      <a:pt x="1697" y="2013"/>
                    </a:lnTo>
                    <a:lnTo>
                      <a:pt x="1707" y="2093"/>
                    </a:lnTo>
                    <a:lnTo>
                      <a:pt x="1743" y="2103"/>
                    </a:lnTo>
                    <a:lnTo>
                      <a:pt x="1768" y="2096"/>
                    </a:lnTo>
                    <a:lnTo>
                      <a:pt x="1820" y="2103"/>
                    </a:lnTo>
                    <a:lnTo>
                      <a:pt x="1837" y="2130"/>
                    </a:lnTo>
                    <a:lnTo>
                      <a:pt x="1987" y="2133"/>
                    </a:lnTo>
                    <a:lnTo>
                      <a:pt x="1992" y="2162"/>
                    </a:lnTo>
                    <a:lnTo>
                      <a:pt x="2019" y="2175"/>
                    </a:lnTo>
                    <a:lnTo>
                      <a:pt x="2030" y="2185"/>
                    </a:lnTo>
                    <a:lnTo>
                      <a:pt x="2034" y="2207"/>
                    </a:lnTo>
                    <a:lnTo>
                      <a:pt x="2049" y="2218"/>
                    </a:lnTo>
                    <a:lnTo>
                      <a:pt x="2080" y="2218"/>
                    </a:lnTo>
                    <a:lnTo>
                      <a:pt x="2114" y="2183"/>
                    </a:lnTo>
                    <a:lnTo>
                      <a:pt x="2112" y="2157"/>
                    </a:lnTo>
                    <a:lnTo>
                      <a:pt x="2107" y="2135"/>
                    </a:lnTo>
                    <a:lnTo>
                      <a:pt x="2110" y="2123"/>
                    </a:lnTo>
                    <a:lnTo>
                      <a:pt x="2127" y="2123"/>
                    </a:lnTo>
                    <a:lnTo>
                      <a:pt x="2165" y="2125"/>
                    </a:lnTo>
                    <a:lnTo>
                      <a:pt x="2214" y="2127"/>
                    </a:lnTo>
                    <a:lnTo>
                      <a:pt x="2262" y="2128"/>
                    </a:lnTo>
                    <a:lnTo>
                      <a:pt x="2324" y="2162"/>
                    </a:lnTo>
                    <a:lnTo>
                      <a:pt x="2391" y="2205"/>
                    </a:lnTo>
                    <a:lnTo>
                      <a:pt x="2411" y="2203"/>
                    </a:lnTo>
                    <a:lnTo>
                      <a:pt x="2412" y="2183"/>
                    </a:lnTo>
                    <a:lnTo>
                      <a:pt x="2397" y="2167"/>
                    </a:lnTo>
                    <a:lnTo>
                      <a:pt x="2399" y="2150"/>
                    </a:lnTo>
                    <a:lnTo>
                      <a:pt x="2421" y="2147"/>
                    </a:lnTo>
                    <a:lnTo>
                      <a:pt x="2459" y="2142"/>
                    </a:lnTo>
                    <a:lnTo>
                      <a:pt x="2494" y="2147"/>
                    </a:lnTo>
                    <a:lnTo>
                      <a:pt x="2531" y="2137"/>
                    </a:lnTo>
                    <a:lnTo>
                      <a:pt x="2554" y="2103"/>
                    </a:lnTo>
                    <a:lnTo>
                      <a:pt x="2589" y="2101"/>
                    </a:lnTo>
                    <a:lnTo>
                      <a:pt x="2631" y="2145"/>
                    </a:lnTo>
                    <a:lnTo>
                      <a:pt x="2689" y="2185"/>
                    </a:lnTo>
                    <a:lnTo>
                      <a:pt x="2766" y="2200"/>
                    </a:lnTo>
                    <a:lnTo>
                      <a:pt x="2846" y="2215"/>
                    </a:lnTo>
                    <a:lnTo>
                      <a:pt x="2886" y="2220"/>
                    </a:lnTo>
                    <a:lnTo>
                      <a:pt x="2923" y="2287"/>
                    </a:lnTo>
                    <a:lnTo>
                      <a:pt x="2931" y="2302"/>
                    </a:lnTo>
                    <a:lnTo>
                      <a:pt x="2916" y="2370"/>
                    </a:lnTo>
                    <a:lnTo>
                      <a:pt x="2909" y="2402"/>
                    </a:lnTo>
                    <a:lnTo>
                      <a:pt x="2906" y="2427"/>
                    </a:lnTo>
                    <a:lnTo>
                      <a:pt x="2949" y="2449"/>
                    </a:lnTo>
                    <a:lnTo>
                      <a:pt x="3019" y="2457"/>
                    </a:lnTo>
                    <a:lnTo>
                      <a:pt x="3048" y="2480"/>
                    </a:lnTo>
                    <a:lnTo>
                      <a:pt x="3078" y="2485"/>
                    </a:lnTo>
                    <a:lnTo>
                      <a:pt x="3101" y="2499"/>
                    </a:lnTo>
                    <a:lnTo>
                      <a:pt x="3115" y="2522"/>
                    </a:lnTo>
                    <a:lnTo>
                      <a:pt x="3141" y="2535"/>
                    </a:lnTo>
                    <a:lnTo>
                      <a:pt x="3151" y="2560"/>
                    </a:lnTo>
                    <a:lnTo>
                      <a:pt x="3175" y="2557"/>
                    </a:lnTo>
                    <a:lnTo>
                      <a:pt x="3190" y="2547"/>
                    </a:lnTo>
                    <a:lnTo>
                      <a:pt x="3240" y="2555"/>
                    </a:lnTo>
                    <a:lnTo>
                      <a:pt x="3241" y="2607"/>
                    </a:lnTo>
                    <a:lnTo>
                      <a:pt x="3255" y="2627"/>
                    </a:lnTo>
                    <a:lnTo>
                      <a:pt x="3295" y="2634"/>
                    </a:lnTo>
                    <a:lnTo>
                      <a:pt x="3330" y="2641"/>
                    </a:lnTo>
                    <a:lnTo>
                      <a:pt x="3365" y="2626"/>
                    </a:lnTo>
                    <a:lnTo>
                      <a:pt x="3385" y="2611"/>
                    </a:lnTo>
                    <a:lnTo>
                      <a:pt x="3410" y="2611"/>
                    </a:lnTo>
                    <a:lnTo>
                      <a:pt x="3513" y="2550"/>
                    </a:lnTo>
                    <a:lnTo>
                      <a:pt x="3530" y="2570"/>
                    </a:lnTo>
                    <a:lnTo>
                      <a:pt x="3555" y="2575"/>
                    </a:lnTo>
                    <a:lnTo>
                      <a:pt x="3578" y="2594"/>
                    </a:lnTo>
                    <a:lnTo>
                      <a:pt x="3578" y="2667"/>
                    </a:lnTo>
                    <a:lnTo>
                      <a:pt x="3580" y="2711"/>
                    </a:lnTo>
                    <a:lnTo>
                      <a:pt x="3610" y="2726"/>
                    </a:lnTo>
                    <a:lnTo>
                      <a:pt x="3645" y="2736"/>
                    </a:lnTo>
                    <a:lnTo>
                      <a:pt x="3673" y="2764"/>
                    </a:lnTo>
                    <a:lnTo>
                      <a:pt x="3727" y="2721"/>
                    </a:lnTo>
                    <a:lnTo>
                      <a:pt x="3772" y="2704"/>
                    </a:lnTo>
                    <a:lnTo>
                      <a:pt x="3810" y="2709"/>
                    </a:lnTo>
                    <a:lnTo>
                      <a:pt x="3837" y="2729"/>
                    </a:lnTo>
                    <a:lnTo>
                      <a:pt x="3877" y="2736"/>
                    </a:lnTo>
                    <a:lnTo>
                      <a:pt x="3884" y="2751"/>
                    </a:lnTo>
                    <a:lnTo>
                      <a:pt x="3904" y="2749"/>
                    </a:lnTo>
                    <a:lnTo>
                      <a:pt x="3914" y="2732"/>
                    </a:lnTo>
                    <a:lnTo>
                      <a:pt x="3972" y="2741"/>
                    </a:lnTo>
                    <a:lnTo>
                      <a:pt x="4012" y="2766"/>
                    </a:lnTo>
                    <a:lnTo>
                      <a:pt x="4052" y="2772"/>
                    </a:lnTo>
                    <a:lnTo>
                      <a:pt x="4092" y="2791"/>
                    </a:lnTo>
                    <a:lnTo>
                      <a:pt x="4110" y="2821"/>
                    </a:lnTo>
                    <a:lnTo>
                      <a:pt x="4140" y="2826"/>
                    </a:lnTo>
                    <a:lnTo>
                      <a:pt x="4159" y="2849"/>
                    </a:lnTo>
                    <a:lnTo>
                      <a:pt x="4187" y="2853"/>
                    </a:lnTo>
                    <a:lnTo>
                      <a:pt x="4204" y="2869"/>
                    </a:lnTo>
                    <a:lnTo>
                      <a:pt x="4224" y="2868"/>
                    </a:lnTo>
                    <a:lnTo>
                      <a:pt x="4237" y="2853"/>
                    </a:lnTo>
                    <a:lnTo>
                      <a:pt x="4289" y="2853"/>
                    </a:lnTo>
                    <a:lnTo>
                      <a:pt x="4314" y="2843"/>
                    </a:lnTo>
                    <a:lnTo>
                      <a:pt x="4324" y="2806"/>
                    </a:lnTo>
                    <a:lnTo>
                      <a:pt x="4382" y="2797"/>
                    </a:lnTo>
                    <a:lnTo>
                      <a:pt x="4416" y="2772"/>
                    </a:lnTo>
                    <a:lnTo>
                      <a:pt x="4434" y="2801"/>
                    </a:lnTo>
                    <a:lnTo>
                      <a:pt x="4434" y="2843"/>
                    </a:lnTo>
                    <a:lnTo>
                      <a:pt x="4454" y="2876"/>
                    </a:lnTo>
                    <a:lnTo>
                      <a:pt x="4491" y="2884"/>
                    </a:lnTo>
                    <a:lnTo>
                      <a:pt x="4517" y="2879"/>
                    </a:lnTo>
                    <a:lnTo>
                      <a:pt x="4542" y="2884"/>
                    </a:lnTo>
                    <a:lnTo>
                      <a:pt x="4544" y="2913"/>
                    </a:lnTo>
                    <a:lnTo>
                      <a:pt x="4599" y="2918"/>
                    </a:lnTo>
                    <a:lnTo>
                      <a:pt x="4606" y="2893"/>
                    </a:lnTo>
                    <a:lnTo>
                      <a:pt x="4636" y="2871"/>
                    </a:lnTo>
                    <a:lnTo>
                      <a:pt x="4669" y="2866"/>
                    </a:lnTo>
                    <a:lnTo>
                      <a:pt x="4699" y="2866"/>
                    </a:lnTo>
                    <a:lnTo>
                      <a:pt x="4728" y="2886"/>
                    </a:lnTo>
                    <a:lnTo>
                      <a:pt x="4756" y="2904"/>
                    </a:lnTo>
                    <a:lnTo>
                      <a:pt x="4794" y="2891"/>
                    </a:lnTo>
                    <a:lnTo>
                      <a:pt x="4814" y="2869"/>
                    </a:lnTo>
                    <a:lnTo>
                      <a:pt x="4851" y="2874"/>
                    </a:lnTo>
                    <a:lnTo>
                      <a:pt x="4881" y="2849"/>
                    </a:lnTo>
                    <a:lnTo>
                      <a:pt x="4916" y="2854"/>
                    </a:lnTo>
                    <a:lnTo>
                      <a:pt x="4943" y="2841"/>
                    </a:lnTo>
                    <a:lnTo>
                      <a:pt x="4963" y="2858"/>
                    </a:lnTo>
                    <a:lnTo>
                      <a:pt x="4966" y="2883"/>
                    </a:lnTo>
                    <a:lnTo>
                      <a:pt x="4991" y="2891"/>
                    </a:lnTo>
                    <a:lnTo>
                      <a:pt x="5016" y="2914"/>
                    </a:lnTo>
                    <a:lnTo>
                      <a:pt x="5055" y="2883"/>
                    </a:lnTo>
                    <a:lnTo>
                      <a:pt x="5073" y="2848"/>
                    </a:lnTo>
                    <a:lnTo>
                      <a:pt x="5073" y="2826"/>
                    </a:lnTo>
                    <a:lnTo>
                      <a:pt x="5081" y="2774"/>
                    </a:lnTo>
                    <a:lnTo>
                      <a:pt x="5105" y="2734"/>
                    </a:lnTo>
                    <a:lnTo>
                      <a:pt x="5130" y="2644"/>
                    </a:lnTo>
                    <a:lnTo>
                      <a:pt x="5125" y="2607"/>
                    </a:lnTo>
                    <a:lnTo>
                      <a:pt x="5116" y="2547"/>
                    </a:lnTo>
                    <a:lnTo>
                      <a:pt x="5095" y="2514"/>
                    </a:lnTo>
                    <a:lnTo>
                      <a:pt x="5086" y="2469"/>
                    </a:lnTo>
                    <a:lnTo>
                      <a:pt x="5056" y="2437"/>
                    </a:lnTo>
                    <a:lnTo>
                      <a:pt x="5026" y="2427"/>
                    </a:lnTo>
                    <a:lnTo>
                      <a:pt x="5001" y="2385"/>
                    </a:lnTo>
                    <a:lnTo>
                      <a:pt x="5016" y="2360"/>
                    </a:lnTo>
                    <a:lnTo>
                      <a:pt x="5023" y="2292"/>
                    </a:lnTo>
                    <a:lnTo>
                      <a:pt x="5035" y="2247"/>
                    </a:lnTo>
                    <a:lnTo>
                      <a:pt x="5041" y="2177"/>
                    </a:lnTo>
                    <a:lnTo>
                      <a:pt x="5048" y="2148"/>
                    </a:lnTo>
                    <a:lnTo>
                      <a:pt x="5041" y="2118"/>
                    </a:lnTo>
                    <a:lnTo>
                      <a:pt x="5050" y="2075"/>
                    </a:lnTo>
                    <a:lnTo>
                      <a:pt x="5061" y="2040"/>
                    </a:lnTo>
                    <a:lnTo>
                      <a:pt x="5083" y="2008"/>
                    </a:lnTo>
                    <a:lnTo>
                      <a:pt x="5103" y="1976"/>
                    </a:lnTo>
                    <a:lnTo>
                      <a:pt x="5113" y="1931"/>
                    </a:lnTo>
                    <a:lnTo>
                      <a:pt x="5130" y="1911"/>
                    </a:lnTo>
                    <a:lnTo>
                      <a:pt x="5128" y="1848"/>
                    </a:lnTo>
                    <a:lnTo>
                      <a:pt x="5105" y="1834"/>
                    </a:lnTo>
                    <a:lnTo>
                      <a:pt x="5063" y="1833"/>
                    </a:lnTo>
                    <a:lnTo>
                      <a:pt x="5055" y="1818"/>
                    </a:lnTo>
                    <a:lnTo>
                      <a:pt x="5040" y="1808"/>
                    </a:lnTo>
                    <a:lnTo>
                      <a:pt x="5011" y="1806"/>
                    </a:lnTo>
                    <a:lnTo>
                      <a:pt x="4993" y="1839"/>
                    </a:lnTo>
                    <a:lnTo>
                      <a:pt x="4960" y="1874"/>
                    </a:lnTo>
                    <a:lnTo>
                      <a:pt x="4928" y="1874"/>
                    </a:lnTo>
                    <a:lnTo>
                      <a:pt x="4894" y="1868"/>
                    </a:lnTo>
                    <a:lnTo>
                      <a:pt x="4836" y="1863"/>
                    </a:lnTo>
                    <a:lnTo>
                      <a:pt x="4796" y="1864"/>
                    </a:lnTo>
                    <a:lnTo>
                      <a:pt x="4763" y="1871"/>
                    </a:lnTo>
                    <a:lnTo>
                      <a:pt x="4759" y="1851"/>
                    </a:lnTo>
                    <a:lnTo>
                      <a:pt x="4739" y="1839"/>
                    </a:lnTo>
                    <a:lnTo>
                      <a:pt x="4719" y="1856"/>
                    </a:lnTo>
                    <a:lnTo>
                      <a:pt x="4691" y="1864"/>
                    </a:lnTo>
                    <a:lnTo>
                      <a:pt x="4471" y="1869"/>
                    </a:lnTo>
                    <a:lnTo>
                      <a:pt x="4466" y="1839"/>
                    </a:lnTo>
                    <a:lnTo>
                      <a:pt x="4404" y="1781"/>
                    </a:lnTo>
                    <a:lnTo>
                      <a:pt x="4346" y="1779"/>
                    </a:lnTo>
                    <a:lnTo>
                      <a:pt x="4339" y="1766"/>
                    </a:lnTo>
                    <a:lnTo>
                      <a:pt x="4306" y="1738"/>
                    </a:lnTo>
                    <a:lnTo>
                      <a:pt x="4251" y="1728"/>
                    </a:lnTo>
                    <a:lnTo>
                      <a:pt x="4224" y="1699"/>
                    </a:lnTo>
                    <a:lnTo>
                      <a:pt x="4219" y="1669"/>
                    </a:lnTo>
                    <a:lnTo>
                      <a:pt x="4184" y="1669"/>
                    </a:lnTo>
                    <a:lnTo>
                      <a:pt x="4169" y="1688"/>
                    </a:lnTo>
                    <a:lnTo>
                      <a:pt x="4127" y="1686"/>
                    </a:lnTo>
                    <a:lnTo>
                      <a:pt x="4110" y="1703"/>
                    </a:lnTo>
                    <a:lnTo>
                      <a:pt x="4077" y="1726"/>
                    </a:lnTo>
                    <a:lnTo>
                      <a:pt x="4069" y="1793"/>
                    </a:lnTo>
                    <a:lnTo>
                      <a:pt x="4015" y="1801"/>
                    </a:lnTo>
                    <a:lnTo>
                      <a:pt x="4004" y="1781"/>
                    </a:lnTo>
                    <a:lnTo>
                      <a:pt x="3972" y="1779"/>
                    </a:lnTo>
                    <a:lnTo>
                      <a:pt x="3945" y="1756"/>
                    </a:lnTo>
                    <a:lnTo>
                      <a:pt x="3890" y="1756"/>
                    </a:lnTo>
                    <a:lnTo>
                      <a:pt x="3879" y="1714"/>
                    </a:lnTo>
                    <a:lnTo>
                      <a:pt x="3880" y="1684"/>
                    </a:lnTo>
                    <a:lnTo>
                      <a:pt x="3880" y="1656"/>
                    </a:lnTo>
                    <a:lnTo>
                      <a:pt x="3859" y="1627"/>
                    </a:lnTo>
                    <a:lnTo>
                      <a:pt x="3798" y="1676"/>
                    </a:lnTo>
                    <a:lnTo>
                      <a:pt x="3798" y="1726"/>
                    </a:lnTo>
                    <a:lnTo>
                      <a:pt x="3817" y="1753"/>
                    </a:lnTo>
                    <a:lnTo>
                      <a:pt x="3827" y="1784"/>
                    </a:lnTo>
                    <a:lnTo>
                      <a:pt x="3815" y="1803"/>
                    </a:lnTo>
                    <a:lnTo>
                      <a:pt x="3753" y="1801"/>
                    </a:lnTo>
                    <a:lnTo>
                      <a:pt x="3728" y="1783"/>
                    </a:lnTo>
                    <a:lnTo>
                      <a:pt x="3697" y="1688"/>
                    </a:lnTo>
                    <a:lnTo>
                      <a:pt x="3683" y="1663"/>
                    </a:lnTo>
                    <a:lnTo>
                      <a:pt x="3662" y="1641"/>
                    </a:lnTo>
                    <a:lnTo>
                      <a:pt x="3643" y="1627"/>
                    </a:lnTo>
                    <a:lnTo>
                      <a:pt x="3617" y="1609"/>
                    </a:lnTo>
                    <a:lnTo>
                      <a:pt x="3580" y="1599"/>
                    </a:lnTo>
                    <a:lnTo>
                      <a:pt x="3532" y="1559"/>
                    </a:lnTo>
                    <a:lnTo>
                      <a:pt x="3508" y="1549"/>
                    </a:lnTo>
                    <a:lnTo>
                      <a:pt x="3485" y="1517"/>
                    </a:lnTo>
                    <a:lnTo>
                      <a:pt x="3465" y="1507"/>
                    </a:lnTo>
                    <a:lnTo>
                      <a:pt x="3405" y="1506"/>
                    </a:lnTo>
                    <a:lnTo>
                      <a:pt x="3371" y="1532"/>
                    </a:lnTo>
                    <a:lnTo>
                      <a:pt x="3283" y="1532"/>
                    </a:lnTo>
                    <a:lnTo>
                      <a:pt x="3263" y="1521"/>
                    </a:lnTo>
                    <a:lnTo>
                      <a:pt x="3250" y="1506"/>
                    </a:lnTo>
                    <a:lnTo>
                      <a:pt x="3210" y="1507"/>
                    </a:lnTo>
                    <a:lnTo>
                      <a:pt x="3208" y="1432"/>
                    </a:lnTo>
                    <a:lnTo>
                      <a:pt x="3223" y="1384"/>
                    </a:lnTo>
                    <a:lnTo>
                      <a:pt x="3240" y="1327"/>
                    </a:lnTo>
                    <a:lnTo>
                      <a:pt x="3235" y="1287"/>
                    </a:lnTo>
                    <a:lnTo>
                      <a:pt x="3206" y="1259"/>
                    </a:lnTo>
                    <a:lnTo>
                      <a:pt x="3175" y="1259"/>
                    </a:lnTo>
                    <a:lnTo>
                      <a:pt x="3145" y="1275"/>
                    </a:lnTo>
                    <a:lnTo>
                      <a:pt x="3126" y="1304"/>
                    </a:lnTo>
                    <a:lnTo>
                      <a:pt x="3079" y="1305"/>
                    </a:lnTo>
                    <a:lnTo>
                      <a:pt x="3044" y="1327"/>
                    </a:lnTo>
                    <a:lnTo>
                      <a:pt x="3013" y="1325"/>
                    </a:lnTo>
                    <a:lnTo>
                      <a:pt x="2956" y="1310"/>
                    </a:lnTo>
                    <a:lnTo>
                      <a:pt x="2931" y="1295"/>
                    </a:lnTo>
                    <a:lnTo>
                      <a:pt x="2923" y="1239"/>
                    </a:lnTo>
                    <a:lnTo>
                      <a:pt x="2896" y="1215"/>
                    </a:lnTo>
                    <a:lnTo>
                      <a:pt x="2831" y="1224"/>
                    </a:lnTo>
                    <a:lnTo>
                      <a:pt x="2791" y="1219"/>
                    </a:lnTo>
                    <a:lnTo>
                      <a:pt x="2756" y="1215"/>
                    </a:lnTo>
                    <a:lnTo>
                      <a:pt x="2764" y="1150"/>
                    </a:lnTo>
                    <a:lnTo>
                      <a:pt x="2741" y="1128"/>
                    </a:lnTo>
                    <a:lnTo>
                      <a:pt x="2712" y="1123"/>
                    </a:lnTo>
                    <a:lnTo>
                      <a:pt x="2694" y="1115"/>
                    </a:lnTo>
                    <a:lnTo>
                      <a:pt x="2672" y="1108"/>
                    </a:lnTo>
                    <a:lnTo>
                      <a:pt x="2661" y="1092"/>
                    </a:lnTo>
                    <a:lnTo>
                      <a:pt x="2621" y="1095"/>
                    </a:lnTo>
                    <a:lnTo>
                      <a:pt x="2591" y="1103"/>
                    </a:lnTo>
                    <a:lnTo>
                      <a:pt x="2596" y="1060"/>
                    </a:lnTo>
                    <a:lnTo>
                      <a:pt x="2597" y="1035"/>
                    </a:lnTo>
                    <a:lnTo>
                      <a:pt x="2572" y="1003"/>
                    </a:lnTo>
                    <a:lnTo>
                      <a:pt x="2589" y="963"/>
                    </a:lnTo>
                    <a:lnTo>
                      <a:pt x="2597" y="918"/>
                    </a:lnTo>
                    <a:lnTo>
                      <a:pt x="2609" y="886"/>
                    </a:lnTo>
                    <a:lnTo>
                      <a:pt x="2609" y="866"/>
                    </a:lnTo>
                    <a:lnTo>
                      <a:pt x="2577" y="863"/>
                    </a:lnTo>
                    <a:lnTo>
                      <a:pt x="2554" y="830"/>
                    </a:lnTo>
                    <a:lnTo>
                      <a:pt x="2494" y="823"/>
                    </a:lnTo>
                    <a:lnTo>
                      <a:pt x="2484" y="806"/>
                    </a:lnTo>
                    <a:lnTo>
                      <a:pt x="2412" y="805"/>
                    </a:lnTo>
                    <a:lnTo>
                      <a:pt x="2372" y="851"/>
                    </a:lnTo>
                    <a:lnTo>
                      <a:pt x="2310" y="856"/>
                    </a:lnTo>
                    <a:lnTo>
                      <a:pt x="2239" y="905"/>
                    </a:lnTo>
                    <a:lnTo>
                      <a:pt x="2214" y="886"/>
                    </a:lnTo>
                    <a:lnTo>
                      <a:pt x="2192" y="886"/>
                    </a:lnTo>
                    <a:lnTo>
                      <a:pt x="2182" y="865"/>
                    </a:lnTo>
                    <a:lnTo>
                      <a:pt x="2175" y="850"/>
                    </a:lnTo>
                    <a:lnTo>
                      <a:pt x="2155" y="826"/>
                    </a:lnTo>
                    <a:lnTo>
                      <a:pt x="2137" y="816"/>
                    </a:lnTo>
                    <a:lnTo>
                      <a:pt x="2115" y="770"/>
                    </a:lnTo>
                    <a:lnTo>
                      <a:pt x="2110" y="743"/>
                    </a:lnTo>
                    <a:lnTo>
                      <a:pt x="2069" y="698"/>
                    </a:lnTo>
                    <a:lnTo>
                      <a:pt x="2060" y="673"/>
                    </a:lnTo>
                    <a:lnTo>
                      <a:pt x="2022" y="653"/>
                    </a:lnTo>
                    <a:lnTo>
                      <a:pt x="2010" y="613"/>
                    </a:lnTo>
                    <a:lnTo>
                      <a:pt x="1952" y="579"/>
                    </a:lnTo>
                    <a:lnTo>
                      <a:pt x="1902" y="571"/>
                    </a:lnTo>
                    <a:lnTo>
                      <a:pt x="1873" y="551"/>
                    </a:lnTo>
                    <a:lnTo>
                      <a:pt x="1835" y="534"/>
                    </a:lnTo>
                    <a:lnTo>
                      <a:pt x="1767" y="514"/>
                    </a:lnTo>
                    <a:lnTo>
                      <a:pt x="1713" y="491"/>
                    </a:lnTo>
                    <a:lnTo>
                      <a:pt x="1683" y="459"/>
                    </a:lnTo>
                    <a:lnTo>
                      <a:pt x="1678" y="436"/>
                    </a:lnTo>
                    <a:lnTo>
                      <a:pt x="1600" y="367"/>
                    </a:lnTo>
                    <a:lnTo>
                      <a:pt x="1598" y="346"/>
                    </a:lnTo>
                    <a:lnTo>
                      <a:pt x="1583" y="337"/>
                    </a:lnTo>
                    <a:lnTo>
                      <a:pt x="1551" y="321"/>
                    </a:lnTo>
                    <a:lnTo>
                      <a:pt x="1541" y="302"/>
                    </a:lnTo>
                    <a:lnTo>
                      <a:pt x="1493" y="297"/>
                    </a:lnTo>
                    <a:lnTo>
                      <a:pt x="1448" y="282"/>
                    </a:lnTo>
                    <a:lnTo>
                      <a:pt x="1396" y="269"/>
                    </a:lnTo>
                    <a:lnTo>
                      <a:pt x="1378" y="250"/>
                    </a:lnTo>
                    <a:lnTo>
                      <a:pt x="1351" y="249"/>
                    </a:lnTo>
                    <a:lnTo>
                      <a:pt x="1346" y="222"/>
                    </a:lnTo>
                    <a:lnTo>
                      <a:pt x="1355" y="205"/>
                    </a:lnTo>
                    <a:lnTo>
                      <a:pt x="1361" y="190"/>
                    </a:lnTo>
                    <a:lnTo>
                      <a:pt x="1353" y="165"/>
                    </a:lnTo>
                    <a:lnTo>
                      <a:pt x="1326" y="145"/>
                    </a:lnTo>
                    <a:lnTo>
                      <a:pt x="1321" y="75"/>
                    </a:lnTo>
                    <a:lnTo>
                      <a:pt x="1278" y="69"/>
                    </a:lnTo>
                    <a:lnTo>
                      <a:pt x="1245" y="60"/>
                    </a:lnTo>
                    <a:lnTo>
                      <a:pt x="1219" y="69"/>
                    </a:lnTo>
                    <a:lnTo>
                      <a:pt x="1149" y="43"/>
                    </a:lnTo>
                    <a:lnTo>
                      <a:pt x="1058" y="27"/>
                    </a:lnTo>
                    <a:lnTo>
                      <a:pt x="1041" y="10"/>
                    </a:lnTo>
                    <a:lnTo>
                      <a:pt x="981" y="0"/>
                    </a:lnTo>
                    <a:lnTo>
                      <a:pt x="963" y="13"/>
                    </a:lnTo>
                    <a:lnTo>
                      <a:pt x="959" y="35"/>
                    </a:lnTo>
                    <a:lnTo>
                      <a:pt x="934" y="35"/>
                    </a:lnTo>
                    <a:lnTo>
                      <a:pt x="923" y="15"/>
                    </a:lnTo>
                    <a:lnTo>
                      <a:pt x="911" y="3"/>
                    </a:lnTo>
                    <a:lnTo>
                      <a:pt x="881" y="3"/>
                    </a:lnTo>
                    <a:lnTo>
                      <a:pt x="861" y="10"/>
                    </a:lnTo>
                    <a:lnTo>
                      <a:pt x="844" y="35"/>
                    </a:lnTo>
                    <a:lnTo>
                      <a:pt x="851" y="60"/>
                    </a:lnTo>
                    <a:lnTo>
                      <a:pt x="856" y="117"/>
                    </a:lnTo>
                    <a:lnTo>
                      <a:pt x="844" y="165"/>
                    </a:lnTo>
                    <a:lnTo>
                      <a:pt x="812" y="197"/>
                    </a:lnTo>
                    <a:lnTo>
                      <a:pt x="766" y="200"/>
                    </a:lnTo>
                    <a:lnTo>
                      <a:pt x="761" y="245"/>
                    </a:lnTo>
                    <a:lnTo>
                      <a:pt x="754" y="277"/>
                    </a:lnTo>
                    <a:lnTo>
                      <a:pt x="702" y="286"/>
                    </a:lnTo>
                    <a:lnTo>
                      <a:pt x="672" y="269"/>
                    </a:lnTo>
                    <a:lnTo>
                      <a:pt x="657" y="252"/>
                    </a:lnTo>
                    <a:lnTo>
                      <a:pt x="657" y="222"/>
                    </a:lnTo>
                    <a:lnTo>
                      <a:pt x="652" y="184"/>
                    </a:lnTo>
                    <a:lnTo>
                      <a:pt x="629" y="162"/>
                    </a:lnTo>
                    <a:lnTo>
                      <a:pt x="601" y="149"/>
                    </a:lnTo>
                    <a:lnTo>
                      <a:pt x="552" y="150"/>
                    </a:lnTo>
                    <a:lnTo>
                      <a:pt x="524" y="175"/>
                    </a:lnTo>
                    <a:lnTo>
                      <a:pt x="514" y="214"/>
                    </a:lnTo>
                    <a:lnTo>
                      <a:pt x="487" y="239"/>
                    </a:lnTo>
                    <a:lnTo>
                      <a:pt x="462" y="265"/>
                    </a:lnTo>
                    <a:lnTo>
                      <a:pt x="445" y="291"/>
                    </a:lnTo>
                    <a:lnTo>
                      <a:pt x="434" y="312"/>
                    </a:lnTo>
                    <a:lnTo>
                      <a:pt x="410" y="327"/>
                    </a:lnTo>
                    <a:lnTo>
                      <a:pt x="367" y="329"/>
                    </a:lnTo>
                    <a:lnTo>
                      <a:pt x="335" y="344"/>
                    </a:lnTo>
                    <a:lnTo>
                      <a:pt x="324" y="386"/>
                    </a:lnTo>
                    <a:lnTo>
                      <a:pt x="305" y="424"/>
                    </a:lnTo>
                    <a:lnTo>
                      <a:pt x="282" y="444"/>
                    </a:lnTo>
                    <a:lnTo>
                      <a:pt x="242" y="449"/>
                    </a:lnTo>
                    <a:lnTo>
                      <a:pt x="202" y="491"/>
                    </a:lnTo>
                    <a:lnTo>
                      <a:pt x="204" y="538"/>
                    </a:lnTo>
                    <a:lnTo>
                      <a:pt x="224" y="576"/>
                    </a:lnTo>
                    <a:lnTo>
                      <a:pt x="222" y="606"/>
                    </a:lnTo>
                    <a:lnTo>
                      <a:pt x="209" y="626"/>
                    </a:lnTo>
                    <a:lnTo>
                      <a:pt x="182" y="651"/>
                    </a:lnTo>
                    <a:lnTo>
                      <a:pt x="152" y="694"/>
                    </a:lnTo>
                    <a:lnTo>
                      <a:pt x="122" y="719"/>
                    </a:lnTo>
                    <a:lnTo>
                      <a:pt x="122" y="750"/>
                    </a:lnTo>
                    <a:lnTo>
                      <a:pt x="142" y="775"/>
                    </a:lnTo>
                    <a:lnTo>
                      <a:pt x="155" y="798"/>
                    </a:lnTo>
                    <a:lnTo>
                      <a:pt x="150" y="855"/>
                    </a:lnTo>
                    <a:lnTo>
                      <a:pt x="124" y="878"/>
                    </a:lnTo>
                    <a:lnTo>
                      <a:pt x="130" y="913"/>
                    </a:lnTo>
                    <a:lnTo>
                      <a:pt x="90" y="935"/>
                    </a:lnTo>
                    <a:close/>
                  </a:path>
                </a:pathLst>
              </a:custGeom>
              <a:solidFill>
                <a:srgbClr val="84828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70" name="Freeform 20"/>
              <p:cNvSpPr>
                <a:spLocks/>
              </p:cNvSpPr>
              <p:nvPr/>
            </p:nvSpPr>
            <p:spPr bwMode="auto">
              <a:xfrm>
                <a:off x="2493" y="2891"/>
                <a:ext cx="515" cy="339"/>
              </a:xfrm>
              <a:custGeom>
                <a:avLst/>
                <a:gdLst>
                  <a:gd name="T0" fmla="*/ 47 w 515"/>
                  <a:gd name="T1" fmla="*/ 122 h 339"/>
                  <a:gd name="T2" fmla="*/ 18 w 515"/>
                  <a:gd name="T3" fmla="*/ 152 h 339"/>
                  <a:gd name="T4" fmla="*/ 0 w 515"/>
                  <a:gd name="T5" fmla="*/ 222 h 339"/>
                  <a:gd name="T6" fmla="*/ 13 w 515"/>
                  <a:gd name="T7" fmla="*/ 260 h 339"/>
                  <a:gd name="T8" fmla="*/ 63 w 515"/>
                  <a:gd name="T9" fmla="*/ 263 h 339"/>
                  <a:gd name="T10" fmla="*/ 123 w 515"/>
                  <a:gd name="T11" fmla="*/ 295 h 339"/>
                  <a:gd name="T12" fmla="*/ 190 w 515"/>
                  <a:gd name="T13" fmla="*/ 339 h 339"/>
                  <a:gd name="T14" fmla="*/ 210 w 515"/>
                  <a:gd name="T15" fmla="*/ 337 h 339"/>
                  <a:gd name="T16" fmla="*/ 212 w 515"/>
                  <a:gd name="T17" fmla="*/ 317 h 339"/>
                  <a:gd name="T18" fmla="*/ 197 w 515"/>
                  <a:gd name="T19" fmla="*/ 300 h 339"/>
                  <a:gd name="T20" fmla="*/ 198 w 515"/>
                  <a:gd name="T21" fmla="*/ 283 h 339"/>
                  <a:gd name="T22" fmla="*/ 220 w 515"/>
                  <a:gd name="T23" fmla="*/ 280 h 339"/>
                  <a:gd name="T24" fmla="*/ 229 w 515"/>
                  <a:gd name="T25" fmla="*/ 248 h 339"/>
                  <a:gd name="T26" fmla="*/ 242 w 515"/>
                  <a:gd name="T27" fmla="*/ 225 h 339"/>
                  <a:gd name="T28" fmla="*/ 299 w 515"/>
                  <a:gd name="T29" fmla="*/ 218 h 339"/>
                  <a:gd name="T30" fmla="*/ 329 w 515"/>
                  <a:gd name="T31" fmla="*/ 208 h 339"/>
                  <a:gd name="T32" fmla="*/ 372 w 515"/>
                  <a:gd name="T33" fmla="*/ 168 h 339"/>
                  <a:gd name="T34" fmla="*/ 405 w 515"/>
                  <a:gd name="T35" fmla="*/ 140 h 339"/>
                  <a:gd name="T36" fmla="*/ 454 w 515"/>
                  <a:gd name="T37" fmla="*/ 120 h 339"/>
                  <a:gd name="T38" fmla="*/ 514 w 515"/>
                  <a:gd name="T39" fmla="*/ 105 h 339"/>
                  <a:gd name="T40" fmla="*/ 515 w 515"/>
                  <a:gd name="T41" fmla="*/ 63 h 339"/>
                  <a:gd name="T42" fmla="*/ 465 w 515"/>
                  <a:gd name="T43" fmla="*/ 61 h 339"/>
                  <a:gd name="T44" fmla="*/ 447 w 515"/>
                  <a:gd name="T45" fmla="*/ 28 h 339"/>
                  <a:gd name="T46" fmla="*/ 412 w 515"/>
                  <a:gd name="T47" fmla="*/ 16 h 339"/>
                  <a:gd name="T48" fmla="*/ 342 w 515"/>
                  <a:gd name="T49" fmla="*/ 10 h 339"/>
                  <a:gd name="T50" fmla="*/ 305 w 515"/>
                  <a:gd name="T51" fmla="*/ 0 h 339"/>
                  <a:gd name="T52" fmla="*/ 275 w 515"/>
                  <a:gd name="T53" fmla="*/ 8 h 339"/>
                  <a:gd name="T54" fmla="*/ 270 w 515"/>
                  <a:gd name="T55" fmla="*/ 30 h 339"/>
                  <a:gd name="T56" fmla="*/ 254 w 515"/>
                  <a:gd name="T57" fmla="*/ 61 h 339"/>
                  <a:gd name="T58" fmla="*/ 225 w 515"/>
                  <a:gd name="T59" fmla="*/ 82 h 339"/>
                  <a:gd name="T60" fmla="*/ 125 w 515"/>
                  <a:gd name="T61" fmla="*/ 88 h 339"/>
                  <a:gd name="T62" fmla="*/ 90 w 515"/>
                  <a:gd name="T63" fmla="*/ 120 h 339"/>
                  <a:gd name="T64" fmla="*/ 47 w 515"/>
                  <a:gd name="T65" fmla="*/ 122 h 3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15" h="339">
                    <a:moveTo>
                      <a:pt x="47" y="122"/>
                    </a:moveTo>
                    <a:lnTo>
                      <a:pt x="18" y="152"/>
                    </a:lnTo>
                    <a:lnTo>
                      <a:pt x="0" y="222"/>
                    </a:lnTo>
                    <a:lnTo>
                      <a:pt x="13" y="260"/>
                    </a:lnTo>
                    <a:lnTo>
                      <a:pt x="63" y="263"/>
                    </a:lnTo>
                    <a:lnTo>
                      <a:pt x="123" y="295"/>
                    </a:lnTo>
                    <a:lnTo>
                      <a:pt x="190" y="339"/>
                    </a:lnTo>
                    <a:lnTo>
                      <a:pt x="210" y="337"/>
                    </a:lnTo>
                    <a:lnTo>
                      <a:pt x="212" y="317"/>
                    </a:lnTo>
                    <a:lnTo>
                      <a:pt x="197" y="300"/>
                    </a:lnTo>
                    <a:lnTo>
                      <a:pt x="198" y="283"/>
                    </a:lnTo>
                    <a:lnTo>
                      <a:pt x="220" y="280"/>
                    </a:lnTo>
                    <a:lnTo>
                      <a:pt x="229" y="248"/>
                    </a:lnTo>
                    <a:lnTo>
                      <a:pt x="242" y="225"/>
                    </a:lnTo>
                    <a:lnTo>
                      <a:pt x="299" y="218"/>
                    </a:lnTo>
                    <a:lnTo>
                      <a:pt x="329" y="208"/>
                    </a:lnTo>
                    <a:lnTo>
                      <a:pt x="372" y="168"/>
                    </a:lnTo>
                    <a:lnTo>
                      <a:pt x="405" y="140"/>
                    </a:lnTo>
                    <a:lnTo>
                      <a:pt x="454" y="120"/>
                    </a:lnTo>
                    <a:lnTo>
                      <a:pt x="514" y="105"/>
                    </a:lnTo>
                    <a:lnTo>
                      <a:pt x="515" y="63"/>
                    </a:lnTo>
                    <a:lnTo>
                      <a:pt x="465" y="61"/>
                    </a:lnTo>
                    <a:lnTo>
                      <a:pt x="447" y="28"/>
                    </a:lnTo>
                    <a:lnTo>
                      <a:pt x="412" y="16"/>
                    </a:lnTo>
                    <a:lnTo>
                      <a:pt x="342" y="10"/>
                    </a:lnTo>
                    <a:lnTo>
                      <a:pt x="305" y="0"/>
                    </a:lnTo>
                    <a:lnTo>
                      <a:pt x="275" y="8"/>
                    </a:lnTo>
                    <a:lnTo>
                      <a:pt x="270" y="30"/>
                    </a:lnTo>
                    <a:lnTo>
                      <a:pt x="254" y="61"/>
                    </a:lnTo>
                    <a:lnTo>
                      <a:pt x="225" y="82"/>
                    </a:lnTo>
                    <a:lnTo>
                      <a:pt x="125" y="88"/>
                    </a:lnTo>
                    <a:lnTo>
                      <a:pt x="90" y="120"/>
                    </a:lnTo>
                    <a:lnTo>
                      <a:pt x="47" y="122"/>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371" name="Freeform 21"/>
              <p:cNvSpPr>
                <a:spLocks/>
              </p:cNvSpPr>
              <p:nvPr/>
            </p:nvSpPr>
            <p:spPr bwMode="auto">
              <a:xfrm>
                <a:off x="2493" y="2891"/>
                <a:ext cx="515" cy="339"/>
              </a:xfrm>
              <a:custGeom>
                <a:avLst/>
                <a:gdLst>
                  <a:gd name="T0" fmla="*/ 47 w 515"/>
                  <a:gd name="T1" fmla="*/ 122 h 339"/>
                  <a:gd name="T2" fmla="*/ 18 w 515"/>
                  <a:gd name="T3" fmla="*/ 152 h 339"/>
                  <a:gd name="T4" fmla="*/ 0 w 515"/>
                  <a:gd name="T5" fmla="*/ 222 h 339"/>
                  <a:gd name="T6" fmla="*/ 13 w 515"/>
                  <a:gd name="T7" fmla="*/ 260 h 339"/>
                  <a:gd name="T8" fmla="*/ 63 w 515"/>
                  <a:gd name="T9" fmla="*/ 263 h 339"/>
                  <a:gd name="T10" fmla="*/ 123 w 515"/>
                  <a:gd name="T11" fmla="*/ 295 h 339"/>
                  <a:gd name="T12" fmla="*/ 190 w 515"/>
                  <a:gd name="T13" fmla="*/ 339 h 339"/>
                  <a:gd name="T14" fmla="*/ 210 w 515"/>
                  <a:gd name="T15" fmla="*/ 337 h 339"/>
                  <a:gd name="T16" fmla="*/ 212 w 515"/>
                  <a:gd name="T17" fmla="*/ 317 h 339"/>
                  <a:gd name="T18" fmla="*/ 197 w 515"/>
                  <a:gd name="T19" fmla="*/ 300 h 339"/>
                  <a:gd name="T20" fmla="*/ 198 w 515"/>
                  <a:gd name="T21" fmla="*/ 283 h 339"/>
                  <a:gd name="T22" fmla="*/ 220 w 515"/>
                  <a:gd name="T23" fmla="*/ 280 h 339"/>
                  <a:gd name="T24" fmla="*/ 229 w 515"/>
                  <a:gd name="T25" fmla="*/ 248 h 339"/>
                  <a:gd name="T26" fmla="*/ 242 w 515"/>
                  <a:gd name="T27" fmla="*/ 225 h 339"/>
                  <a:gd name="T28" fmla="*/ 299 w 515"/>
                  <a:gd name="T29" fmla="*/ 218 h 339"/>
                  <a:gd name="T30" fmla="*/ 329 w 515"/>
                  <a:gd name="T31" fmla="*/ 208 h 339"/>
                  <a:gd name="T32" fmla="*/ 372 w 515"/>
                  <a:gd name="T33" fmla="*/ 168 h 339"/>
                  <a:gd name="T34" fmla="*/ 405 w 515"/>
                  <a:gd name="T35" fmla="*/ 140 h 339"/>
                  <a:gd name="T36" fmla="*/ 454 w 515"/>
                  <a:gd name="T37" fmla="*/ 120 h 339"/>
                  <a:gd name="T38" fmla="*/ 514 w 515"/>
                  <a:gd name="T39" fmla="*/ 105 h 339"/>
                  <a:gd name="T40" fmla="*/ 515 w 515"/>
                  <a:gd name="T41" fmla="*/ 63 h 339"/>
                  <a:gd name="T42" fmla="*/ 465 w 515"/>
                  <a:gd name="T43" fmla="*/ 61 h 339"/>
                  <a:gd name="T44" fmla="*/ 447 w 515"/>
                  <a:gd name="T45" fmla="*/ 28 h 339"/>
                  <a:gd name="T46" fmla="*/ 412 w 515"/>
                  <a:gd name="T47" fmla="*/ 16 h 339"/>
                  <a:gd name="T48" fmla="*/ 342 w 515"/>
                  <a:gd name="T49" fmla="*/ 10 h 339"/>
                  <a:gd name="T50" fmla="*/ 305 w 515"/>
                  <a:gd name="T51" fmla="*/ 0 h 339"/>
                  <a:gd name="T52" fmla="*/ 275 w 515"/>
                  <a:gd name="T53" fmla="*/ 8 h 339"/>
                  <a:gd name="T54" fmla="*/ 270 w 515"/>
                  <a:gd name="T55" fmla="*/ 30 h 339"/>
                  <a:gd name="T56" fmla="*/ 254 w 515"/>
                  <a:gd name="T57" fmla="*/ 61 h 339"/>
                  <a:gd name="T58" fmla="*/ 225 w 515"/>
                  <a:gd name="T59" fmla="*/ 82 h 339"/>
                  <a:gd name="T60" fmla="*/ 125 w 515"/>
                  <a:gd name="T61" fmla="*/ 88 h 339"/>
                  <a:gd name="T62" fmla="*/ 90 w 515"/>
                  <a:gd name="T63" fmla="*/ 120 h 339"/>
                  <a:gd name="T64" fmla="*/ 47 w 515"/>
                  <a:gd name="T65" fmla="*/ 122 h 3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15" h="339">
                    <a:moveTo>
                      <a:pt x="47" y="122"/>
                    </a:moveTo>
                    <a:lnTo>
                      <a:pt x="18" y="152"/>
                    </a:lnTo>
                    <a:lnTo>
                      <a:pt x="0" y="222"/>
                    </a:lnTo>
                    <a:lnTo>
                      <a:pt x="13" y="260"/>
                    </a:lnTo>
                    <a:lnTo>
                      <a:pt x="63" y="263"/>
                    </a:lnTo>
                    <a:lnTo>
                      <a:pt x="123" y="295"/>
                    </a:lnTo>
                    <a:lnTo>
                      <a:pt x="190" y="339"/>
                    </a:lnTo>
                    <a:lnTo>
                      <a:pt x="210" y="337"/>
                    </a:lnTo>
                    <a:lnTo>
                      <a:pt x="212" y="317"/>
                    </a:lnTo>
                    <a:lnTo>
                      <a:pt x="197" y="300"/>
                    </a:lnTo>
                    <a:lnTo>
                      <a:pt x="198" y="283"/>
                    </a:lnTo>
                    <a:lnTo>
                      <a:pt x="220" y="280"/>
                    </a:lnTo>
                    <a:lnTo>
                      <a:pt x="229" y="248"/>
                    </a:lnTo>
                    <a:lnTo>
                      <a:pt x="242" y="225"/>
                    </a:lnTo>
                    <a:lnTo>
                      <a:pt x="299" y="218"/>
                    </a:lnTo>
                    <a:lnTo>
                      <a:pt x="329" y="208"/>
                    </a:lnTo>
                    <a:lnTo>
                      <a:pt x="372" y="168"/>
                    </a:lnTo>
                    <a:lnTo>
                      <a:pt x="405" y="140"/>
                    </a:lnTo>
                    <a:lnTo>
                      <a:pt x="454" y="120"/>
                    </a:lnTo>
                    <a:lnTo>
                      <a:pt x="514" y="105"/>
                    </a:lnTo>
                    <a:lnTo>
                      <a:pt x="515" y="63"/>
                    </a:lnTo>
                    <a:lnTo>
                      <a:pt x="465" y="61"/>
                    </a:lnTo>
                    <a:lnTo>
                      <a:pt x="447" y="28"/>
                    </a:lnTo>
                    <a:lnTo>
                      <a:pt x="412" y="16"/>
                    </a:lnTo>
                    <a:lnTo>
                      <a:pt x="342" y="10"/>
                    </a:lnTo>
                    <a:lnTo>
                      <a:pt x="305" y="0"/>
                    </a:lnTo>
                    <a:lnTo>
                      <a:pt x="275" y="8"/>
                    </a:lnTo>
                    <a:lnTo>
                      <a:pt x="270" y="30"/>
                    </a:lnTo>
                    <a:lnTo>
                      <a:pt x="254" y="61"/>
                    </a:lnTo>
                    <a:lnTo>
                      <a:pt x="225" y="82"/>
                    </a:lnTo>
                    <a:lnTo>
                      <a:pt x="125" y="88"/>
                    </a:lnTo>
                    <a:lnTo>
                      <a:pt x="90" y="120"/>
                    </a:lnTo>
                    <a:lnTo>
                      <a:pt x="47" y="122"/>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72" name="Freeform 22"/>
              <p:cNvSpPr>
                <a:spLocks/>
              </p:cNvSpPr>
              <p:nvPr/>
            </p:nvSpPr>
            <p:spPr bwMode="auto">
              <a:xfrm>
                <a:off x="2713" y="2882"/>
                <a:ext cx="522" cy="359"/>
              </a:xfrm>
              <a:custGeom>
                <a:avLst/>
                <a:gdLst>
                  <a:gd name="T0" fmla="*/ 426 w 522"/>
                  <a:gd name="T1" fmla="*/ 359 h 359"/>
                  <a:gd name="T2" fmla="*/ 447 w 522"/>
                  <a:gd name="T3" fmla="*/ 321 h 359"/>
                  <a:gd name="T4" fmla="*/ 471 w 522"/>
                  <a:gd name="T5" fmla="*/ 309 h 359"/>
                  <a:gd name="T6" fmla="*/ 469 w 522"/>
                  <a:gd name="T7" fmla="*/ 226 h 359"/>
                  <a:gd name="T8" fmla="*/ 489 w 522"/>
                  <a:gd name="T9" fmla="*/ 211 h 359"/>
                  <a:gd name="T10" fmla="*/ 482 w 522"/>
                  <a:gd name="T11" fmla="*/ 184 h 359"/>
                  <a:gd name="T12" fmla="*/ 486 w 522"/>
                  <a:gd name="T13" fmla="*/ 161 h 359"/>
                  <a:gd name="T14" fmla="*/ 522 w 522"/>
                  <a:gd name="T15" fmla="*/ 144 h 359"/>
                  <a:gd name="T16" fmla="*/ 509 w 522"/>
                  <a:gd name="T17" fmla="*/ 106 h 359"/>
                  <a:gd name="T18" fmla="*/ 437 w 522"/>
                  <a:gd name="T19" fmla="*/ 91 h 359"/>
                  <a:gd name="T20" fmla="*/ 446 w 522"/>
                  <a:gd name="T21" fmla="*/ 45 h 359"/>
                  <a:gd name="T22" fmla="*/ 426 w 522"/>
                  <a:gd name="T23" fmla="*/ 4 h 359"/>
                  <a:gd name="T24" fmla="*/ 404 w 522"/>
                  <a:gd name="T25" fmla="*/ 0 h 359"/>
                  <a:gd name="T26" fmla="*/ 379 w 522"/>
                  <a:gd name="T27" fmla="*/ 7 h 359"/>
                  <a:gd name="T28" fmla="*/ 374 w 522"/>
                  <a:gd name="T29" fmla="*/ 27 h 359"/>
                  <a:gd name="T30" fmla="*/ 322 w 522"/>
                  <a:gd name="T31" fmla="*/ 39 h 359"/>
                  <a:gd name="T32" fmla="*/ 295 w 522"/>
                  <a:gd name="T33" fmla="*/ 72 h 359"/>
                  <a:gd name="T34" fmla="*/ 294 w 522"/>
                  <a:gd name="T35" fmla="*/ 114 h 359"/>
                  <a:gd name="T36" fmla="*/ 234 w 522"/>
                  <a:gd name="T37" fmla="*/ 129 h 359"/>
                  <a:gd name="T38" fmla="*/ 185 w 522"/>
                  <a:gd name="T39" fmla="*/ 149 h 359"/>
                  <a:gd name="T40" fmla="*/ 152 w 522"/>
                  <a:gd name="T41" fmla="*/ 177 h 359"/>
                  <a:gd name="T42" fmla="*/ 109 w 522"/>
                  <a:gd name="T43" fmla="*/ 217 h 359"/>
                  <a:gd name="T44" fmla="*/ 79 w 522"/>
                  <a:gd name="T45" fmla="*/ 227 h 359"/>
                  <a:gd name="T46" fmla="*/ 22 w 522"/>
                  <a:gd name="T47" fmla="*/ 234 h 359"/>
                  <a:gd name="T48" fmla="*/ 9 w 522"/>
                  <a:gd name="T49" fmla="*/ 257 h 359"/>
                  <a:gd name="T50" fmla="*/ 0 w 522"/>
                  <a:gd name="T51" fmla="*/ 289 h 359"/>
                  <a:gd name="T52" fmla="*/ 39 w 522"/>
                  <a:gd name="T53" fmla="*/ 286 h 359"/>
                  <a:gd name="T54" fmla="*/ 74 w 522"/>
                  <a:gd name="T55" fmla="*/ 291 h 359"/>
                  <a:gd name="T56" fmla="*/ 110 w 522"/>
                  <a:gd name="T57" fmla="*/ 279 h 359"/>
                  <a:gd name="T58" fmla="*/ 134 w 522"/>
                  <a:gd name="T59" fmla="*/ 246 h 359"/>
                  <a:gd name="T60" fmla="*/ 169 w 522"/>
                  <a:gd name="T61" fmla="*/ 244 h 359"/>
                  <a:gd name="T62" fmla="*/ 212 w 522"/>
                  <a:gd name="T63" fmla="*/ 287 h 359"/>
                  <a:gd name="T64" fmla="*/ 269 w 522"/>
                  <a:gd name="T65" fmla="*/ 328 h 359"/>
                  <a:gd name="T66" fmla="*/ 345 w 522"/>
                  <a:gd name="T67" fmla="*/ 343 h 359"/>
                  <a:gd name="T68" fmla="*/ 426 w 522"/>
                  <a:gd name="T69" fmla="*/ 359 h 3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2" h="359">
                    <a:moveTo>
                      <a:pt x="426" y="359"/>
                    </a:moveTo>
                    <a:lnTo>
                      <a:pt x="447" y="321"/>
                    </a:lnTo>
                    <a:lnTo>
                      <a:pt x="471" y="309"/>
                    </a:lnTo>
                    <a:lnTo>
                      <a:pt x="469" y="226"/>
                    </a:lnTo>
                    <a:lnTo>
                      <a:pt x="489" y="211"/>
                    </a:lnTo>
                    <a:lnTo>
                      <a:pt x="482" y="184"/>
                    </a:lnTo>
                    <a:lnTo>
                      <a:pt x="486" y="161"/>
                    </a:lnTo>
                    <a:lnTo>
                      <a:pt x="522" y="144"/>
                    </a:lnTo>
                    <a:lnTo>
                      <a:pt x="509" y="106"/>
                    </a:lnTo>
                    <a:lnTo>
                      <a:pt x="437" y="91"/>
                    </a:lnTo>
                    <a:lnTo>
                      <a:pt x="446" y="45"/>
                    </a:lnTo>
                    <a:lnTo>
                      <a:pt x="426" y="4"/>
                    </a:lnTo>
                    <a:lnTo>
                      <a:pt x="404" y="0"/>
                    </a:lnTo>
                    <a:lnTo>
                      <a:pt x="379" y="7"/>
                    </a:lnTo>
                    <a:lnTo>
                      <a:pt x="374" y="27"/>
                    </a:lnTo>
                    <a:lnTo>
                      <a:pt x="322" y="39"/>
                    </a:lnTo>
                    <a:lnTo>
                      <a:pt x="295" y="72"/>
                    </a:lnTo>
                    <a:lnTo>
                      <a:pt x="294" y="114"/>
                    </a:lnTo>
                    <a:lnTo>
                      <a:pt x="234" y="129"/>
                    </a:lnTo>
                    <a:lnTo>
                      <a:pt x="185" y="149"/>
                    </a:lnTo>
                    <a:lnTo>
                      <a:pt x="152" y="177"/>
                    </a:lnTo>
                    <a:lnTo>
                      <a:pt x="109" y="217"/>
                    </a:lnTo>
                    <a:lnTo>
                      <a:pt x="79" y="227"/>
                    </a:lnTo>
                    <a:lnTo>
                      <a:pt x="22" y="234"/>
                    </a:lnTo>
                    <a:lnTo>
                      <a:pt x="9" y="257"/>
                    </a:lnTo>
                    <a:lnTo>
                      <a:pt x="0" y="289"/>
                    </a:lnTo>
                    <a:lnTo>
                      <a:pt x="39" y="286"/>
                    </a:lnTo>
                    <a:lnTo>
                      <a:pt x="74" y="291"/>
                    </a:lnTo>
                    <a:lnTo>
                      <a:pt x="110" y="279"/>
                    </a:lnTo>
                    <a:lnTo>
                      <a:pt x="134" y="246"/>
                    </a:lnTo>
                    <a:lnTo>
                      <a:pt x="169" y="244"/>
                    </a:lnTo>
                    <a:lnTo>
                      <a:pt x="212" y="287"/>
                    </a:lnTo>
                    <a:lnTo>
                      <a:pt x="269" y="328"/>
                    </a:lnTo>
                    <a:lnTo>
                      <a:pt x="345" y="343"/>
                    </a:lnTo>
                    <a:lnTo>
                      <a:pt x="426" y="359"/>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373" name="Freeform 23"/>
              <p:cNvSpPr>
                <a:spLocks/>
              </p:cNvSpPr>
              <p:nvPr/>
            </p:nvSpPr>
            <p:spPr bwMode="auto">
              <a:xfrm>
                <a:off x="2713" y="2882"/>
                <a:ext cx="522" cy="359"/>
              </a:xfrm>
              <a:custGeom>
                <a:avLst/>
                <a:gdLst>
                  <a:gd name="T0" fmla="*/ 426 w 522"/>
                  <a:gd name="T1" fmla="*/ 359 h 359"/>
                  <a:gd name="T2" fmla="*/ 447 w 522"/>
                  <a:gd name="T3" fmla="*/ 321 h 359"/>
                  <a:gd name="T4" fmla="*/ 471 w 522"/>
                  <a:gd name="T5" fmla="*/ 309 h 359"/>
                  <a:gd name="T6" fmla="*/ 469 w 522"/>
                  <a:gd name="T7" fmla="*/ 226 h 359"/>
                  <a:gd name="T8" fmla="*/ 489 w 522"/>
                  <a:gd name="T9" fmla="*/ 211 h 359"/>
                  <a:gd name="T10" fmla="*/ 482 w 522"/>
                  <a:gd name="T11" fmla="*/ 184 h 359"/>
                  <a:gd name="T12" fmla="*/ 486 w 522"/>
                  <a:gd name="T13" fmla="*/ 161 h 359"/>
                  <a:gd name="T14" fmla="*/ 522 w 522"/>
                  <a:gd name="T15" fmla="*/ 144 h 359"/>
                  <a:gd name="T16" fmla="*/ 509 w 522"/>
                  <a:gd name="T17" fmla="*/ 106 h 359"/>
                  <a:gd name="T18" fmla="*/ 437 w 522"/>
                  <a:gd name="T19" fmla="*/ 91 h 359"/>
                  <a:gd name="T20" fmla="*/ 446 w 522"/>
                  <a:gd name="T21" fmla="*/ 45 h 359"/>
                  <a:gd name="T22" fmla="*/ 426 w 522"/>
                  <a:gd name="T23" fmla="*/ 4 h 359"/>
                  <a:gd name="T24" fmla="*/ 404 w 522"/>
                  <a:gd name="T25" fmla="*/ 0 h 359"/>
                  <a:gd name="T26" fmla="*/ 379 w 522"/>
                  <a:gd name="T27" fmla="*/ 7 h 359"/>
                  <a:gd name="T28" fmla="*/ 374 w 522"/>
                  <a:gd name="T29" fmla="*/ 27 h 359"/>
                  <a:gd name="T30" fmla="*/ 322 w 522"/>
                  <a:gd name="T31" fmla="*/ 39 h 359"/>
                  <a:gd name="T32" fmla="*/ 295 w 522"/>
                  <a:gd name="T33" fmla="*/ 72 h 359"/>
                  <a:gd name="T34" fmla="*/ 294 w 522"/>
                  <a:gd name="T35" fmla="*/ 114 h 359"/>
                  <a:gd name="T36" fmla="*/ 234 w 522"/>
                  <a:gd name="T37" fmla="*/ 129 h 359"/>
                  <a:gd name="T38" fmla="*/ 185 w 522"/>
                  <a:gd name="T39" fmla="*/ 149 h 359"/>
                  <a:gd name="T40" fmla="*/ 152 w 522"/>
                  <a:gd name="T41" fmla="*/ 177 h 359"/>
                  <a:gd name="T42" fmla="*/ 109 w 522"/>
                  <a:gd name="T43" fmla="*/ 217 h 359"/>
                  <a:gd name="T44" fmla="*/ 79 w 522"/>
                  <a:gd name="T45" fmla="*/ 227 h 359"/>
                  <a:gd name="T46" fmla="*/ 22 w 522"/>
                  <a:gd name="T47" fmla="*/ 234 h 359"/>
                  <a:gd name="T48" fmla="*/ 9 w 522"/>
                  <a:gd name="T49" fmla="*/ 257 h 359"/>
                  <a:gd name="T50" fmla="*/ 0 w 522"/>
                  <a:gd name="T51" fmla="*/ 289 h 359"/>
                  <a:gd name="T52" fmla="*/ 39 w 522"/>
                  <a:gd name="T53" fmla="*/ 286 h 359"/>
                  <a:gd name="T54" fmla="*/ 74 w 522"/>
                  <a:gd name="T55" fmla="*/ 291 h 359"/>
                  <a:gd name="T56" fmla="*/ 110 w 522"/>
                  <a:gd name="T57" fmla="*/ 279 h 359"/>
                  <a:gd name="T58" fmla="*/ 134 w 522"/>
                  <a:gd name="T59" fmla="*/ 246 h 359"/>
                  <a:gd name="T60" fmla="*/ 169 w 522"/>
                  <a:gd name="T61" fmla="*/ 244 h 359"/>
                  <a:gd name="T62" fmla="*/ 212 w 522"/>
                  <a:gd name="T63" fmla="*/ 287 h 359"/>
                  <a:gd name="T64" fmla="*/ 269 w 522"/>
                  <a:gd name="T65" fmla="*/ 328 h 359"/>
                  <a:gd name="T66" fmla="*/ 345 w 522"/>
                  <a:gd name="T67" fmla="*/ 343 h 359"/>
                  <a:gd name="T68" fmla="*/ 426 w 522"/>
                  <a:gd name="T69" fmla="*/ 359 h 3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2" h="359">
                    <a:moveTo>
                      <a:pt x="426" y="359"/>
                    </a:moveTo>
                    <a:lnTo>
                      <a:pt x="447" y="321"/>
                    </a:lnTo>
                    <a:lnTo>
                      <a:pt x="471" y="309"/>
                    </a:lnTo>
                    <a:lnTo>
                      <a:pt x="469" y="226"/>
                    </a:lnTo>
                    <a:lnTo>
                      <a:pt x="489" y="211"/>
                    </a:lnTo>
                    <a:lnTo>
                      <a:pt x="482" y="184"/>
                    </a:lnTo>
                    <a:lnTo>
                      <a:pt x="486" y="161"/>
                    </a:lnTo>
                    <a:lnTo>
                      <a:pt x="522" y="144"/>
                    </a:lnTo>
                    <a:lnTo>
                      <a:pt x="509" y="106"/>
                    </a:lnTo>
                    <a:lnTo>
                      <a:pt x="437" y="91"/>
                    </a:lnTo>
                    <a:lnTo>
                      <a:pt x="446" y="45"/>
                    </a:lnTo>
                    <a:lnTo>
                      <a:pt x="426" y="4"/>
                    </a:lnTo>
                    <a:lnTo>
                      <a:pt x="404" y="0"/>
                    </a:lnTo>
                    <a:lnTo>
                      <a:pt x="379" y="7"/>
                    </a:lnTo>
                    <a:lnTo>
                      <a:pt x="374" y="27"/>
                    </a:lnTo>
                    <a:lnTo>
                      <a:pt x="322" y="39"/>
                    </a:lnTo>
                    <a:lnTo>
                      <a:pt x="295" y="72"/>
                    </a:lnTo>
                    <a:lnTo>
                      <a:pt x="294" y="114"/>
                    </a:lnTo>
                    <a:lnTo>
                      <a:pt x="234" y="129"/>
                    </a:lnTo>
                    <a:lnTo>
                      <a:pt x="185" y="149"/>
                    </a:lnTo>
                    <a:lnTo>
                      <a:pt x="152" y="177"/>
                    </a:lnTo>
                    <a:lnTo>
                      <a:pt x="109" y="217"/>
                    </a:lnTo>
                    <a:lnTo>
                      <a:pt x="79" y="227"/>
                    </a:lnTo>
                    <a:lnTo>
                      <a:pt x="22" y="234"/>
                    </a:lnTo>
                    <a:lnTo>
                      <a:pt x="9" y="257"/>
                    </a:lnTo>
                    <a:lnTo>
                      <a:pt x="0" y="289"/>
                    </a:lnTo>
                    <a:lnTo>
                      <a:pt x="39" y="286"/>
                    </a:lnTo>
                    <a:lnTo>
                      <a:pt x="74" y="291"/>
                    </a:lnTo>
                    <a:lnTo>
                      <a:pt x="110" y="279"/>
                    </a:lnTo>
                    <a:lnTo>
                      <a:pt x="134" y="246"/>
                    </a:lnTo>
                    <a:lnTo>
                      <a:pt x="169" y="244"/>
                    </a:lnTo>
                    <a:lnTo>
                      <a:pt x="212" y="287"/>
                    </a:lnTo>
                    <a:lnTo>
                      <a:pt x="269" y="328"/>
                    </a:lnTo>
                    <a:lnTo>
                      <a:pt x="345" y="343"/>
                    </a:lnTo>
                    <a:lnTo>
                      <a:pt x="426" y="359"/>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74" name="Freeform 24"/>
              <p:cNvSpPr>
                <a:spLocks/>
              </p:cNvSpPr>
              <p:nvPr/>
            </p:nvSpPr>
            <p:spPr bwMode="auto">
              <a:xfrm>
                <a:off x="2868" y="2458"/>
                <a:ext cx="294" cy="272"/>
              </a:xfrm>
              <a:custGeom>
                <a:avLst/>
                <a:gdLst>
                  <a:gd name="T0" fmla="*/ 19 w 294"/>
                  <a:gd name="T1" fmla="*/ 254 h 272"/>
                  <a:gd name="T2" fmla="*/ 107 w 294"/>
                  <a:gd name="T3" fmla="*/ 247 h 272"/>
                  <a:gd name="T4" fmla="*/ 144 w 294"/>
                  <a:gd name="T5" fmla="*/ 257 h 272"/>
                  <a:gd name="T6" fmla="*/ 169 w 294"/>
                  <a:gd name="T7" fmla="*/ 272 h 272"/>
                  <a:gd name="T8" fmla="*/ 199 w 294"/>
                  <a:gd name="T9" fmla="*/ 267 h 272"/>
                  <a:gd name="T10" fmla="*/ 247 w 294"/>
                  <a:gd name="T11" fmla="*/ 236 h 272"/>
                  <a:gd name="T12" fmla="*/ 271 w 294"/>
                  <a:gd name="T13" fmla="*/ 202 h 272"/>
                  <a:gd name="T14" fmla="*/ 284 w 294"/>
                  <a:gd name="T15" fmla="*/ 119 h 272"/>
                  <a:gd name="T16" fmla="*/ 294 w 294"/>
                  <a:gd name="T17" fmla="*/ 91 h 272"/>
                  <a:gd name="T18" fmla="*/ 274 w 294"/>
                  <a:gd name="T19" fmla="*/ 47 h 272"/>
                  <a:gd name="T20" fmla="*/ 269 w 294"/>
                  <a:gd name="T21" fmla="*/ 32 h 272"/>
                  <a:gd name="T22" fmla="*/ 241 w 294"/>
                  <a:gd name="T23" fmla="*/ 5 h 272"/>
                  <a:gd name="T24" fmla="*/ 187 w 294"/>
                  <a:gd name="T25" fmla="*/ 10 h 272"/>
                  <a:gd name="T26" fmla="*/ 145 w 294"/>
                  <a:gd name="T27" fmla="*/ 4 h 272"/>
                  <a:gd name="T28" fmla="*/ 95 w 294"/>
                  <a:gd name="T29" fmla="*/ 12 h 272"/>
                  <a:gd name="T30" fmla="*/ 47 w 294"/>
                  <a:gd name="T31" fmla="*/ 0 h 272"/>
                  <a:gd name="T32" fmla="*/ 42 w 294"/>
                  <a:gd name="T33" fmla="*/ 15 h 272"/>
                  <a:gd name="T34" fmla="*/ 27 w 294"/>
                  <a:gd name="T35" fmla="*/ 34 h 272"/>
                  <a:gd name="T36" fmla="*/ 9 w 294"/>
                  <a:gd name="T37" fmla="*/ 69 h 272"/>
                  <a:gd name="T38" fmla="*/ 19 w 294"/>
                  <a:gd name="T39" fmla="*/ 137 h 272"/>
                  <a:gd name="T40" fmla="*/ 0 w 294"/>
                  <a:gd name="T41" fmla="*/ 207 h 272"/>
                  <a:gd name="T42" fmla="*/ 19 w 294"/>
                  <a:gd name="T43" fmla="*/ 254 h 2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4" h="272">
                    <a:moveTo>
                      <a:pt x="19" y="254"/>
                    </a:moveTo>
                    <a:lnTo>
                      <a:pt x="107" y="247"/>
                    </a:lnTo>
                    <a:lnTo>
                      <a:pt x="144" y="257"/>
                    </a:lnTo>
                    <a:lnTo>
                      <a:pt x="169" y="272"/>
                    </a:lnTo>
                    <a:lnTo>
                      <a:pt x="199" y="267"/>
                    </a:lnTo>
                    <a:lnTo>
                      <a:pt x="247" y="236"/>
                    </a:lnTo>
                    <a:lnTo>
                      <a:pt x="271" y="202"/>
                    </a:lnTo>
                    <a:lnTo>
                      <a:pt x="284" y="119"/>
                    </a:lnTo>
                    <a:lnTo>
                      <a:pt x="294" y="91"/>
                    </a:lnTo>
                    <a:lnTo>
                      <a:pt x="274" y="47"/>
                    </a:lnTo>
                    <a:lnTo>
                      <a:pt x="269" y="32"/>
                    </a:lnTo>
                    <a:lnTo>
                      <a:pt x="241" y="5"/>
                    </a:lnTo>
                    <a:lnTo>
                      <a:pt x="187" y="10"/>
                    </a:lnTo>
                    <a:lnTo>
                      <a:pt x="145" y="4"/>
                    </a:lnTo>
                    <a:lnTo>
                      <a:pt x="95" y="12"/>
                    </a:lnTo>
                    <a:lnTo>
                      <a:pt x="47" y="0"/>
                    </a:lnTo>
                    <a:lnTo>
                      <a:pt x="42" y="15"/>
                    </a:lnTo>
                    <a:lnTo>
                      <a:pt x="27" y="34"/>
                    </a:lnTo>
                    <a:lnTo>
                      <a:pt x="9" y="69"/>
                    </a:lnTo>
                    <a:lnTo>
                      <a:pt x="19" y="137"/>
                    </a:lnTo>
                    <a:lnTo>
                      <a:pt x="0" y="207"/>
                    </a:lnTo>
                    <a:lnTo>
                      <a:pt x="19" y="25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75" name="Freeform 25"/>
              <p:cNvSpPr>
                <a:spLocks/>
              </p:cNvSpPr>
              <p:nvPr/>
            </p:nvSpPr>
            <p:spPr bwMode="auto">
              <a:xfrm>
                <a:off x="2868" y="2458"/>
                <a:ext cx="294" cy="272"/>
              </a:xfrm>
              <a:custGeom>
                <a:avLst/>
                <a:gdLst>
                  <a:gd name="T0" fmla="*/ 19 w 294"/>
                  <a:gd name="T1" fmla="*/ 254 h 272"/>
                  <a:gd name="T2" fmla="*/ 107 w 294"/>
                  <a:gd name="T3" fmla="*/ 247 h 272"/>
                  <a:gd name="T4" fmla="*/ 144 w 294"/>
                  <a:gd name="T5" fmla="*/ 257 h 272"/>
                  <a:gd name="T6" fmla="*/ 169 w 294"/>
                  <a:gd name="T7" fmla="*/ 272 h 272"/>
                  <a:gd name="T8" fmla="*/ 199 w 294"/>
                  <a:gd name="T9" fmla="*/ 267 h 272"/>
                  <a:gd name="T10" fmla="*/ 247 w 294"/>
                  <a:gd name="T11" fmla="*/ 236 h 272"/>
                  <a:gd name="T12" fmla="*/ 271 w 294"/>
                  <a:gd name="T13" fmla="*/ 202 h 272"/>
                  <a:gd name="T14" fmla="*/ 284 w 294"/>
                  <a:gd name="T15" fmla="*/ 119 h 272"/>
                  <a:gd name="T16" fmla="*/ 294 w 294"/>
                  <a:gd name="T17" fmla="*/ 91 h 272"/>
                  <a:gd name="T18" fmla="*/ 274 w 294"/>
                  <a:gd name="T19" fmla="*/ 47 h 272"/>
                  <a:gd name="T20" fmla="*/ 269 w 294"/>
                  <a:gd name="T21" fmla="*/ 32 h 272"/>
                  <a:gd name="T22" fmla="*/ 241 w 294"/>
                  <a:gd name="T23" fmla="*/ 5 h 272"/>
                  <a:gd name="T24" fmla="*/ 187 w 294"/>
                  <a:gd name="T25" fmla="*/ 10 h 272"/>
                  <a:gd name="T26" fmla="*/ 145 w 294"/>
                  <a:gd name="T27" fmla="*/ 4 h 272"/>
                  <a:gd name="T28" fmla="*/ 95 w 294"/>
                  <a:gd name="T29" fmla="*/ 12 h 272"/>
                  <a:gd name="T30" fmla="*/ 47 w 294"/>
                  <a:gd name="T31" fmla="*/ 0 h 272"/>
                  <a:gd name="T32" fmla="*/ 42 w 294"/>
                  <a:gd name="T33" fmla="*/ 15 h 272"/>
                  <a:gd name="T34" fmla="*/ 27 w 294"/>
                  <a:gd name="T35" fmla="*/ 34 h 272"/>
                  <a:gd name="T36" fmla="*/ 9 w 294"/>
                  <a:gd name="T37" fmla="*/ 69 h 272"/>
                  <a:gd name="T38" fmla="*/ 19 w 294"/>
                  <a:gd name="T39" fmla="*/ 137 h 272"/>
                  <a:gd name="T40" fmla="*/ 0 w 294"/>
                  <a:gd name="T41" fmla="*/ 207 h 272"/>
                  <a:gd name="T42" fmla="*/ 19 w 294"/>
                  <a:gd name="T43" fmla="*/ 254 h 2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4" h="272">
                    <a:moveTo>
                      <a:pt x="19" y="254"/>
                    </a:moveTo>
                    <a:lnTo>
                      <a:pt x="107" y="247"/>
                    </a:lnTo>
                    <a:lnTo>
                      <a:pt x="144" y="257"/>
                    </a:lnTo>
                    <a:lnTo>
                      <a:pt x="169" y="272"/>
                    </a:lnTo>
                    <a:lnTo>
                      <a:pt x="199" y="267"/>
                    </a:lnTo>
                    <a:lnTo>
                      <a:pt x="247" y="236"/>
                    </a:lnTo>
                    <a:lnTo>
                      <a:pt x="271" y="202"/>
                    </a:lnTo>
                    <a:lnTo>
                      <a:pt x="284" y="119"/>
                    </a:lnTo>
                    <a:lnTo>
                      <a:pt x="294" y="91"/>
                    </a:lnTo>
                    <a:lnTo>
                      <a:pt x="274" y="47"/>
                    </a:lnTo>
                    <a:lnTo>
                      <a:pt x="269" y="32"/>
                    </a:lnTo>
                    <a:lnTo>
                      <a:pt x="241" y="5"/>
                    </a:lnTo>
                    <a:lnTo>
                      <a:pt x="187" y="10"/>
                    </a:lnTo>
                    <a:lnTo>
                      <a:pt x="145" y="4"/>
                    </a:lnTo>
                    <a:lnTo>
                      <a:pt x="95" y="12"/>
                    </a:lnTo>
                    <a:lnTo>
                      <a:pt x="47" y="0"/>
                    </a:lnTo>
                    <a:lnTo>
                      <a:pt x="42" y="15"/>
                    </a:lnTo>
                    <a:lnTo>
                      <a:pt x="27" y="34"/>
                    </a:lnTo>
                    <a:lnTo>
                      <a:pt x="9" y="69"/>
                    </a:lnTo>
                    <a:lnTo>
                      <a:pt x="19" y="137"/>
                    </a:lnTo>
                    <a:lnTo>
                      <a:pt x="0" y="207"/>
                    </a:lnTo>
                    <a:lnTo>
                      <a:pt x="19" y="254"/>
                    </a:lnTo>
                    <a:close/>
                  </a:path>
                </a:pathLst>
              </a:cu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376" name="Freeform 26"/>
              <p:cNvSpPr>
                <a:spLocks/>
              </p:cNvSpPr>
              <p:nvPr/>
            </p:nvSpPr>
            <p:spPr bwMode="auto">
              <a:xfrm>
                <a:off x="2635" y="2118"/>
                <a:ext cx="474" cy="352"/>
              </a:xfrm>
              <a:custGeom>
                <a:avLst/>
                <a:gdLst>
                  <a:gd name="T0" fmla="*/ 413 w 474"/>
                  <a:gd name="T1" fmla="*/ 122 h 352"/>
                  <a:gd name="T2" fmla="*/ 422 w 474"/>
                  <a:gd name="T3" fmla="*/ 58 h 352"/>
                  <a:gd name="T4" fmla="*/ 398 w 474"/>
                  <a:gd name="T5" fmla="*/ 35 h 352"/>
                  <a:gd name="T6" fmla="*/ 370 w 474"/>
                  <a:gd name="T7" fmla="*/ 30 h 352"/>
                  <a:gd name="T8" fmla="*/ 352 w 474"/>
                  <a:gd name="T9" fmla="*/ 22 h 352"/>
                  <a:gd name="T10" fmla="*/ 330 w 474"/>
                  <a:gd name="T11" fmla="*/ 15 h 352"/>
                  <a:gd name="T12" fmla="*/ 318 w 474"/>
                  <a:gd name="T13" fmla="*/ 0 h 352"/>
                  <a:gd name="T14" fmla="*/ 278 w 474"/>
                  <a:gd name="T15" fmla="*/ 2 h 352"/>
                  <a:gd name="T16" fmla="*/ 248 w 474"/>
                  <a:gd name="T17" fmla="*/ 10 h 352"/>
                  <a:gd name="T18" fmla="*/ 247 w 474"/>
                  <a:gd name="T19" fmla="*/ 23 h 352"/>
                  <a:gd name="T20" fmla="*/ 220 w 474"/>
                  <a:gd name="T21" fmla="*/ 42 h 352"/>
                  <a:gd name="T22" fmla="*/ 165 w 474"/>
                  <a:gd name="T23" fmla="*/ 53 h 352"/>
                  <a:gd name="T24" fmla="*/ 113 w 474"/>
                  <a:gd name="T25" fmla="*/ 83 h 352"/>
                  <a:gd name="T26" fmla="*/ 85 w 474"/>
                  <a:gd name="T27" fmla="*/ 92 h 352"/>
                  <a:gd name="T28" fmla="*/ 70 w 474"/>
                  <a:gd name="T29" fmla="*/ 112 h 352"/>
                  <a:gd name="T30" fmla="*/ 0 w 474"/>
                  <a:gd name="T31" fmla="*/ 185 h 352"/>
                  <a:gd name="T32" fmla="*/ 3 w 474"/>
                  <a:gd name="T33" fmla="*/ 194 h 352"/>
                  <a:gd name="T34" fmla="*/ 15 w 474"/>
                  <a:gd name="T35" fmla="*/ 215 h 352"/>
                  <a:gd name="T36" fmla="*/ 18 w 474"/>
                  <a:gd name="T37" fmla="*/ 242 h 352"/>
                  <a:gd name="T38" fmla="*/ 58 w 474"/>
                  <a:gd name="T39" fmla="*/ 252 h 352"/>
                  <a:gd name="T40" fmla="*/ 127 w 474"/>
                  <a:gd name="T41" fmla="*/ 264 h 352"/>
                  <a:gd name="T42" fmla="*/ 152 w 474"/>
                  <a:gd name="T43" fmla="*/ 294 h 352"/>
                  <a:gd name="T44" fmla="*/ 200 w 474"/>
                  <a:gd name="T45" fmla="*/ 309 h 352"/>
                  <a:gd name="T46" fmla="*/ 217 w 474"/>
                  <a:gd name="T47" fmla="*/ 327 h 352"/>
                  <a:gd name="T48" fmla="*/ 230 w 474"/>
                  <a:gd name="T49" fmla="*/ 335 h 352"/>
                  <a:gd name="T50" fmla="*/ 280 w 474"/>
                  <a:gd name="T51" fmla="*/ 340 h 352"/>
                  <a:gd name="T52" fmla="*/ 328 w 474"/>
                  <a:gd name="T53" fmla="*/ 352 h 352"/>
                  <a:gd name="T54" fmla="*/ 378 w 474"/>
                  <a:gd name="T55" fmla="*/ 344 h 352"/>
                  <a:gd name="T56" fmla="*/ 420 w 474"/>
                  <a:gd name="T57" fmla="*/ 350 h 352"/>
                  <a:gd name="T58" fmla="*/ 474 w 474"/>
                  <a:gd name="T59" fmla="*/ 345 h 352"/>
                  <a:gd name="T60" fmla="*/ 450 w 474"/>
                  <a:gd name="T61" fmla="*/ 309 h 352"/>
                  <a:gd name="T62" fmla="*/ 445 w 474"/>
                  <a:gd name="T63" fmla="*/ 260 h 352"/>
                  <a:gd name="T64" fmla="*/ 452 w 474"/>
                  <a:gd name="T65" fmla="*/ 227 h 352"/>
                  <a:gd name="T66" fmla="*/ 420 w 474"/>
                  <a:gd name="T67" fmla="*/ 214 h 352"/>
                  <a:gd name="T68" fmla="*/ 415 w 474"/>
                  <a:gd name="T69" fmla="*/ 184 h 352"/>
                  <a:gd name="T70" fmla="*/ 413 w 474"/>
                  <a:gd name="T71" fmla="*/ 122 h 3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4" h="352">
                    <a:moveTo>
                      <a:pt x="413" y="122"/>
                    </a:moveTo>
                    <a:lnTo>
                      <a:pt x="422" y="58"/>
                    </a:lnTo>
                    <a:lnTo>
                      <a:pt x="398" y="35"/>
                    </a:lnTo>
                    <a:lnTo>
                      <a:pt x="370" y="30"/>
                    </a:lnTo>
                    <a:lnTo>
                      <a:pt x="352" y="22"/>
                    </a:lnTo>
                    <a:lnTo>
                      <a:pt x="330" y="15"/>
                    </a:lnTo>
                    <a:lnTo>
                      <a:pt x="318" y="0"/>
                    </a:lnTo>
                    <a:lnTo>
                      <a:pt x="278" y="2"/>
                    </a:lnTo>
                    <a:lnTo>
                      <a:pt x="248" y="10"/>
                    </a:lnTo>
                    <a:lnTo>
                      <a:pt x="247" y="23"/>
                    </a:lnTo>
                    <a:lnTo>
                      <a:pt x="220" y="42"/>
                    </a:lnTo>
                    <a:lnTo>
                      <a:pt x="165" y="53"/>
                    </a:lnTo>
                    <a:lnTo>
                      <a:pt x="113" y="83"/>
                    </a:lnTo>
                    <a:lnTo>
                      <a:pt x="85" y="92"/>
                    </a:lnTo>
                    <a:lnTo>
                      <a:pt x="70" y="112"/>
                    </a:lnTo>
                    <a:lnTo>
                      <a:pt x="0" y="185"/>
                    </a:lnTo>
                    <a:lnTo>
                      <a:pt x="3" y="194"/>
                    </a:lnTo>
                    <a:lnTo>
                      <a:pt x="15" y="215"/>
                    </a:lnTo>
                    <a:lnTo>
                      <a:pt x="18" y="242"/>
                    </a:lnTo>
                    <a:lnTo>
                      <a:pt x="58" y="252"/>
                    </a:lnTo>
                    <a:lnTo>
                      <a:pt x="127" y="264"/>
                    </a:lnTo>
                    <a:lnTo>
                      <a:pt x="152" y="294"/>
                    </a:lnTo>
                    <a:lnTo>
                      <a:pt x="200" y="309"/>
                    </a:lnTo>
                    <a:lnTo>
                      <a:pt x="217" y="327"/>
                    </a:lnTo>
                    <a:lnTo>
                      <a:pt x="230" y="335"/>
                    </a:lnTo>
                    <a:lnTo>
                      <a:pt x="280" y="340"/>
                    </a:lnTo>
                    <a:lnTo>
                      <a:pt x="328" y="352"/>
                    </a:lnTo>
                    <a:lnTo>
                      <a:pt x="378" y="344"/>
                    </a:lnTo>
                    <a:lnTo>
                      <a:pt x="420" y="350"/>
                    </a:lnTo>
                    <a:lnTo>
                      <a:pt x="474" y="345"/>
                    </a:lnTo>
                    <a:lnTo>
                      <a:pt x="450" y="309"/>
                    </a:lnTo>
                    <a:lnTo>
                      <a:pt x="445" y="260"/>
                    </a:lnTo>
                    <a:lnTo>
                      <a:pt x="452" y="227"/>
                    </a:lnTo>
                    <a:lnTo>
                      <a:pt x="420" y="214"/>
                    </a:lnTo>
                    <a:lnTo>
                      <a:pt x="415" y="184"/>
                    </a:lnTo>
                    <a:lnTo>
                      <a:pt x="413" y="12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77" name="Freeform 27"/>
              <p:cNvSpPr>
                <a:spLocks/>
              </p:cNvSpPr>
              <p:nvPr/>
            </p:nvSpPr>
            <p:spPr bwMode="auto">
              <a:xfrm>
                <a:off x="2635" y="2118"/>
                <a:ext cx="474" cy="352"/>
              </a:xfrm>
              <a:custGeom>
                <a:avLst/>
                <a:gdLst>
                  <a:gd name="T0" fmla="*/ 413 w 474"/>
                  <a:gd name="T1" fmla="*/ 122 h 352"/>
                  <a:gd name="T2" fmla="*/ 422 w 474"/>
                  <a:gd name="T3" fmla="*/ 58 h 352"/>
                  <a:gd name="T4" fmla="*/ 398 w 474"/>
                  <a:gd name="T5" fmla="*/ 35 h 352"/>
                  <a:gd name="T6" fmla="*/ 370 w 474"/>
                  <a:gd name="T7" fmla="*/ 30 h 352"/>
                  <a:gd name="T8" fmla="*/ 352 w 474"/>
                  <a:gd name="T9" fmla="*/ 22 h 352"/>
                  <a:gd name="T10" fmla="*/ 330 w 474"/>
                  <a:gd name="T11" fmla="*/ 15 h 352"/>
                  <a:gd name="T12" fmla="*/ 318 w 474"/>
                  <a:gd name="T13" fmla="*/ 0 h 352"/>
                  <a:gd name="T14" fmla="*/ 278 w 474"/>
                  <a:gd name="T15" fmla="*/ 2 h 352"/>
                  <a:gd name="T16" fmla="*/ 248 w 474"/>
                  <a:gd name="T17" fmla="*/ 10 h 352"/>
                  <a:gd name="T18" fmla="*/ 247 w 474"/>
                  <a:gd name="T19" fmla="*/ 23 h 352"/>
                  <a:gd name="T20" fmla="*/ 220 w 474"/>
                  <a:gd name="T21" fmla="*/ 42 h 352"/>
                  <a:gd name="T22" fmla="*/ 165 w 474"/>
                  <a:gd name="T23" fmla="*/ 53 h 352"/>
                  <a:gd name="T24" fmla="*/ 113 w 474"/>
                  <a:gd name="T25" fmla="*/ 83 h 352"/>
                  <a:gd name="T26" fmla="*/ 85 w 474"/>
                  <a:gd name="T27" fmla="*/ 92 h 352"/>
                  <a:gd name="T28" fmla="*/ 70 w 474"/>
                  <a:gd name="T29" fmla="*/ 112 h 352"/>
                  <a:gd name="T30" fmla="*/ 0 w 474"/>
                  <a:gd name="T31" fmla="*/ 185 h 352"/>
                  <a:gd name="T32" fmla="*/ 3 w 474"/>
                  <a:gd name="T33" fmla="*/ 194 h 352"/>
                  <a:gd name="T34" fmla="*/ 15 w 474"/>
                  <a:gd name="T35" fmla="*/ 215 h 352"/>
                  <a:gd name="T36" fmla="*/ 18 w 474"/>
                  <a:gd name="T37" fmla="*/ 242 h 352"/>
                  <a:gd name="T38" fmla="*/ 58 w 474"/>
                  <a:gd name="T39" fmla="*/ 252 h 352"/>
                  <a:gd name="T40" fmla="*/ 127 w 474"/>
                  <a:gd name="T41" fmla="*/ 264 h 352"/>
                  <a:gd name="T42" fmla="*/ 152 w 474"/>
                  <a:gd name="T43" fmla="*/ 294 h 352"/>
                  <a:gd name="T44" fmla="*/ 200 w 474"/>
                  <a:gd name="T45" fmla="*/ 309 h 352"/>
                  <a:gd name="T46" fmla="*/ 217 w 474"/>
                  <a:gd name="T47" fmla="*/ 327 h 352"/>
                  <a:gd name="T48" fmla="*/ 230 w 474"/>
                  <a:gd name="T49" fmla="*/ 335 h 352"/>
                  <a:gd name="T50" fmla="*/ 280 w 474"/>
                  <a:gd name="T51" fmla="*/ 340 h 352"/>
                  <a:gd name="T52" fmla="*/ 328 w 474"/>
                  <a:gd name="T53" fmla="*/ 352 h 352"/>
                  <a:gd name="T54" fmla="*/ 378 w 474"/>
                  <a:gd name="T55" fmla="*/ 344 h 352"/>
                  <a:gd name="T56" fmla="*/ 420 w 474"/>
                  <a:gd name="T57" fmla="*/ 350 h 352"/>
                  <a:gd name="T58" fmla="*/ 474 w 474"/>
                  <a:gd name="T59" fmla="*/ 345 h 352"/>
                  <a:gd name="T60" fmla="*/ 450 w 474"/>
                  <a:gd name="T61" fmla="*/ 309 h 352"/>
                  <a:gd name="T62" fmla="*/ 445 w 474"/>
                  <a:gd name="T63" fmla="*/ 260 h 352"/>
                  <a:gd name="T64" fmla="*/ 452 w 474"/>
                  <a:gd name="T65" fmla="*/ 227 h 352"/>
                  <a:gd name="T66" fmla="*/ 420 w 474"/>
                  <a:gd name="T67" fmla="*/ 214 h 352"/>
                  <a:gd name="T68" fmla="*/ 415 w 474"/>
                  <a:gd name="T69" fmla="*/ 184 h 352"/>
                  <a:gd name="T70" fmla="*/ 413 w 474"/>
                  <a:gd name="T71" fmla="*/ 122 h 3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4" h="352">
                    <a:moveTo>
                      <a:pt x="413" y="122"/>
                    </a:moveTo>
                    <a:lnTo>
                      <a:pt x="422" y="58"/>
                    </a:lnTo>
                    <a:lnTo>
                      <a:pt x="398" y="35"/>
                    </a:lnTo>
                    <a:lnTo>
                      <a:pt x="370" y="30"/>
                    </a:lnTo>
                    <a:lnTo>
                      <a:pt x="352" y="22"/>
                    </a:lnTo>
                    <a:lnTo>
                      <a:pt x="330" y="15"/>
                    </a:lnTo>
                    <a:lnTo>
                      <a:pt x="318" y="0"/>
                    </a:lnTo>
                    <a:lnTo>
                      <a:pt x="278" y="2"/>
                    </a:lnTo>
                    <a:lnTo>
                      <a:pt x="248" y="10"/>
                    </a:lnTo>
                    <a:lnTo>
                      <a:pt x="247" y="23"/>
                    </a:lnTo>
                    <a:lnTo>
                      <a:pt x="220" y="42"/>
                    </a:lnTo>
                    <a:lnTo>
                      <a:pt x="165" y="53"/>
                    </a:lnTo>
                    <a:lnTo>
                      <a:pt x="113" y="83"/>
                    </a:lnTo>
                    <a:lnTo>
                      <a:pt x="85" y="92"/>
                    </a:lnTo>
                    <a:lnTo>
                      <a:pt x="70" y="112"/>
                    </a:lnTo>
                    <a:lnTo>
                      <a:pt x="0" y="185"/>
                    </a:lnTo>
                    <a:lnTo>
                      <a:pt x="3" y="194"/>
                    </a:lnTo>
                    <a:lnTo>
                      <a:pt x="15" y="215"/>
                    </a:lnTo>
                    <a:lnTo>
                      <a:pt x="18" y="242"/>
                    </a:lnTo>
                    <a:lnTo>
                      <a:pt x="58" y="252"/>
                    </a:lnTo>
                    <a:lnTo>
                      <a:pt x="127" y="264"/>
                    </a:lnTo>
                    <a:lnTo>
                      <a:pt x="152" y="294"/>
                    </a:lnTo>
                    <a:lnTo>
                      <a:pt x="200" y="309"/>
                    </a:lnTo>
                    <a:lnTo>
                      <a:pt x="217" y="327"/>
                    </a:lnTo>
                    <a:lnTo>
                      <a:pt x="230" y="335"/>
                    </a:lnTo>
                    <a:lnTo>
                      <a:pt x="280" y="340"/>
                    </a:lnTo>
                    <a:lnTo>
                      <a:pt x="328" y="352"/>
                    </a:lnTo>
                    <a:lnTo>
                      <a:pt x="378" y="344"/>
                    </a:lnTo>
                    <a:lnTo>
                      <a:pt x="420" y="350"/>
                    </a:lnTo>
                    <a:lnTo>
                      <a:pt x="474" y="345"/>
                    </a:lnTo>
                    <a:lnTo>
                      <a:pt x="450" y="309"/>
                    </a:lnTo>
                    <a:lnTo>
                      <a:pt x="445" y="260"/>
                    </a:lnTo>
                    <a:lnTo>
                      <a:pt x="452" y="227"/>
                    </a:lnTo>
                    <a:lnTo>
                      <a:pt x="420" y="214"/>
                    </a:lnTo>
                    <a:lnTo>
                      <a:pt x="415" y="184"/>
                    </a:lnTo>
                    <a:lnTo>
                      <a:pt x="413" y="122"/>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78" name="Freeform 28"/>
              <p:cNvSpPr>
                <a:spLocks/>
              </p:cNvSpPr>
              <p:nvPr/>
            </p:nvSpPr>
            <p:spPr bwMode="auto">
              <a:xfrm>
                <a:off x="2718" y="2705"/>
                <a:ext cx="374" cy="249"/>
              </a:xfrm>
              <a:custGeom>
                <a:avLst/>
                <a:gdLst>
                  <a:gd name="T0" fmla="*/ 52 w 374"/>
                  <a:gd name="T1" fmla="*/ 192 h 249"/>
                  <a:gd name="T2" fmla="*/ 80 w 374"/>
                  <a:gd name="T3" fmla="*/ 186 h 249"/>
                  <a:gd name="T4" fmla="*/ 117 w 374"/>
                  <a:gd name="T5" fmla="*/ 196 h 249"/>
                  <a:gd name="T6" fmla="*/ 187 w 374"/>
                  <a:gd name="T7" fmla="*/ 202 h 249"/>
                  <a:gd name="T8" fmla="*/ 222 w 374"/>
                  <a:gd name="T9" fmla="*/ 214 h 249"/>
                  <a:gd name="T10" fmla="*/ 240 w 374"/>
                  <a:gd name="T11" fmla="*/ 247 h 249"/>
                  <a:gd name="T12" fmla="*/ 290 w 374"/>
                  <a:gd name="T13" fmla="*/ 249 h 249"/>
                  <a:gd name="T14" fmla="*/ 317 w 374"/>
                  <a:gd name="T15" fmla="*/ 216 h 249"/>
                  <a:gd name="T16" fmla="*/ 369 w 374"/>
                  <a:gd name="T17" fmla="*/ 204 h 249"/>
                  <a:gd name="T18" fmla="*/ 374 w 374"/>
                  <a:gd name="T19" fmla="*/ 184 h 249"/>
                  <a:gd name="T20" fmla="*/ 364 w 374"/>
                  <a:gd name="T21" fmla="*/ 151 h 249"/>
                  <a:gd name="T22" fmla="*/ 334 w 374"/>
                  <a:gd name="T23" fmla="*/ 139 h 249"/>
                  <a:gd name="T24" fmla="*/ 300 w 374"/>
                  <a:gd name="T25" fmla="*/ 122 h 249"/>
                  <a:gd name="T26" fmla="*/ 314 w 374"/>
                  <a:gd name="T27" fmla="*/ 81 h 249"/>
                  <a:gd name="T28" fmla="*/ 319 w 374"/>
                  <a:gd name="T29" fmla="*/ 25 h 249"/>
                  <a:gd name="T30" fmla="*/ 294 w 374"/>
                  <a:gd name="T31" fmla="*/ 10 h 249"/>
                  <a:gd name="T32" fmla="*/ 257 w 374"/>
                  <a:gd name="T33" fmla="*/ 0 h 249"/>
                  <a:gd name="T34" fmla="*/ 169 w 374"/>
                  <a:gd name="T35" fmla="*/ 7 h 249"/>
                  <a:gd name="T36" fmla="*/ 94 w 374"/>
                  <a:gd name="T37" fmla="*/ 25 h 249"/>
                  <a:gd name="T38" fmla="*/ 55 w 374"/>
                  <a:gd name="T39" fmla="*/ 30 h 249"/>
                  <a:gd name="T40" fmla="*/ 22 w 374"/>
                  <a:gd name="T41" fmla="*/ 29 h 249"/>
                  <a:gd name="T42" fmla="*/ 22 w 374"/>
                  <a:gd name="T43" fmla="*/ 52 h 249"/>
                  <a:gd name="T44" fmla="*/ 32 w 374"/>
                  <a:gd name="T45" fmla="*/ 66 h 249"/>
                  <a:gd name="T46" fmla="*/ 34 w 374"/>
                  <a:gd name="T47" fmla="*/ 86 h 249"/>
                  <a:gd name="T48" fmla="*/ 25 w 374"/>
                  <a:gd name="T49" fmla="*/ 102 h 249"/>
                  <a:gd name="T50" fmla="*/ 27 w 374"/>
                  <a:gd name="T51" fmla="*/ 142 h 249"/>
                  <a:gd name="T52" fmla="*/ 0 w 374"/>
                  <a:gd name="T53" fmla="*/ 184 h 249"/>
                  <a:gd name="T54" fmla="*/ 52 w 374"/>
                  <a:gd name="T55" fmla="*/ 192 h 2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74" h="249">
                    <a:moveTo>
                      <a:pt x="52" y="192"/>
                    </a:moveTo>
                    <a:lnTo>
                      <a:pt x="80" y="186"/>
                    </a:lnTo>
                    <a:lnTo>
                      <a:pt x="117" y="196"/>
                    </a:lnTo>
                    <a:lnTo>
                      <a:pt x="187" y="202"/>
                    </a:lnTo>
                    <a:lnTo>
                      <a:pt x="222" y="214"/>
                    </a:lnTo>
                    <a:lnTo>
                      <a:pt x="240" y="247"/>
                    </a:lnTo>
                    <a:lnTo>
                      <a:pt x="290" y="249"/>
                    </a:lnTo>
                    <a:lnTo>
                      <a:pt x="317" y="216"/>
                    </a:lnTo>
                    <a:lnTo>
                      <a:pt x="369" y="204"/>
                    </a:lnTo>
                    <a:lnTo>
                      <a:pt x="374" y="184"/>
                    </a:lnTo>
                    <a:lnTo>
                      <a:pt x="364" y="151"/>
                    </a:lnTo>
                    <a:lnTo>
                      <a:pt x="334" y="139"/>
                    </a:lnTo>
                    <a:lnTo>
                      <a:pt x="300" y="122"/>
                    </a:lnTo>
                    <a:lnTo>
                      <a:pt x="314" y="81"/>
                    </a:lnTo>
                    <a:lnTo>
                      <a:pt x="319" y="25"/>
                    </a:lnTo>
                    <a:lnTo>
                      <a:pt x="294" y="10"/>
                    </a:lnTo>
                    <a:lnTo>
                      <a:pt x="257" y="0"/>
                    </a:lnTo>
                    <a:lnTo>
                      <a:pt x="169" y="7"/>
                    </a:lnTo>
                    <a:lnTo>
                      <a:pt x="94" y="25"/>
                    </a:lnTo>
                    <a:lnTo>
                      <a:pt x="55" y="30"/>
                    </a:lnTo>
                    <a:lnTo>
                      <a:pt x="22" y="29"/>
                    </a:lnTo>
                    <a:lnTo>
                      <a:pt x="22" y="52"/>
                    </a:lnTo>
                    <a:lnTo>
                      <a:pt x="32" y="66"/>
                    </a:lnTo>
                    <a:lnTo>
                      <a:pt x="34" y="86"/>
                    </a:lnTo>
                    <a:lnTo>
                      <a:pt x="25" y="102"/>
                    </a:lnTo>
                    <a:lnTo>
                      <a:pt x="27" y="142"/>
                    </a:lnTo>
                    <a:lnTo>
                      <a:pt x="0" y="184"/>
                    </a:lnTo>
                    <a:lnTo>
                      <a:pt x="52" y="19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79" name="Freeform 29"/>
              <p:cNvSpPr>
                <a:spLocks/>
              </p:cNvSpPr>
              <p:nvPr/>
            </p:nvSpPr>
            <p:spPr bwMode="auto">
              <a:xfrm>
                <a:off x="2718" y="2705"/>
                <a:ext cx="374" cy="249"/>
              </a:xfrm>
              <a:custGeom>
                <a:avLst/>
                <a:gdLst>
                  <a:gd name="T0" fmla="*/ 52 w 374"/>
                  <a:gd name="T1" fmla="*/ 192 h 249"/>
                  <a:gd name="T2" fmla="*/ 80 w 374"/>
                  <a:gd name="T3" fmla="*/ 186 h 249"/>
                  <a:gd name="T4" fmla="*/ 117 w 374"/>
                  <a:gd name="T5" fmla="*/ 196 h 249"/>
                  <a:gd name="T6" fmla="*/ 187 w 374"/>
                  <a:gd name="T7" fmla="*/ 202 h 249"/>
                  <a:gd name="T8" fmla="*/ 222 w 374"/>
                  <a:gd name="T9" fmla="*/ 214 h 249"/>
                  <a:gd name="T10" fmla="*/ 240 w 374"/>
                  <a:gd name="T11" fmla="*/ 247 h 249"/>
                  <a:gd name="T12" fmla="*/ 290 w 374"/>
                  <a:gd name="T13" fmla="*/ 249 h 249"/>
                  <a:gd name="T14" fmla="*/ 317 w 374"/>
                  <a:gd name="T15" fmla="*/ 216 h 249"/>
                  <a:gd name="T16" fmla="*/ 369 w 374"/>
                  <a:gd name="T17" fmla="*/ 204 h 249"/>
                  <a:gd name="T18" fmla="*/ 374 w 374"/>
                  <a:gd name="T19" fmla="*/ 184 h 249"/>
                  <a:gd name="T20" fmla="*/ 364 w 374"/>
                  <a:gd name="T21" fmla="*/ 151 h 249"/>
                  <a:gd name="T22" fmla="*/ 334 w 374"/>
                  <a:gd name="T23" fmla="*/ 139 h 249"/>
                  <a:gd name="T24" fmla="*/ 300 w 374"/>
                  <a:gd name="T25" fmla="*/ 122 h 249"/>
                  <a:gd name="T26" fmla="*/ 314 w 374"/>
                  <a:gd name="T27" fmla="*/ 81 h 249"/>
                  <a:gd name="T28" fmla="*/ 319 w 374"/>
                  <a:gd name="T29" fmla="*/ 25 h 249"/>
                  <a:gd name="T30" fmla="*/ 294 w 374"/>
                  <a:gd name="T31" fmla="*/ 10 h 249"/>
                  <a:gd name="T32" fmla="*/ 257 w 374"/>
                  <a:gd name="T33" fmla="*/ 0 h 249"/>
                  <a:gd name="T34" fmla="*/ 169 w 374"/>
                  <a:gd name="T35" fmla="*/ 7 h 249"/>
                  <a:gd name="T36" fmla="*/ 94 w 374"/>
                  <a:gd name="T37" fmla="*/ 25 h 249"/>
                  <a:gd name="T38" fmla="*/ 55 w 374"/>
                  <a:gd name="T39" fmla="*/ 30 h 249"/>
                  <a:gd name="T40" fmla="*/ 22 w 374"/>
                  <a:gd name="T41" fmla="*/ 29 h 249"/>
                  <a:gd name="T42" fmla="*/ 22 w 374"/>
                  <a:gd name="T43" fmla="*/ 52 h 249"/>
                  <a:gd name="T44" fmla="*/ 32 w 374"/>
                  <a:gd name="T45" fmla="*/ 66 h 249"/>
                  <a:gd name="T46" fmla="*/ 34 w 374"/>
                  <a:gd name="T47" fmla="*/ 86 h 249"/>
                  <a:gd name="T48" fmla="*/ 25 w 374"/>
                  <a:gd name="T49" fmla="*/ 102 h 249"/>
                  <a:gd name="T50" fmla="*/ 27 w 374"/>
                  <a:gd name="T51" fmla="*/ 142 h 249"/>
                  <a:gd name="T52" fmla="*/ 0 w 374"/>
                  <a:gd name="T53" fmla="*/ 184 h 249"/>
                  <a:gd name="T54" fmla="*/ 52 w 374"/>
                  <a:gd name="T55" fmla="*/ 192 h 2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74" h="249">
                    <a:moveTo>
                      <a:pt x="52" y="192"/>
                    </a:moveTo>
                    <a:lnTo>
                      <a:pt x="80" y="186"/>
                    </a:lnTo>
                    <a:lnTo>
                      <a:pt x="117" y="196"/>
                    </a:lnTo>
                    <a:lnTo>
                      <a:pt x="187" y="202"/>
                    </a:lnTo>
                    <a:lnTo>
                      <a:pt x="222" y="214"/>
                    </a:lnTo>
                    <a:lnTo>
                      <a:pt x="240" y="247"/>
                    </a:lnTo>
                    <a:lnTo>
                      <a:pt x="290" y="249"/>
                    </a:lnTo>
                    <a:lnTo>
                      <a:pt x="317" y="216"/>
                    </a:lnTo>
                    <a:lnTo>
                      <a:pt x="369" y="204"/>
                    </a:lnTo>
                    <a:lnTo>
                      <a:pt x="374" y="184"/>
                    </a:lnTo>
                    <a:lnTo>
                      <a:pt x="364" y="151"/>
                    </a:lnTo>
                    <a:lnTo>
                      <a:pt x="334" y="139"/>
                    </a:lnTo>
                    <a:lnTo>
                      <a:pt x="300" y="122"/>
                    </a:lnTo>
                    <a:lnTo>
                      <a:pt x="314" y="81"/>
                    </a:lnTo>
                    <a:lnTo>
                      <a:pt x="319" y="25"/>
                    </a:lnTo>
                    <a:lnTo>
                      <a:pt x="294" y="10"/>
                    </a:lnTo>
                    <a:lnTo>
                      <a:pt x="257" y="0"/>
                    </a:lnTo>
                    <a:lnTo>
                      <a:pt x="169" y="7"/>
                    </a:lnTo>
                    <a:lnTo>
                      <a:pt x="94" y="25"/>
                    </a:lnTo>
                    <a:lnTo>
                      <a:pt x="55" y="30"/>
                    </a:lnTo>
                    <a:lnTo>
                      <a:pt x="22" y="29"/>
                    </a:lnTo>
                    <a:lnTo>
                      <a:pt x="22" y="52"/>
                    </a:lnTo>
                    <a:lnTo>
                      <a:pt x="32" y="66"/>
                    </a:lnTo>
                    <a:lnTo>
                      <a:pt x="34" y="86"/>
                    </a:lnTo>
                    <a:lnTo>
                      <a:pt x="25" y="102"/>
                    </a:lnTo>
                    <a:lnTo>
                      <a:pt x="27" y="142"/>
                    </a:lnTo>
                    <a:lnTo>
                      <a:pt x="0" y="184"/>
                    </a:lnTo>
                    <a:lnTo>
                      <a:pt x="52" y="192"/>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380" name="Freeform 30"/>
              <p:cNvSpPr>
                <a:spLocks/>
              </p:cNvSpPr>
              <p:nvPr/>
            </p:nvSpPr>
            <p:spPr bwMode="auto">
              <a:xfrm>
                <a:off x="3182" y="3009"/>
                <a:ext cx="502" cy="389"/>
              </a:xfrm>
              <a:custGeom>
                <a:avLst/>
                <a:gdLst>
                  <a:gd name="T0" fmla="*/ 477 w 502"/>
                  <a:gd name="T1" fmla="*/ 234 h 389"/>
                  <a:gd name="T2" fmla="*/ 457 w 502"/>
                  <a:gd name="T3" fmla="*/ 261 h 389"/>
                  <a:gd name="T4" fmla="*/ 457 w 502"/>
                  <a:gd name="T5" fmla="*/ 284 h 389"/>
                  <a:gd name="T6" fmla="*/ 470 w 502"/>
                  <a:gd name="T7" fmla="*/ 294 h 389"/>
                  <a:gd name="T8" fmla="*/ 492 w 502"/>
                  <a:gd name="T9" fmla="*/ 314 h 389"/>
                  <a:gd name="T10" fmla="*/ 502 w 502"/>
                  <a:gd name="T11" fmla="*/ 349 h 389"/>
                  <a:gd name="T12" fmla="*/ 487 w 502"/>
                  <a:gd name="T13" fmla="*/ 389 h 389"/>
                  <a:gd name="T14" fmla="*/ 469 w 502"/>
                  <a:gd name="T15" fmla="*/ 367 h 389"/>
                  <a:gd name="T16" fmla="*/ 444 w 502"/>
                  <a:gd name="T17" fmla="*/ 352 h 389"/>
                  <a:gd name="T18" fmla="*/ 407 w 502"/>
                  <a:gd name="T19" fmla="*/ 339 h 389"/>
                  <a:gd name="T20" fmla="*/ 344 w 502"/>
                  <a:gd name="T21" fmla="*/ 321 h 389"/>
                  <a:gd name="T22" fmla="*/ 297 w 502"/>
                  <a:gd name="T23" fmla="*/ 321 h 389"/>
                  <a:gd name="T24" fmla="*/ 252 w 502"/>
                  <a:gd name="T25" fmla="*/ 291 h 389"/>
                  <a:gd name="T26" fmla="*/ 177 w 502"/>
                  <a:gd name="T27" fmla="*/ 282 h 389"/>
                  <a:gd name="T28" fmla="*/ 163 w 502"/>
                  <a:gd name="T29" fmla="*/ 242 h 389"/>
                  <a:gd name="T30" fmla="*/ 140 w 502"/>
                  <a:gd name="T31" fmla="*/ 221 h 389"/>
                  <a:gd name="T32" fmla="*/ 123 w 502"/>
                  <a:gd name="T33" fmla="*/ 212 h 389"/>
                  <a:gd name="T34" fmla="*/ 107 w 502"/>
                  <a:gd name="T35" fmla="*/ 199 h 389"/>
                  <a:gd name="T36" fmla="*/ 73 w 502"/>
                  <a:gd name="T37" fmla="*/ 184 h 389"/>
                  <a:gd name="T38" fmla="*/ 47 w 502"/>
                  <a:gd name="T39" fmla="*/ 174 h 389"/>
                  <a:gd name="T40" fmla="*/ 2 w 502"/>
                  <a:gd name="T41" fmla="*/ 182 h 389"/>
                  <a:gd name="T42" fmla="*/ 0 w 502"/>
                  <a:gd name="T43" fmla="*/ 99 h 389"/>
                  <a:gd name="T44" fmla="*/ 20 w 502"/>
                  <a:gd name="T45" fmla="*/ 84 h 389"/>
                  <a:gd name="T46" fmla="*/ 13 w 502"/>
                  <a:gd name="T47" fmla="*/ 57 h 389"/>
                  <a:gd name="T48" fmla="*/ 17 w 502"/>
                  <a:gd name="T49" fmla="*/ 34 h 389"/>
                  <a:gd name="T50" fmla="*/ 53 w 502"/>
                  <a:gd name="T51" fmla="*/ 17 h 389"/>
                  <a:gd name="T52" fmla="*/ 85 w 502"/>
                  <a:gd name="T53" fmla="*/ 7 h 389"/>
                  <a:gd name="T54" fmla="*/ 180 w 502"/>
                  <a:gd name="T55" fmla="*/ 0 h 389"/>
                  <a:gd name="T56" fmla="*/ 232 w 502"/>
                  <a:gd name="T57" fmla="*/ 5 h 389"/>
                  <a:gd name="T58" fmla="*/ 310 w 502"/>
                  <a:gd name="T59" fmla="*/ 17 h 389"/>
                  <a:gd name="T60" fmla="*/ 317 w 502"/>
                  <a:gd name="T61" fmla="*/ 30 h 389"/>
                  <a:gd name="T62" fmla="*/ 325 w 502"/>
                  <a:gd name="T63" fmla="*/ 52 h 389"/>
                  <a:gd name="T64" fmla="*/ 335 w 502"/>
                  <a:gd name="T65" fmla="*/ 100 h 389"/>
                  <a:gd name="T66" fmla="*/ 342 w 502"/>
                  <a:gd name="T67" fmla="*/ 150 h 389"/>
                  <a:gd name="T68" fmla="*/ 365 w 502"/>
                  <a:gd name="T69" fmla="*/ 170 h 389"/>
                  <a:gd name="T70" fmla="*/ 432 w 502"/>
                  <a:gd name="T71" fmla="*/ 196 h 389"/>
                  <a:gd name="T72" fmla="*/ 477 w 502"/>
                  <a:gd name="T73" fmla="*/ 234 h 3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02" h="389">
                    <a:moveTo>
                      <a:pt x="477" y="234"/>
                    </a:moveTo>
                    <a:lnTo>
                      <a:pt x="457" y="261"/>
                    </a:lnTo>
                    <a:lnTo>
                      <a:pt x="457" y="284"/>
                    </a:lnTo>
                    <a:lnTo>
                      <a:pt x="470" y="294"/>
                    </a:lnTo>
                    <a:lnTo>
                      <a:pt x="492" y="314"/>
                    </a:lnTo>
                    <a:lnTo>
                      <a:pt x="502" y="349"/>
                    </a:lnTo>
                    <a:lnTo>
                      <a:pt x="487" y="389"/>
                    </a:lnTo>
                    <a:lnTo>
                      <a:pt x="469" y="367"/>
                    </a:lnTo>
                    <a:lnTo>
                      <a:pt x="444" y="352"/>
                    </a:lnTo>
                    <a:lnTo>
                      <a:pt x="407" y="339"/>
                    </a:lnTo>
                    <a:lnTo>
                      <a:pt x="344" y="321"/>
                    </a:lnTo>
                    <a:lnTo>
                      <a:pt x="297" y="321"/>
                    </a:lnTo>
                    <a:lnTo>
                      <a:pt x="252" y="291"/>
                    </a:lnTo>
                    <a:lnTo>
                      <a:pt x="177" y="282"/>
                    </a:lnTo>
                    <a:lnTo>
                      <a:pt x="163" y="242"/>
                    </a:lnTo>
                    <a:lnTo>
                      <a:pt x="140" y="221"/>
                    </a:lnTo>
                    <a:lnTo>
                      <a:pt x="123" y="212"/>
                    </a:lnTo>
                    <a:lnTo>
                      <a:pt x="107" y="199"/>
                    </a:lnTo>
                    <a:lnTo>
                      <a:pt x="73" y="184"/>
                    </a:lnTo>
                    <a:lnTo>
                      <a:pt x="47" y="174"/>
                    </a:lnTo>
                    <a:lnTo>
                      <a:pt x="2" y="182"/>
                    </a:lnTo>
                    <a:lnTo>
                      <a:pt x="0" y="99"/>
                    </a:lnTo>
                    <a:lnTo>
                      <a:pt x="20" y="84"/>
                    </a:lnTo>
                    <a:lnTo>
                      <a:pt x="13" y="57"/>
                    </a:lnTo>
                    <a:lnTo>
                      <a:pt x="17" y="34"/>
                    </a:lnTo>
                    <a:lnTo>
                      <a:pt x="53" y="17"/>
                    </a:lnTo>
                    <a:lnTo>
                      <a:pt x="85" y="7"/>
                    </a:lnTo>
                    <a:lnTo>
                      <a:pt x="180" y="0"/>
                    </a:lnTo>
                    <a:lnTo>
                      <a:pt x="232" y="5"/>
                    </a:lnTo>
                    <a:lnTo>
                      <a:pt x="310" y="17"/>
                    </a:lnTo>
                    <a:lnTo>
                      <a:pt x="317" y="30"/>
                    </a:lnTo>
                    <a:lnTo>
                      <a:pt x="325" y="52"/>
                    </a:lnTo>
                    <a:lnTo>
                      <a:pt x="335" y="100"/>
                    </a:lnTo>
                    <a:lnTo>
                      <a:pt x="342" y="150"/>
                    </a:lnTo>
                    <a:lnTo>
                      <a:pt x="365" y="170"/>
                    </a:lnTo>
                    <a:lnTo>
                      <a:pt x="432" y="196"/>
                    </a:lnTo>
                    <a:lnTo>
                      <a:pt x="477" y="234"/>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381" name="Freeform 31"/>
              <p:cNvSpPr>
                <a:spLocks/>
              </p:cNvSpPr>
              <p:nvPr/>
            </p:nvSpPr>
            <p:spPr bwMode="auto">
              <a:xfrm>
                <a:off x="3182" y="3009"/>
                <a:ext cx="502" cy="389"/>
              </a:xfrm>
              <a:custGeom>
                <a:avLst/>
                <a:gdLst>
                  <a:gd name="T0" fmla="*/ 477 w 502"/>
                  <a:gd name="T1" fmla="*/ 234 h 389"/>
                  <a:gd name="T2" fmla="*/ 457 w 502"/>
                  <a:gd name="T3" fmla="*/ 261 h 389"/>
                  <a:gd name="T4" fmla="*/ 457 w 502"/>
                  <a:gd name="T5" fmla="*/ 284 h 389"/>
                  <a:gd name="T6" fmla="*/ 470 w 502"/>
                  <a:gd name="T7" fmla="*/ 294 h 389"/>
                  <a:gd name="T8" fmla="*/ 492 w 502"/>
                  <a:gd name="T9" fmla="*/ 314 h 389"/>
                  <a:gd name="T10" fmla="*/ 502 w 502"/>
                  <a:gd name="T11" fmla="*/ 349 h 389"/>
                  <a:gd name="T12" fmla="*/ 487 w 502"/>
                  <a:gd name="T13" fmla="*/ 389 h 389"/>
                  <a:gd name="T14" fmla="*/ 469 w 502"/>
                  <a:gd name="T15" fmla="*/ 367 h 389"/>
                  <a:gd name="T16" fmla="*/ 444 w 502"/>
                  <a:gd name="T17" fmla="*/ 352 h 389"/>
                  <a:gd name="T18" fmla="*/ 407 w 502"/>
                  <a:gd name="T19" fmla="*/ 339 h 389"/>
                  <a:gd name="T20" fmla="*/ 344 w 502"/>
                  <a:gd name="T21" fmla="*/ 321 h 389"/>
                  <a:gd name="T22" fmla="*/ 297 w 502"/>
                  <a:gd name="T23" fmla="*/ 321 h 389"/>
                  <a:gd name="T24" fmla="*/ 252 w 502"/>
                  <a:gd name="T25" fmla="*/ 291 h 389"/>
                  <a:gd name="T26" fmla="*/ 177 w 502"/>
                  <a:gd name="T27" fmla="*/ 282 h 389"/>
                  <a:gd name="T28" fmla="*/ 163 w 502"/>
                  <a:gd name="T29" fmla="*/ 242 h 389"/>
                  <a:gd name="T30" fmla="*/ 140 w 502"/>
                  <a:gd name="T31" fmla="*/ 221 h 389"/>
                  <a:gd name="T32" fmla="*/ 123 w 502"/>
                  <a:gd name="T33" fmla="*/ 212 h 389"/>
                  <a:gd name="T34" fmla="*/ 107 w 502"/>
                  <a:gd name="T35" fmla="*/ 199 h 389"/>
                  <a:gd name="T36" fmla="*/ 73 w 502"/>
                  <a:gd name="T37" fmla="*/ 184 h 389"/>
                  <a:gd name="T38" fmla="*/ 47 w 502"/>
                  <a:gd name="T39" fmla="*/ 174 h 389"/>
                  <a:gd name="T40" fmla="*/ 2 w 502"/>
                  <a:gd name="T41" fmla="*/ 182 h 389"/>
                  <a:gd name="T42" fmla="*/ 0 w 502"/>
                  <a:gd name="T43" fmla="*/ 99 h 389"/>
                  <a:gd name="T44" fmla="*/ 20 w 502"/>
                  <a:gd name="T45" fmla="*/ 84 h 389"/>
                  <a:gd name="T46" fmla="*/ 13 w 502"/>
                  <a:gd name="T47" fmla="*/ 57 h 389"/>
                  <a:gd name="T48" fmla="*/ 17 w 502"/>
                  <a:gd name="T49" fmla="*/ 34 h 389"/>
                  <a:gd name="T50" fmla="*/ 53 w 502"/>
                  <a:gd name="T51" fmla="*/ 17 h 389"/>
                  <a:gd name="T52" fmla="*/ 85 w 502"/>
                  <a:gd name="T53" fmla="*/ 7 h 389"/>
                  <a:gd name="T54" fmla="*/ 180 w 502"/>
                  <a:gd name="T55" fmla="*/ 0 h 389"/>
                  <a:gd name="T56" fmla="*/ 232 w 502"/>
                  <a:gd name="T57" fmla="*/ 5 h 389"/>
                  <a:gd name="T58" fmla="*/ 310 w 502"/>
                  <a:gd name="T59" fmla="*/ 17 h 389"/>
                  <a:gd name="T60" fmla="*/ 317 w 502"/>
                  <a:gd name="T61" fmla="*/ 30 h 389"/>
                  <a:gd name="T62" fmla="*/ 325 w 502"/>
                  <a:gd name="T63" fmla="*/ 52 h 389"/>
                  <a:gd name="T64" fmla="*/ 335 w 502"/>
                  <a:gd name="T65" fmla="*/ 100 h 389"/>
                  <a:gd name="T66" fmla="*/ 342 w 502"/>
                  <a:gd name="T67" fmla="*/ 150 h 389"/>
                  <a:gd name="T68" fmla="*/ 365 w 502"/>
                  <a:gd name="T69" fmla="*/ 170 h 389"/>
                  <a:gd name="T70" fmla="*/ 432 w 502"/>
                  <a:gd name="T71" fmla="*/ 196 h 389"/>
                  <a:gd name="T72" fmla="*/ 477 w 502"/>
                  <a:gd name="T73" fmla="*/ 234 h 3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02" h="389">
                    <a:moveTo>
                      <a:pt x="477" y="234"/>
                    </a:moveTo>
                    <a:lnTo>
                      <a:pt x="457" y="261"/>
                    </a:lnTo>
                    <a:lnTo>
                      <a:pt x="457" y="284"/>
                    </a:lnTo>
                    <a:lnTo>
                      <a:pt x="470" y="294"/>
                    </a:lnTo>
                    <a:lnTo>
                      <a:pt x="492" y="314"/>
                    </a:lnTo>
                    <a:lnTo>
                      <a:pt x="502" y="349"/>
                    </a:lnTo>
                    <a:lnTo>
                      <a:pt x="487" y="389"/>
                    </a:lnTo>
                    <a:lnTo>
                      <a:pt x="469" y="367"/>
                    </a:lnTo>
                    <a:lnTo>
                      <a:pt x="444" y="352"/>
                    </a:lnTo>
                    <a:lnTo>
                      <a:pt x="407" y="339"/>
                    </a:lnTo>
                    <a:lnTo>
                      <a:pt x="344" y="321"/>
                    </a:lnTo>
                    <a:lnTo>
                      <a:pt x="297" y="321"/>
                    </a:lnTo>
                    <a:lnTo>
                      <a:pt x="252" y="291"/>
                    </a:lnTo>
                    <a:lnTo>
                      <a:pt x="177" y="282"/>
                    </a:lnTo>
                    <a:lnTo>
                      <a:pt x="163" y="242"/>
                    </a:lnTo>
                    <a:lnTo>
                      <a:pt x="140" y="221"/>
                    </a:lnTo>
                    <a:lnTo>
                      <a:pt x="123" y="212"/>
                    </a:lnTo>
                    <a:lnTo>
                      <a:pt x="107" y="199"/>
                    </a:lnTo>
                    <a:lnTo>
                      <a:pt x="73" y="184"/>
                    </a:lnTo>
                    <a:lnTo>
                      <a:pt x="47" y="174"/>
                    </a:lnTo>
                    <a:lnTo>
                      <a:pt x="2" y="182"/>
                    </a:lnTo>
                    <a:lnTo>
                      <a:pt x="0" y="99"/>
                    </a:lnTo>
                    <a:lnTo>
                      <a:pt x="20" y="84"/>
                    </a:lnTo>
                    <a:lnTo>
                      <a:pt x="13" y="57"/>
                    </a:lnTo>
                    <a:lnTo>
                      <a:pt x="17" y="34"/>
                    </a:lnTo>
                    <a:lnTo>
                      <a:pt x="53" y="17"/>
                    </a:lnTo>
                    <a:lnTo>
                      <a:pt x="85" y="7"/>
                    </a:lnTo>
                    <a:lnTo>
                      <a:pt x="180" y="0"/>
                    </a:lnTo>
                    <a:lnTo>
                      <a:pt x="232" y="5"/>
                    </a:lnTo>
                    <a:lnTo>
                      <a:pt x="310" y="17"/>
                    </a:lnTo>
                    <a:lnTo>
                      <a:pt x="317" y="30"/>
                    </a:lnTo>
                    <a:lnTo>
                      <a:pt x="325" y="52"/>
                    </a:lnTo>
                    <a:lnTo>
                      <a:pt x="335" y="100"/>
                    </a:lnTo>
                    <a:lnTo>
                      <a:pt x="342" y="150"/>
                    </a:lnTo>
                    <a:lnTo>
                      <a:pt x="365" y="170"/>
                    </a:lnTo>
                    <a:lnTo>
                      <a:pt x="432" y="196"/>
                    </a:lnTo>
                    <a:lnTo>
                      <a:pt x="477" y="234"/>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82" name="Freeform 32"/>
              <p:cNvSpPr>
                <a:spLocks/>
              </p:cNvSpPr>
              <p:nvPr/>
            </p:nvSpPr>
            <p:spPr bwMode="auto">
              <a:xfrm>
                <a:off x="3312" y="3291"/>
                <a:ext cx="189" cy="294"/>
              </a:xfrm>
              <a:custGeom>
                <a:avLst/>
                <a:gdLst>
                  <a:gd name="T0" fmla="*/ 170 w 189"/>
                  <a:gd name="T1" fmla="*/ 282 h 294"/>
                  <a:gd name="T2" fmla="*/ 172 w 189"/>
                  <a:gd name="T3" fmla="*/ 202 h 294"/>
                  <a:gd name="T4" fmla="*/ 187 w 189"/>
                  <a:gd name="T5" fmla="*/ 159 h 294"/>
                  <a:gd name="T6" fmla="*/ 189 w 189"/>
                  <a:gd name="T7" fmla="*/ 134 h 294"/>
                  <a:gd name="T8" fmla="*/ 172 w 189"/>
                  <a:gd name="T9" fmla="*/ 95 h 294"/>
                  <a:gd name="T10" fmla="*/ 167 w 189"/>
                  <a:gd name="T11" fmla="*/ 39 h 294"/>
                  <a:gd name="T12" fmla="*/ 122 w 189"/>
                  <a:gd name="T13" fmla="*/ 9 h 294"/>
                  <a:gd name="T14" fmla="*/ 47 w 189"/>
                  <a:gd name="T15" fmla="*/ 0 h 294"/>
                  <a:gd name="T16" fmla="*/ 47 w 189"/>
                  <a:gd name="T17" fmla="*/ 20 h 294"/>
                  <a:gd name="T18" fmla="*/ 37 w 189"/>
                  <a:gd name="T19" fmla="*/ 64 h 294"/>
                  <a:gd name="T20" fmla="*/ 33 w 189"/>
                  <a:gd name="T21" fmla="*/ 102 h 294"/>
                  <a:gd name="T22" fmla="*/ 38 w 189"/>
                  <a:gd name="T23" fmla="*/ 125 h 294"/>
                  <a:gd name="T24" fmla="*/ 20 w 189"/>
                  <a:gd name="T25" fmla="*/ 144 h 294"/>
                  <a:gd name="T26" fmla="*/ 0 w 189"/>
                  <a:gd name="T27" fmla="*/ 191 h 294"/>
                  <a:gd name="T28" fmla="*/ 28 w 189"/>
                  <a:gd name="T29" fmla="*/ 214 h 294"/>
                  <a:gd name="T30" fmla="*/ 60 w 189"/>
                  <a:gd name="T31" fmla="*/ 219 h 294"/>
                  <a:gd name="T32" fmla="*/ 82 w 189"/>
                  <a:gd name="T33" fmla="*/ 232 h 294"/>
                  <a:gd name="T34" fmla="*/ 95 w 189"/>
                  <a:gd name="T35" fmla="*/ 256 h 294"/>
                  <a:gd name="T36" fmla="*/ 123 w 189"/>
                  <a:gd name="T37" fmla="*/ 269 h 294"/>
                  <a:gd name="T38" fmla="*/ 132 w 189"/>
                  <a:gd name="T39" fmla="*/ 294 h 294"/>
                  <a:gd name="T40" fmla="*/ 157 w 189"/>
                  <a:gd name="T41" fmla="*/ 291 h 294"/>
                  <a:gd name="T42" fmla="*/ 170 w 189"/>
                  <a:gd name="T43" fmla="*/ 282 h 2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9" h="294">
                    <a:moveTo>
                      <a:pt x="170" y="282"/>
                    </a:moveTo>
                    <a:lnTo>
                      <a:pt x="172" y="202"/>
                    </a:lnTo>
                    <a:lnTo>
                      <a:pt x="187" y="159"/>
                    </a:lnTo>
                    <a:lnTo>
                      <a:pt x="189" y="134"/>
                    </a:lnTo>
                    <a:lnTo>
                      <a:pt x="172" y="95"/>
                    </a:lnTo>
                    <a:lnTo>
                      <a:pt x="167" y="39"/>
                    </a:lnTo>
                    <a:lnTo>
                      <a:pt x="122" y="9"/>
                    </a:lnTo>
                    <a:lnTo>
                      <a:pt x="47" y="0"/>
                    </a:lnTo>
                    <a:lnTo>
                      <a:pt x="47" y="20"/>
                    </a:lnTo>
                    <a:lnTo>
                      <a:pt x="37" y="64"/>
                    </a:lnTo>
                    <a:lnTo>
                      <a:pt x="33" y="102"/>
                    </a:lnTo>
                    <a:lnTo>
                      <a:pt x="38" y="125"/>
                    </a:lnTo>
                    <a:lnTo>
                      <a:pt x="20" y="144"/>
                    </a:lnTo>
                    <a:lnTo>
                      <a:pt x="0" y="191"/>
                    </a:lnTo>
                    <a:lnTo>
                      <a:pt x="28" y="214"/>
                    </a:lnTo>
                    <a:lnTo>
                      <a:pt x="60" y="219"/>
                    </a:lnTo>
                    <a:lnTo>
                      <a:pt x="82" y="232"/>
                    </a:lnTo>
                    <a:lnTo>
                      <a:pt x="95" y="256"/>
                    </a:lnTo>
                    <a:lnTo>
                      <a:pt x="123" y="269"/>
                    </a:lnTo>
                    <a:lnTo>
                      <a:pt x="132" y="294"/>
                    </a:lnTo>
                    <a:lnTo>
                      <a:pt x="157" y="291"/>
                    </a:lnTo>
                    <a:lnTo>
                      <a:pt x="170" y="282"/>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383" name="Freeform 33"/>
              <p:cNvSpPr>
                <a:spLocks/>
              </p:cNvSpPr>
              <p:nvPr/>
            </p:nvSpPr>
            <p:spPr bwMode="auto">
              <a:xfrm>
                <a:off x="3312" y="3291"/>
                <a:ext cx="189" cy="294"/>
              </a:xfrm>
              <a:custGeom>
                <a:avLst/>
                <a:gdLst>
                  <a:gd name="T0" fmla="*/ 170 w 189"/>
                  <a:gd name="T1" fmla="*/ 282 h 294"/>
                  <a:gd name="T2" fmla="*/ 172 w 189"/>
                  <a:gd name="T3" fmla="*/ 202 h 294"/>
                  <a:gd name="T4" fmla="*/ 187 w 189"/>
                  <a:gd name="T5" fmla="*/ 159 h 294"/>
                  <a:gd name="T6" fmla="*/ 189 w 189"/>
                  <a:gd name="T7" fmla="*/ 134 h 294"/>
                  <a:gd name="T8" fmla="*/ 172 w 189"/>
                  <a:gd name="T9" fmla="*/ 95 h 294"/>
                  <a:gd name="T10" fmla="*/ 167 w 189"/>
                  <a:gd name="T11" fmla="*/ 39 h 294"/>
                  <a:gd name="T12" fmla="*/ 122 w 189"/>
                  <a:gd name="T13" fmla="*/ 9 h 294"/>
                  <a:gd name="T14" fmla="*/ 47 w 189"/>
                  <a:gd name="T15" fmla="*/ 0 h 294"/>
                  <a:gd name="T16" fmla="*/ 47 w 189"/>
                  <a:gd name="T17" fmla="*/ 20 h 294"/>
                  <a:gd name="T18" fmla="*/ 37 w 189"/>
                  <a:gd name="T19" fmla="*/ 64 h 294"/>
                  <a:gd name="T20" fmla="*/ 33 w 189"/>
                  <a:gd name="T21" fmla="*/ 102 h 294"/>
                  <a:gd name="T22" fmla="*/ 38 w 189"/>
                  <a:gd name="T23" fmla="*/ 125 h 294"/>
                  <a:gd name="T24" fmla="*/ 20 w 189"/>
                  <a:gd name="T25" fmla="*/ 144 h 294"/>
                  <a:gd name="T26" fmla="*/ 0 w 189"/>
                  <a:gd name="T27" fmla="*/ 191 h 294"/>
                  <a:gd name="T28" fmla="*/ 28 w 189"/>
                  <a:gd name="T29" fmla="*/ 214 h 294"/>
                  <a:gd name="T30" fmla="*/ 60 w 189"/>
                  <a:gd name="T31" fmla="*/ 219 h 294"/>
                  <a:gd name="T32" fmla="*/ 82 w 189"/>
                  <a:gd name="T33" fmla="*/ 232 h 294"/>
                  <a:gd name="T34" fmla="*/ 95 w 189"/>
                  <a:gd name="T35" fmla="*/ 256 h 294"/>
                  <a:gd name="T36" fmla="*/ 123 w 189"/>
                  <a:gd name="T37" fmla="*/ 269 h 294"/>
                  <a:gd name="T38" fmla="*/ 132 w 189"/>
                  <a:gd name="T39" fmla="*/ 294 h 294"/>
                  <a:gd name="T40" fmla="*/ 157 w 189"/>
                  <a:gd name="T41" fmla="*/ 291 h 294"/>
                  <a:gd name="T42" fmla="*/ 170 w 189"/>
                  <a:gd name="T43" fmla="*/ 282 h 2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9" h="294">
                    <a:moveTo>
                      <a:pt x="170" y="282"/>
                    </a:moveTo>
                    <a:lnTo>
                      <a:pt x="172" y="202"/>
                    </a:lnTo>
                    <a:lnTo>
                      <a:pt x="187" y="159"/>
                    </a:lnTo>
                    <a:lnTo>
                      <a:pt x="189" y="134"/>
                    </a:lnTo>
                    <a:lnTo>
                      <a:pt x="172" y="95"/>
                    </a:lnTo>
                    <a:lnTo>
                      <a:pt x="167" y="39"/>
                    </a:lnTo>
                    <a:lnTo>
                      <a:pt x="122" y="9"/>
                    </a:lnTo>
                    <a:lnTo>
                      <a:pt x="47" y="0"/>
                    </a:lnTo>
                    <a:lnTo>
                      <a:pt x="47" y="20"/>
                    </a:lnTo>
                    <a:lnTo>
                      <a:pt x="37" y="64"/>
                    </a:lnTo>
                    <a:lnTo>
                      <a:pt x="33" y="102"/>
                    </a:lnTo>
                    <a:lnTo>
                      <a:pt x="38" y="125"/>
                    </a:lnTo>
                    <a:lnTo>
                      <a:pt x="20" y="144"/>
                    </a:lnTo>
                    <a:lnTo>
                      <a:pt x="0" y="191"/>
                    </a:lnTo>
                    <a:lnTo>
                      <a:pt x="28" y="214"/>
                    </a:lnTo>
                    <a:lnTo>
                      <a:pt x="60" y="219"/>
                    </a:lnTo>
                    <a:lnTo>
                      <a:pt x="82" y="232"/>
                    </a:lnTo>
                    <a:lnTo>
                      <a:pt x="95" y="256"/>
                    </a:lnTo>
                    <a:lnTo>
                      <a:pt x="123" y="269"/>
                    </a:lnTo>
                    <a:lnTo>
                      <a:pt x="132" y="294"/>
                    </a:lnTo>
                    <a:lnTo>
                      <a:pt x="157" y="291"/>
                    </a:lnTo>
                    <a:lnTo>
                      <a:pt x="170" y="282"/>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84" name="Freeform 34"/>
              <p:cNvSpPr>
                <a:spLocks/>
              </p:cNvSpPr>
              <p:nvPr/>
            </p:nvSpPr>
            <p:spPr bwMode="auto">
              <a:xfrm>
                <a:off x="3139" y="3183"/>
                <a:ext cx="220" cy="299"/>
              </a:xfrm>
              <a:custGeom>
                <a:avLst/>
                <a:gdLst>
                  <a:gd name="T0" fmla="*/ 173 w 220"/>
                  <a:gd name="T1" fmla="*/ 299 h 299"/>
                  <a:gd name="T2" fmla="*/ 193 w 220"/>
                  <a:gd name="T3" fmla="*/ 252 h 299"/>
                  <a:gd name="T4" fmla="*/ 211 w 220"/>
                  <a:gd name="T5" fmla="*/ 233 h 299"/>
                  <a:gd name="T6" fmla="*/ 206 w 220"/>
                  <a:gd name="T7" fmla="*/ 210 h 299"/>
                  <a:gd name="T8" fmla="*/ 210 w 220"/>
                  <a:gd name="T9" fmla="*/ 172 h 299"/>
                  <a:gd name="T10" fmla="*/ 220 w 220"/>
                  <a:gd name="T11" fmla="*/ 128 h 299"/>
                  <a:gd name="T12" fmla="*/ 220 w 220"/>
                  <a:gd name="T13" fmla="*/ 108 h 299"/>
                  <a:gd name="T14" fmla="*/ 206 w 220"/>
                  <a:gd name="T15" fmla="*/ 68 h 299"/>
                  <a:gd name="T16" fmla="*/ 183 w 220"/>
                  <a:gd name="T17" fmla="*/ 47 h 299"/>
                  <a:gd name="T18" fmla="*/ 166 w 220"/>
                  <a:gd name="T19" fmla="*/ 38 h 299"/>
                  <a:gd name="T20" fmla="*/ 150 w 220"/>
                  <a:gd name="T21" fmla="*/ 25 h 299"/>
                  <a:gd name="T22" fmla="*/ 116 w 220"/>
                  <a:gd name="T23" fmla="*/ 10 h 299"/>
                  <a:gd name="T24" fmla="*/ 90 w 220"/>
                  <a:gd name="T25" fmla="*/ 0 h 299"/>
                  <a:gd name="T26" fmla="*/ 45 w 220"/>
                  <a:gd name="T27" fmla="*/ 8 h 299"/>
                  <a:gd name="T28" fmla="*/ 18 w 220"/>
                  <a:gd name="T29" fmla="*/ 17 h 299"/>
                  <a:gd name="T30" fmla="*/ 0 w 220"/>
                  <a:gd name="T31" fmla="*/ 58 h 299"/>
                  <a:gd name="T32" fmla="*/ 40 w 220"/>
                  <a:gd name="T33" fmla="*/ 63 h 299"/>
                  <a:gd name="T34" fmla="*/ 76 w 220"/>
                  <a:gd name="T35" fmla="*/ 128 h 299"/>
                  <a:gd name="T36" fmla="*/ 85 w 220"/>
                  <a:gd name="T37" fmla="*/ 143 h 299"/>
                  <a:gd name="T38" fmla="*/ 71 w 220"/>
                  <a:gd name="T39" fmla="*/ 212 h 299"/>
                  <a:gd name="T40" fmla="*/ 63 w 220"/>
                  <a:gd name="T41" fmla="*/ 243 h 299"/>
                  <a:gd name="T42" fmla="*/ 60 w 220"/>
                  <a:gd name="T43" fmla="*/ 269 h 299"/>
                  <a:gd name="T44" fmla="*/ 103 w 220"/>
                  <a:gd name="T45" fmla="*/ 290 h 299"/>
                  <a:gd name="T46" fmla="*/ 173 w 220"/>
                  <a:gd name="T47" fmla="*/ 299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0" h="299">
                    <a:moveTo>
                      <a:pt x="173" y="299"/>
                    </a:moveTo>
                    <a:lnTo>
                      <a:pt x="193" y="252"/>
                    </a:lnTo>
                    <a:lnTo>
                      <a:pt x="211" y="233"/>
                    </a:lnTo>
                    <a:lnTo>
                      <a:pt x="206" y="210"/>
                    </a:lnTo>
                    <a:lnTo>
                      <a:pt x="210" y="172"/>
                    </a:lnTo>
                    <a:lnTo>
                      <a:pt x="220" y="128"/>
                    </a:lnTo>
                    <a:lnTo>
                      <a:pt x="220" y="108"/>
                    </a:lnTo>
                    <a:lnTo>
                      <a:pt x="206" y="68"/>
                    </a:lnTo>
                    <a:lnTo>
                      <a:pt x="183" y="47"/>
                    </a:lnTo>
                    <a:lnTo>
                      <a:pt x="166" y="38"/>
                    </a:lnTo>
                    <a:lnTo>
                      <a:pt x="150" y="25"/>
                    </a:lnTo>
                    <a:lnTo>
                      <a:pt x="116" y="10"/>
                    </a:lnTo>
                    <a:lnTo>
                      <a:pt x="90" y="0"/>
                    </a:lnTo>
                    <a:lnTo>
                      <a:pt x="45" y="8"/>
                    </a:lnTo>
                    <a:lnTo>
                      <a:pt x="18" y="17"/>
                    </a:lnTo>
                    <a:lnTo>
                      <a:pt x="0" y="58"/>
                    </a:lnTo>
                    <a:lnTo>
                      <a:pt x="40" y="63"/>
                    </a:lnTo>
                    <a:lnTo>
                      <a:pt x="76" y="128"/>
                    </a:lnTo>
                    <a:lnTo>
                      <a:pt x="85" y="143"/>
                    </a:lnTo>
                    <a:lnTo>
                      <a:pt x="71" y="212"/>
                    </a:lnTo>
                    <a:lnTo>
                      <a:pt x="63" y="243"/>
                    </a:lnTo>
                    <a:lnTo>
                      <a:pt x="60" y="269"/>
                    </a:lnTo>
                    <a:lnTo>
                      <a:pt x="103" y="290"/>
                    </a:lnTo>
                    <a:lnTo>
                      <a:pt x="173" y="29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85" name="Freeform 35"/>
              <p:cNvSpPr>
                <a:spLocks/>
              </p:cNvSpPr>
              <p:nvPr/>
            </p:nvSpPr>
            <p:spPr bwMode="auto">
              <a:xfrm>
                <a:off x="3139" y="3183"/>
                <a:ext cx="220" cy="299"/>
              </a:xfrm>
              <a:custGeom>
                <a:avLst/>
                <a:gdLst>
                  <a:gd name="T0" fmla="*/ 173 w 220"/>
                  <a:gd name="T1" fmla="*/ 299 h 299"/>
                  <a:gd name="T2" fmla="*/ 193 w 220"/>
                  <a:gd name="T3" fmla="*/ 252 h 299"/>
                  <a:gd name="T4" fmla="*/ 211 w 220"/>
                  <a:gd name="T5" fmla="*/ 233 h 299"/>
                  <a:gd name="T6" fmla="*/ 206 w 220"/>
                  <a:gd name="T7" fmla="*/ 210 h 299"/>
                  <a:gd name="T8" fmla="*/ 210 w 220"/>
                  <a:gd name="T9" fmla="*/ 172 h 299"/>
                  <a:gd name="T10" fmla="*/ 220 w 220"/>
                  <a:gd name="T11" fmla="*/ 128 h 299"/>
                  <a:gd name="T12" fmla="*/ 220 w 220"/>
                  <a:gd name="T13" fmla="*/ 108 h 299"/>
                  <a:gd name="T14" fmla="*/ 206 w 220"/>
                  <a:gd name="T15" fmla="*/ 68 h 299"/>
                  <a:gd name="T16" fmla="*/ 183 w 220"/>
                  <a:gd name="T17" fmla="*/ 47 h 299"/>
                  <a:gd name="T18" fmla="*/ 166 w 220"/>
                  <a:gd name="T19" fmla="*/ 38 h 299"/>
                  <a:gd name="T20" fmla="*/ 150 w 220"/>
                  <a:gd name="T21" fmla="*/ 25 h 299"/>
                  <a:gd name="T22" fmla="*/ 116 w 220"/>
                  <a:gd name="T23" fmla="*/ 10 h 299"/>
                  <a:gd name="T24" fmla="*/ 90 w 220"/>
                  <a:gd name="T25" fmla="*/ 0 h 299"/>
                  <a:gd name="T26" fmla="*/ 45 w 220"/>
                  <a:gd name="T27" fmla="*/ 8 h 299"/>
                  <a:gd name="T28" fmla="*/ 18 w 220"/>
                  <a:gd name="T29" fmla="*/ 17 h 299"/>
                  <a:gd name="T30" fmla="*/ 0 w 220"/>
                  <a:gd name="T31" fmla="*/ 58 h 299"/>
                  <a:gd name="T32" fmla="*/ 40 w 220"/>
                  <a:gd name="T33" fmla="*/ 63 h 299"/>
                  <a:gd name="T34" fmla="*/ 76 w 220"/>
                  <a:gd name="T35" fmla="*/ 128 h 299"/>
                  <a:gd name="T36" fmla="*/ 85 w 220"/>
                  <a:gd name="T37" fmla="*/ 143 h 299"/>
                  <a:gd name="T38" fmla="*/ 71 w 220"/>
                  <a:gd name="T39" fmla="*/ 212 h 299"/>
                  <a:gd name="T40" fmla="*/ 63 w 220"/>
                  <a:gd name="T41" fmla="*/ 243 h 299"/>
                  <a:gd name="T42" fmla="*/ 60 w 220"/>
                  <a:gd name="T43" fmla="*/ 269 h 299"/>
                  <a:gd name="T44" fmla="*/ 103 w 220"/>
                  <a:gd name="T45" fmla="*/ 290 h 299"/>
                  <a:gd name="T46" fmla="*/ 173 w 220"/>
                  <a:gd name="T47" fmla="*/ 299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0" h="299">
                    <a:moveTo>
                      <a:pt x="173" y="299"/>
                    </a:moveTo>
                    <a:lnTo>
                      <a:pt x="193" y="252"/>
                    </a:lnTo>
                    <a:lnTo>
                      <a:pt x="211" y="233"/>
                    </a:lnTo>
                    <a:lnTo>
                      <a:pt x="206" y="210"/>
                    </a:lnTo>
                    <a:lnTo>
                      <a:pt x="210" y="172"/>
                    </a:lnTo>
                    <a:lnTo>
                      <a:pt x="220" y="128"/>
                    </a:lnTo>
                    <a:lnTo>
                      <a:pt x="220" y="108"/>
                    </a:lnTo>
                    <a:lnTo>
                      <a:pt x="206" y="68"/>
                    </a:lnTo>
                    <a:lnTo>
                      <a:pt x="183" y="47"/>
                    </a:lnTo>
                    <a:lnTo>
                      <a:pt x="166" y="38"/>
                    </a:lnTo>
                    <a:lnTo>
                      <a:pt x="150" y="25"/>
                    </a:lnTo>
                    <a:lnTo>
                      <a:pt x="116" y="10"/>
                    </a:lnTo>
                    <a:lnTo>
                      <a:pt x="90" y="0"/>
                    </a:lnTo>
                    <a:lnTo>
                      <a:pt x="45" y="8"/>
                    </a:lnTo>
                    <a:lnTo>
                      <a:pt x="18" y="17"/>
                    </a:lnTo>
                    <a:lnTo>
                      <a:pt x="0" y="58"/>
                    </a:lnTo>
                    <a:lnTo>
                      <a:pt x="40" y="63"/>
                    </a:lnTo>
                    <a:lnTo>
                      <a:pt x="76" y="128"/>
                    </a:lnTo>
                    <a:lnTo>
                      <a:pt x="85" y="143"/>
                    </a:lnTo>
                    <a:lnTo>
                      <a:pt x="71" y="212"/>
                    </a:lnTo>
                    <a:lnTo>
                      <a:pt x="63" y="243"/>
                    </a:lnTo>
                    <a:lnTo>
                      <a:pt x="60" y="269"/>
                    </a:lnTo>
                    <a:lnTo>
                      <a:pt x="103" y="290"/>
                    </a:lnTo>
                    <a:lnTo>
                      <a:pt x="173" y="299"/>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86" name="Freeform 36"/>
              <p:cNvSpPr>
                <a:spLocks/>
              </p:cNvSpPr>
              <p:nvPr/>
            </p:nvSpPr>
            <p:spPr bwMode="auto">
              <a:xfrm>
                <a:off x="3139" y="3183"/>
                <a:ext cx="220" cy="299"/>
              </a:xfrm>
              <a:custGeom>
                <a:avLst/>
                <a:gdLst>
                  <a:gd name="T0" fmla="*/ 173 w 220"/>
                  <a:gd name="T1" fmla="*/ 299 h 299"/>
                  <a:gd name="T2" fmla="*/ 193 w 220"/>
                  <a:gd name="T3" fmla="*/ 252 h 299"/>
                  <a:gd name="T4" fmla="*/ 211 w 220"/>
                  <a:gd name="T5" fmla="*/ 233 h 299"/>
                  <a:gd name="T6" fmla="*/ 206 w 220"/>
                  <a:gd name="T7" fmla="*/ 210 h 299"/>
                  <a:gd name="T8" fmla="*/ 210 w 220"/>
                  <a:gd name="T9" fmla="*/ 172 h 299"/>
                  <a:gd name="T10" fmla="*/ 220 w 220"/>
                  <a:gd name="T11" fmla="*/ 128 h 299"/>
                  <a:gd name="T12" fmla="*/ 220 w 220"/>
                  <a:gd name="T13" fmla="*/ 108 h 299"/>
                  <a:gd name="T14" fmla="*/ 206 w 220"/>
                  <a:gd name="T15" fmla="*/ 68 h 299"/>
                  <a:gd name="T16" fmla="*/ 183 w 220"/>
                  <a:gd name="T17" fmla="*/ 47 h 299"/>
                  <a:gd name="T18" fmla="*/ 166 w 220"/>
                  <a:gd name="T19" fmla="*/ 38 h 299"/>
                  <a:gd name="T20" fmla="*/ 150 w 220"/>
                  <a:gd name="T21" fmla="*/ 25 h 299"/>
                  <a:gd name="T22" fmla="*/ 116 w 220"/>
                  <a:gd name="T23" fmla="*/ 10 h 299"/>
                  <a:gd name="T24" fmla="*/ 90 w 220"/>
                  <a:gd name="T25" fmla="*/ 0 h 299"/>
                  <a:gd name="T26" fmla="*/ 45 w 220"/>
                  <a:gd name="T27" fmla="*/ 8 h 299"/>
                  <a:gd name="T28" fmla="*/ 18 w 220"/>
                  <a:gd name="T29" fmla="*/ 17 h 299"/>
                  <a:gd name="T30" fmla="*/ 0 w 220"/>
                  <a:gd name="T31" fmla="*/ 58 h 299"/>
                  <a:gd name="T32" fmla="*/ 40 w 220"/>
                  <a:gd name="T33" fmla="*/ 63 h 299"/>
                  <a:gd name="T34" fmla="*/ 76 w 220"/>
                  <a:gd name="T35" fmla="*/ 128 h 299"/>
                  <a:gd name="T36" fmla="*/ 85 w 220"/>
                  <a:gd name="T37" fmla="*/ 143 h 299"/>
                  <a:gd name="T38" fmla="*/ 71 w 220"/>
                  <a:gd name="T39" fmla="*/ 212 h 299"/>
                  <a:gd name="T40" fmla="*/ 63 w 220"/>
                  <a:gd name="T41" fmla="*/ 243 h 299"/>
                  <a:gd name="T42" fmla="*/ 60 w 220"/>
                  <a:gd name="T43" fmla="*/ 269 h 299"/>
                  <a:gd name="T44" fmla="*/ 103 w 220"/>
                  <a:gd name="T45" fmla="*/ 290 h 299"/>
                  <a:gd name="T46" fmla="*/ 173 w 220"/>
                  <a:gd name="T47" fmla="*/ 299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0" h="299">
                    <a:moveTo>
                      <a:pt x="173" y="299"/>
                    </a:moveTo>
                    <a:lnTo>
                      <a:pt x="193" y="252"/>
                    </a:lnTo>
                    <a:lnTo>
                      <a:pt x="211" y="233"/>
                    </a:lnTo>
                    <a:lnTo>
                      <a:pt x="206" y="210"/>
                    </a:lnTo>
                    <a:lnTo>
                      <a:pt x="210" y="172"/>
                    </a:lnTo>
                    <a:lnTo>
                      <a:pt x="220" y="128"/>
                    </a:lnTo>
                    <a:lnTo>
                      <a:pt x="220" y="108"/>
                    </a:lnTo>
                    <a:lnTo>
                      <a:pt x="206" y="68"/>
                    </a:lnTo>
                    <a:lnTo>
                      <a:pt x="183" y="47"/>
                    </a:lnTo>
                    <a:lnTo>
                      <a:pt x="166" y="38"/>
                    </a:lnTo>
                    <a:lnTo>
                      <a:pt x="150" y="25"/>
                    </a:lnTo>
                    <a:lnTo>
                      <a:pt x="116" y="10"/>
                    </a:lnTo>
                    <a:lnTo>
                      <a:pt x="90" y="0"/>
                    </a:lnTo>
                    <a:lnTo>
                      <a:pt x="45" y="8"/>
                    </a:lnTo>
                    <a:lnTo>
                      <a:pt x="18" y="17"/>
                    </a:lnTo>
                    <a:lnTo>
                      <a:pt x="0" y="58"/>
                    </a:lnTo>
                    <a:lnTo>
                      <a:pt x="40" y="63"/>
                    </a:lnTo>
                    <a:lnTo>
                      <a:pt x="76" y="128"/>
                    </a:lnTo>
                    <a:lnTo>
                      <a:pt x="85" y="143"/>
                    </a:lnTo>
                    <a:lnTo>
                      <a:pt x="71" y="212"/>
                    </a:lnTo>
                    <a:lnTo>
                      <a:pt x="63" y="243"/>
                    </a:lnTo>
                    <a:lnTo>
                      <a:pt x="60" y="269"/>
                    </a:lnTo>
                    <a:lnTo>
                      <a:pt x="103" y="290"/>
                    </a:lnTo>
                    <a:lnTo>
                      <a:pt x="173" y="299"/>
                    </a:lnTo>
                    <a:close/>
                  </a:path>
                </a:pathLst>
              </a:custGeom>
              <a:solidFill>
                <a:srgbClr val="75C5F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87" name="Freeform 37"/>
              <p:cNvSpPr>
                <a:spLocks/>
              </p:cNvSpPr>
              <p:nvPr/>
            </p:nvSpPr>
            <p:spPr bwMode="auto">
              <a:xfrm>
                <a:off x="3139" y="3183"/>
                <a:ext cx="220" cy="299"/>
              </a:xfrm>
              <a:custGeom>
                <a:avLst/>
                <a:gdLst>
                  <a:gd name="T0" fmla="*/ 173 w 220"/>
                  <a:gd name="T1" fmla="*/ 299 h 299"/>
                  <a:gd name="T2" fmla="*/ 193 w 220"/>
                  <a:gd name="T3" fmla="*/ 252 h 299"/>
                  <a:gd name="T4" fmla="*/ 211 w 220"/>
                  <a:gd name="T5" fmla="*/ 233 h 299"/>
                  <a:gd name="T6" fmla="*/ 206 w 220"/>
                  <a:gd name="T7" fmla="*/ 210 h 299"/>
                  <a:gd name="T8" fmla="*/ 210 w 220"/>
                  <a:gd name="T9" fmla="*/ 172 h 299"/>
                  <a:gd name="T10" fmla="*/ 220 w 220"/>
                  <a:gd name="T11" fmla="*/ 128 h 299"/>
                  <a:gd name="T12" fmla="*/ 220 w 220"/>
                  <a:gd name="T13" fmla="*/ 108 h 299"/>
                  <a:gd name="T14" fmla="*/ 206 w 220"/>
                  <a:gd name="T15" fmla="*/ 68 h 299"/>
                  <a:gd name="T16" fmla="*/ 183 w 220"/>
                  <a:gd name="T17" fmla="*/ 47 h 299"/>
                  <a:gd name="T18" fmla="*/ 166 w 220"/>
                  <a:gd name="T19" fmla="*/ 38 h 299"/>
                  <a:gd name="T20" fmla="*/ 150 w 220"/>
                  <a:gd name="T21" fmla="*/ 25 h 299"/>
                  <a:gd name="T22" fmla="*/ 116 w 220"/>
                  <a:gd name="T23" fmla="*/ 10 h 299"/>
                  <a:gd name="T24" fmla="*/ 90 w 220"/>
                  <a:gd name="T25" fmla="*/ 0 h 299"/>
                  <a:gd name="T26" fmla="*/ 45 w 220"/>
                  <a:gd name="T27" fmla="*/ 8 h 299"/>
                  <a:gd name="T28" fmla="*/ 18 w 220"/>
                  <a:gd name="T29" fmla="*/ 17 h 299"/>
                  <a:gd name="T30" fmla="*/ 0 w 220"/>
                  <a:gd name="T31" fmla="*/ 58 h 299"/>
                  <a:gd name="T32" fmla="*/ 40 w 220"/>
                  <a:gd name="T33" fmla="*/ 63 h 299"/>
                  <a:gd name="T34" fmla="*/ 76 w 220"/>
                  <a:gd name="T35" fmla="*/ 128 h 299"/>
                  <a:gd name="T36" fmla="*/ 85 w 220"/>
                  <a:gd name="T37" fmla="*/ 143 h 299"/>
                  <a:gd name="T38" fmla="*/ 71 w 220"/>
                  <a:gd name="T39" fmla="*/ 212 h 299"/>
                  <a:gd name="T40" fmla="*/ 63 w 220"/>
                  <a:gd name="T41" fmla="*/ 243 h 299"/>
                  <a:gd name="T42" fmla="*/ 60 w 220"/>
                  <a:gd name="T43" fmla="*/ 269 h 299"/>
                  <a:gd name="T44" fmla="*/ 103 w 220"/>
                  <a:gd name="T45" fmla="*/ 290 h 299"/>
                  <a:gd name="T46" fmla="*/ 173 w 220"/>
                  <a:gd name="T47" fmla="*/ 299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0" h="299">
                    <a:moveTo>
                      <a:pt x="173" y="299"/>
                    </a:moveTo>
                    <a:lnTo>
                      <a:pt x="193" y="252"/>
                    </a:lnTo>
                    <a:lnTo>
                      <a:pt x="211" y="233"/>
                    </a:lnTo>
                    <a:lnTo>
                      <a:pt x="206" y="210"/>
                    </a:lnTo>
                    <a:lnTo>
                      <a:pt x="210" y="172"/>
                    </a:lnTo>
                    <a:lnTo>
                      <a:pt x="220" y="128"/>
                    </a:lnTo>
                    <a:lnTo>
                      <a:pt x="220" y="108"/>
                    </a:lnTo>
                    <a:lnTo>
                      <a:pt x="206" y="68"/>
                    </a:lnTo>
                    <a:lnTo>
                      <a:pt x="183" y="47"/>
                    </a:lnTo>
                    <a:lnTo>
                      <a:pt x="166" y="38"/>
                    </a:lnTo>
                    <a:lnTo>
                      <a:pt x="150" y="25"/>
                    </a:lnTo>
                    <a:lnTo>
                      <a:pt x="116" y="10"/>
                    </a:lnTo>
                    <a:lnTo>
                      <a:pt x="90" y="0"/>
                    </a:lnTo>
                    <a:lnTo>
                      <a:pt x="45" y="8"/>
                    </a:lnTo>
                    <a:lnTo>
                      <a:pt x="18" y="17"/>
                    </a:lnTo>
                    <a:lnTo>
                      <a:pt x="0" y="58"/>
                    </a:lnTo>
                    <a:lnTo>
                      <a:pt x="40" y="63"/>
                    </a:lnTo>
                    <a:lnTo>
                      <a:pt x="76" y="128"/>
                    </a:lnTo>
                    <a:lnTo>
                      <a:pt x="85" y="143"/>
                    </a:lnTo>
                    <a:lnTo>
                      <a:pt x="71" y="212"/>
                    </a:lnTo>
                    <a:lnTo>
                      <a:pt x="63" y="243"/>
                    </a:lnTo>
                    <a:lnTo>
                      <a:pt x="60" y="269"/>
                    </a:lnTo>
                    <a:lnTo>
                      <a:pt x="103" y="290"/>
                    </a:lnTo>
                    <a:lnTo>
                      <a:pt x="173" y="299"/>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388" name="Freeform 38"/>
              <p:cNvSpPr>
                <a:spLocks/>
              </p:cNvSpPr>
              <p:nvPr/>
            </p:nvSpPr>
            <p:spPr bwMode="auto">
              <a:xfrm>
                <a:off x="3150" y="2530"/>
                <a:ext cx="361" cy="496"/>
              </a:xfrm>
              <a:custGeom>
                <a:avLst/>
                <a:gdLst>
                  <a:gd name="T0" fmla="*/ 291 w 361"/>
                  <a:gd name="T1" fmla="*/ 204 h 496"/>
                  <a:gd name="T2" fmla="*/ 264 w 361"/>
                  <a:gd name="T3" fmla="*/ 217 h 496"/>
                  <a:gd name="T4" fmla="*/ 209 w 361"/>
                  <a:gd name="T5" fmla="*/ 259 h 496"/>
                  <a:gd name="T6" fmla="*/ 215 w 361"/>
                  <a:gd name="T7" fmla="*/ 279 h 496"/>
                  <a:gd name="T8" fmla="*/ 217 w 361"/>
                  <a:gd name="T9" fmla="*/ 317 h 496"/>
                  <a:gd name="T10" fmla="*/ 240 w 361"/>
                  <a:gd name="T11" fmla="*/ 354 h 496"/>
                  <a:gd name="T12" fmla="*/ 230 w 361"/>
                  <a:gd name="T13" fmla="*/ 391 h 496"/>
                  <a:gd name="T14" fmla="*/ 257 w 361"/>
                  <a:gd name="T15" fmla="*/ 411 h 496"/>
                  <a:gd name="T16" fmla="*/ 279 w 361"/>
                  <a:gd name="T17" fmla="*/ 421 h 496"/>
                  <a:gd name="T18" fmla="*/ 361 w 361"/>
                  <a:gd name="T19" fmla="*/ 424 h 496"/>
                  <a:gd name="T20" fmla="*/ 349 w 361"/>
                  <a:gd name="T21" fmla="*/ 456 h 496"/>
                  <a:gd name="T22" fmla="*/ 342 w 361"/>
                  <a:gd name="T23" fmla="*/ 496 h 496"/>
                  <a:gd name="T24" fmla="*/ 264 w 361"/>
                  <a:gd name="T25" fmla="*/ 484 h 496"/>
                  <a:gd name="T26" fmla="*/ 212 w 361"/>
                  <a:gd name="T27" fmla="*/ 479 h 496"/>
                  <a:gd name="T28" fmla="*/ 117 w 361"/>
                  <a:gd name="T29" fmla="*/ 486 h 496"/>
                  <a:gd name="T30" fmla="*/ 85 w 361"/>
                  <a:gd name="T31" fmla="*/ 496 h 496"/>
                  <a:gd name="T32" fmla="*/ 72 w 361"/>
                  <a:gd name="T33" fmla="*/ 458 h 496"/>
                  <a:gd name="T34" fmla="*/ 0 w 361"/>
                  <a:gd name="T35" fmla="*/ 443 h 496"/>
                  <a:gd name="T36" fmla="*/ 9 w 361"/>
                  <a:gd name="T37" fmla="*/ 397 h 496"/>
                  <a:gd name="T38" fmla="*/ 72 w 361"/>
                  <a:gd name="T39" fmla="*/ 397 h 496"/>
                  <a:gd name="T40" fmla="*/ 67 w 361"/>
                  <a:gd name="T41" fmla="*/ 361 h 496"/>
                  <a:gd name="T42" fmla="*/ 52 w 361"/>
                  <a:gd name="T43" fmla="*/ 341 h 496"/>
                  <a:gd name="T44" fmla="*/ 54 w 361"/>
                  <a:gd name="T45" fmla="*/ 306 h 496"/>
                  <a:gd name="T46" fmla="*/ 102 w 361"/>
                  <a:gd name="T47" fmla="*/ 251 h 496"/>
                  <a:gd name="T48" fmla="*/ 112 w 361"/>
                  <a:gd name="T49" fmla="*/ 202 h 496"/>
                  <a:gd name="T50" fmla="*/ 129 w 361"/>
                  <a:gd name="T51" fmla="*/ 190 h 496"/>
                  <a:gd name="T52" fmla="*/ 180 w 361"/>
                  <a:gd name="T53" fmla="*/ 175 h 496"/>
                  <a:gd name="T54" fmla="*/ 182 w 361"/>
                  <a:gd name="T55" fmla="*/ 117 h 496"/>
                  <a:gd name="T56" fmla="*/ 229 w 361"/>
                  <a:gd name="T57" fmla="*/ 67 h 496"/>
                  <a:gd name="T58" fmla="*/ 237 w 361"/>
                  <a:gd name="T59" fmla="*/ 42 h 496"/>
                  <a:gd name="T60" fmla="*/ 294 w 361"/>
                  <a:gd name="T61" fmla="*/ 2 h 496"/>
                  <a:gd name="T62" fmla="*/ 351 w 361"/>
                  <a:gd name="T63" fmla="*/ 0 h 496"/>
                  <a:gd name="T64" fmla="*/ 339 w 361"/>
                  <a:gd name="T65" fmla="*/ 27 h 496"/>
                  <a:gd name="T66" fmla="*/ 317 w 361"/>
                  <a:gd name="T67" fmla="*/ 49 h 496"/>
                  <a:gd name="T68" fmla="*/ 317 w 361"/>
                  <a:gd name="T69" fmla="*/ 92 h 496"/>
                  <a:gd name="T70" fmla="*/ 339 w 361"/>
                  <a:gd name="T71" fmla="*/ 104 h 496"/>
                  <a:gd name="T72" fmla="*/ 341 w 361"/>
                  <a:gd name="T73" fmla="*/ 122 h 496"/>
                  <a:gd name="T74" fmla="*/ 324 w 361"/>
                  <a:gd name="T75" fmla="*/ 139 h 496"/>
                  <a:gd name="T76" fmla="*/ 291 w 361"/>
                  <a:gd name="T77" fmla="*/ 204 h 4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1" h="496">
                    <a:moveTo>
                      <a:pt x="291" y="204"/>
                    </a:moveTo>
                    <a:lnTo>
                      <a:pt x="264" y="217"/>
                    </a:lnTo>
                    <a:lnTo>
                      <a:pt x="209" y="259"/>
                    </a:lnTo>
                    <a:lnTo>
                      <a:pt x="215" y="279"/>
                    </a:lnTo>
                    <a:lnTo>
                      <a:pt x="217" y="317"/>
                    </a:lnTo>
                    <a:lnTo>
                      <a:pt x="240" y="354"/>
                    </a:lnTo>
                    <a:lnTo>
                      <a:pt x="230" y="391"/>
                    </a:lnTo>
                    <a:lnTo>
                      <a:pt x="257" y="411"/>
                    </a:lnTo>
                    <a:lnTo>
                      <a:pt x="279" y="421"/>
                    </a:lnTo>
                    <a:lnTo>
                      <a:pt x="361" y="424"/>
                    </a:lnTo>
                    <a:lnTo>
                      <a:pt x="349" y="456"/>
                    </a:lnTo>
                    <a:lnTo>
                      <a:pt x="342" y="496"/>
                    </a:lnTo>
                    <a:lnTo>
                      <a:pt x="264" y="484"/>
                    </a:lnTo>
                    <a:lnTo>
                      <a:pt x="212" y="479"/>
                    </a:lnTo>
                    <a:lnTo>
                      <a:pt x="117" y="486"/>
                    </a:lnTo>
                    <a:lnTo>
                      <a:pt x="85" y="496"/>
                    </a:lnTo>
                    <a:lnTo>
                      <a:pt x="72" y="458"/>
                    </a:lnTo>
                    <a:lnTo>
                      <a:pt x="0" y="443"/>
                    </a:lnTo>
                    <a:lnTo>
                      <a:pt x="9" y="397"/>
                    </a:lnTo>
                    <a:lnTo>
                      <a:pt x="72" y="397"/>
                    </a:lnTo>
                    <a:lnTo>
                      <a:pt x="67" y="361"/>
                    </a:lnTo>
                    <a:lnTo>
                      <a:pt x="52" y="341"/>
                    </a:lnTo>
                    <a:lnTo>
                      <a:pt x="54" y="306"/>
                    </a:lnTo>
                    <a:lnTo>
                      <a:pt x="102" y="251"/>
                    </a:lnTo>
                    <a:lnTo>
                      <a:pt x="112" y="202"/>
                    </a:lnTo>
                    <a:lnTo>
                      <a:pt x="129" y="190"/>
                    </a:lnTo>
                    <a:lnTo>
                      <a:pt x="180" y="175"/>
                    </a:lnTo>
                    <a:lnTo>
                      <a:pt x="182" y="117"/>
                    </a:lnTo>
                    <a:lnTo>
                      <a:pt x="229" y="67"/>
                    </a:lnTo>
                    <a:lnTo>
                      <a:pt x="237" y="42"/>
                    </a:lnTo>
                    <a:lnTo>
                      <a:pt x="294" y="2"/>
                    </a:lnTo>
                    <a:lnTo>
                      <a:pt x="351" y="0"/>
                    </a:lnTo>
                    <a:lnTo>
                      <a:pt x="339" y="27"/>
                    </a:lnTo>
                    <a:lnTo>
                      <a:pt x="317" y="49"/>
                    </a:lnTo>
                    <a:lnTo>
                      <a:pt x="317" y="92"/>
                    </a:lnTo>
                    <a:lnTo>
                      <a:pt x="339" y="104"/>
                    </a:lnTo>
                    <a:lnTo>
                      <a:pt x="341" y="122"/>
                    </a:lnTo>
                    <a:lnTo>
                      <a:pt x="324" y="139"/>
                    </a:lnTo>
                    <a:lnTo>
                      <a:pt x="291" y="204"/>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389" name="Freeform 39"/>
              <p:cNvSpPr>
                <a:spLocks/>
              </p:cNvSpPr>
              <p:nvPr/>
            </p:nvSpPr>
            <p:spPr bwMode="auto">
              <a:xfrm>
                <a:off x="3150" y="2530"/>
                <a:ext cx="361" cy="496"/>
              </a:xfrm>
              <a:custGeom>
                <a:avLst/>
                <a:gdLst>
                  <a:gd name="T0" fmla="*/ 291 w 361"/>
                  <a:gd name="T1" fmla="*/ 204 h 496"/>
                  <a:gd name="T2" fmla="*/ 264 w 361"/>
                  <a:gd name="T3" fmla="*/ 217 h 496"/>
                  <a:gd name="T4" fmla="*/ 209 w 361"/>
                  <a:gd name="T5" fmla="*/ 259 h 496"/>
                  <a:gd name="T6" fmla="*/ 215 w 361"/>
                  <a:gd name="T7" fmla="*/ 279 h 496"/>
                  <a:gd name="T8" fmla="*/ 217 w 361"/>
                  <a:gd name="T9" fmla="*/ 317 h 496"/>
                  <a:gd name="T10" fmla="*/ 240 w 361"/>
                  <a:gd name="T11" fmla="*/ 354 h 496"/>
                  <a:gd name="T12" fmla="*/ 230 w 361"/>
                  <a:gd name="T13" fmla="*/ 391 h 496"/>
                  <a:gd name="T14" fmla="*/ 257 w 361"/>
                  <a:gd name="T15" fmla="*/ 411 h 496"/>
                  <a:gd name="T16" fmla="*/ 279 w 361"/>
                  <a:gd name="T17" fmla="*/ 421 h 496"/>
                  <a:gd name="T18" fmla="*/ 361 w 361"/>
                  <a:gd name="T19" fmla="*/ 424 h 496"/>
                  <a:gd name="T20" fmla="*/ 349 w 361"/>
                  <a:gd name="T21" fmla="*/ 456 h 496"/>
                  <a:gd name="T22" fmla="*/ 342 w 361"/>
                  <a:gd name="T23" fmla="*/ 496 h 496"/>
                  <a:gd name="T24" fmla="*/ 264 w 361"/>
                  <a:gd name="T25" fmla="*/ 484 h 496"/>
                  <a:gd name="T26" fmla="*/ 212 w 361"/>
                  <a:gd name="T27" fmla="*/ 479 h 496"/>
                  <a:gd name="T28" fmla="*/ 117 w 361"/>
                  <a:gd name="T29" fmla="*/ 486 h 496"/>
                  <a:gd name="T30" fmla="*/ 85 w 361"/>
                  <a:gd name="T31" fmla="*/ 496 h 496"/>
                  <a:gd name="T32" fmla="*/ 72 w 361"/>
                  <a:gd name="T33" fmla="*/ 458 h 496"/>
                  <a:gd name="T34" fmla="*/ 0 w 361"/>
                  <a:gd name="T35" fmla="*/ 443 h 496"/>
                  <a:gd name="T36" fmla="*/ 9 w 361"/>
                  <a:gd name="T37" fmla="*/ 397 h 496"/>
                  <a:gd name="T38" fmla="*/ 72 w 361"/>
                  <a:gd name="T39" fmla="*/ 397 h 496"/>
                  <a:gd name="T40" fmla="*/ 67 w 361"/>
                  <a:gd name="T41" fmla="*/ 361 h 496"/>
                  <a:gd name="T42" fmla="*/ 52 w 361"/>
                  <a:gd name="T43" fmla="*/ 341 h 496"/>
                  <a:gd name="T44" fmla="*/ 54 w 361"/>
                  <a:gd name="T45" fmla="*/ 306 h 496"/>
                  <a:gd name="T46" fmla="*/ 102 w 361"/>
                  <a:gd name="T47" fmla="*/ 251 h 496"/>
                  <a:gd name="T48" fmla="*/ 112 w 361"/>
                  <a:gd name="T49" fmla="*/ 202 h 496"/>
                  <a:gd name="T50" fmla="*/ 129 w 361"/>
                  <a:gd name="T51" fmla="*/ 190 h 496"/>
                  <a:gd name="T52" fmla="*/ 180 w 361"/>
                  <a:gd name="T53" fmla="*/ 175 h 496"/>
                  <a:gd name="T54" fmla="*/ 182 w 361"/>
                  <a:gd name="T55" fmla="*/ 117 h 496"/>
                  <a:gd name="T56" fmla="*/ 229 w 361"/>
                  <a:gd name="T57" fmla="*/ 67 h 496"/>
                  <a:gd name="T58" fmla="*/ 237 w 361"/>
                  <a:gd name="T59" fmla="*/ 42 h 496"/>
                  <a:gd name="T60" fmla="*/ 294 w 361"/>
                  <a:gd name="T61" fmla="*/ 2 h 496"/>
                  <a:gd name="T62" fmla="*/ 351 w 361"/>
                  <a:gd name="T63" fmla="*/ 0 h 496"/>
                  <a:gd name="T64" fmla="*/ 339 w 361"/>
                  <a:gd name="T65" fmla="*/ 27 h 496"/>
                  <a:gd name="T66" fmla="*/ 317 w 361"/>
                  <a:gd name="T67" fmla="*/ 49 h 496"/>
                  <a:gd name="T68" fmla="*/ 317 w 361"/>
                  <a:gd name="T69" fmla="*/ 92 h 496"/>
                  <a:gd name="T70" fmla="*/ 339 w 361"/>
                  <a:gd name="T71" fmla="*/ 104 h 496"/>
                  <a:gd name="T72" fmla="*/ 341 w 361"/>
                  <a:gd name="T73" fmla="*/ 122 h 496"/>
                  <a:gd name="T74" fmla="*/ 324 w 361"/>
                  <a:gd name="T75" fmla="*/ 139 h 496"/>
                  <a:gd name="T76" fmla="*/ 291 w 361"/>
                  <a:gd name="T77" fmla="*/ 204 h 4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1" h="496">
                    <a:moveTo>
                      <a:pt x="291" y="204"/>
                    </a:moveTo>
                    <a:lnTo>
                      <a:pt x="264" y="217"/>
                    </a:lnTo>
                    <a:lnTo>
                      <a:pt x="209" y="259"/>
                    </a:lnTo>
                    <a:lnTo>
                      <a:pt x="215" y="279"/>
                    </a:lnTo>
                    <a:lnTo>
                      <a:pt x="217" y="317"/>
                    </a:lnTo>
                    <a:lnTo>
                      <a:pt x="240" y="354"/>
                    </a:lnTo>
                    <a:lnTo>
                      <a:pt x="230" y="391"/>
                    </a:lnTo>
                    <a:lnTo>
                      <a:pt x="257" y="411"/>
                    </a:lnTo>
                    <a:lnTo>
                      <a:pt x="279" y="421"/>
                    </a:lnTo>
                    <a:lnTo>
                      <a:pt x="361" y="424"/>
                    </a:lnTo>
                    <a:lnTo>
                      <a:pt x="349" y="456"/>
                    </a:lnTo>
                    <a:lnTo>
                      <a:pt x="342" y="496"/>
                    </a:lnTo>
                    <a:lnTo>
                      <a:pt x="264" y="484"/>
                    </a:lnTo>
                    <a:lnTo>
                      <a:pt x="212" y="479"/>
                    </a:lnTo>
                    <a:lnTo>
                      <a:pt x="117" y="486"/>
                    </a:lnTo>
                    <a:lnTo>
                      <a:pt x="85" y="496"/>
                    </a:lnTo>
                    <a:lnTo>
                      <a:pt x="72" y="458"/>
                    </a:lnTo>
                    <a:lnTo>
                      <a:pt x="0" y="443"/>
                    </a:lnTo>
                    <a:lnTo>
                      <a:pt x="9" y="397"/>
                    </a:lnTo>
                    <a:lnTo>
                      <a:pt x="72" y="397"/>
                    </a:lnTo>
                    <a:lnTo>
                      <a:pt x="67" y="361"/>
                    </a:lnTo>
                    <a:lnTo>
                      <a:pt x="52" y="341"/>
                    </a:lnTo>
                    <a:lnTo>
                      <a:pt x="54" y="306"/>
                    </a:lnTo>
                    <a:lnTo>
                      <a:pt x="102" y="251"/>
                    </a:lnTo>
                    <a:lnTo>
                      <a:pt x="112" y="202"/>
                    </a:lnTo>
                    <a:lnTo>
                      <a:pt x="129" y="190"/>
                    </a:lnTo>
                    <a:lnTo>
                      <a:pt x="180" y="175"/>
                    </a:lnTo>
                    <a:lnTo>
                      <a:pt x="182" y="117"/>
                    </a:lnTo>
                    <a:lnTo>
                      <a:pt x="229" y="67"/>
                    </a:lnTo>
                    <a:lnTo>
                      <a:pt x="237" y="42"/>
                    </a:lnTo>
                    <a:lnTo>
                      <a:pt x="294" y="2"/>
                    </a:lnTo>
                    <a:lnTo>
                      <a:pt x="351" y="0"/>
                    </a:lnTo>
                    <a:lnTo>
                      <a:pt x="339" y="27"/>
                    </a:lnTo>
                    <a:lnTo>
                      <a:pt x="317" y="49"/>
                    </a:lnTo>
                    <a:lnTo>
                      <a:pt x="317" y="92"/>
                    </a:lnTo>
                    <a:lnTo>
                      <a:pt x="339" y="104"/>
                    </a:lnTo>
                    <a:lnTo>
                      <a:pt x="341" y="122"/>
                    </a:lnTo>
                    <a:lnTo>
                      <a:pt x="324" y="139"/>
                    </a:lnTo>
                    <a:lnTo>
                      <a:pt x="291" y="204"/>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90" name="Freeform 40"/>
              <p:cNvSpPr>
                <a:spLocks/>
              </p:cNvSpPr>
              <p:nvPr/>
            </p:nvSpPr>
            <p:spPr bwMode="auto">
              <a:xfrm>
                <a:off x="3018" y="2240"/>
                <a:ext cx="516" cy="687"/>
              </a:xfrm>
              <a:custGeom>
                <a:avLst/>
                <a:gdLst>
                  <a:gd name="T0" fmla="*/ 483 w 516"/>
                  <a:gd name="T1" fmla="*/ 290 h 687"/>
                  <a:gd name="T2" fmla="*/ 483 w 516"/>
                  <a:gd name="T3" fmla="*/ 217 h 687"/>
                  <a:gd name="T4" fmla="*/ 498 w 516"/>
                  <a:gd name="T5" fmla="*/ 168 h 687"/>
                  <a:gd name="T6" fmla="*/ 516 w 516"/>
                  <a:gd name="T7" fmla="*/ 112 h 687"/>
                  <a:gd name="T8" fmla="*/ 509 w 516"/>
                  <a:gd name="T9" fmla="*/ 72 h 687"/>
                  <a:gd name="T10" fmla="*/ 481 w 516"/>
                  <a:gd name="T11" fmla="*/ 43 h 687"/>
                  <a:gd name="T12" fmla="*/ 451 w 516"/>
                  <a:gd name="T13" fmla="*/ 43 h 687"/>
                  <a:gd name="T14" fmla="*/ 419 w 516"/>
                  <a:gd name="T15" fmla="*/ 60 h 687"/>
                  <a:gd name="T16" fmla="*/ 401 w 516"/>
                  <a:gd name="T17" fmla="*/ 88 h 687"/>
                  <a:gd name="T18" fmla="*/ 354 w 516"/>
                  <a:gd name="T19" fmla="*/ 90 h 687"/>
                  <a:gd name="T20" fmla="*/ 321 w 516"/>
                  <a:gd name="T21" fmla="*/ 112 h 687"/>
                  <a:gd name="T22" fmla="*/ 287 w 516"/>
                  <a:gd name="T23" fmla="*/ 110 h 687"/>
                  <a:gd name="T24" fmla="*/ 231 w 516"/>
                  <a:gd name="T25" fmla="*/ 95 h 687"/>
                  <a:gd name="T26" fmla="*/ 206 w 516"/>
                  <a:gd name="T27" fmla="*/ 80 h 687"/>
                  <a:gd name="T28" fmla="*/ 197 w 516"/>
                  <a:gd name="T29" fmla="*/ 23 h 687"/>
                  <a:gd name="T30" fmla="*/ 171 w 516"/>
                  <a:gd name="T31" fmla="*/ 0 h 687"/>
                  <a:gd name="T32" fmla="*/ 107 w 516"/>
                  <a:gd name="T33" fmla="*/ 8 h 687"/>
                  <a:gd name="T34" fmla="*/ 66 w 516"/>
                  <a:gd name="T35" fmla="*/ 3 h 687"/>
                  <a:gd name="T36" fmla="*/ 30 w 516"/>
                  <a:gd name="T37" fmla="*/ 0 h 687"/>
                  <a:gd name="T38" fmla="*/ 32 w 516"/>
                  <a:gd name="T39" fmla="*/ 62 h 687"/>
                  <a:gd name="T40" fmla="*/ 37 w 516"/>
                  <a:gd name="T41" fmla="*/ 92 h 687"/>
                  <a:gd name="T42" fmla="*/ 69 w 516"/>
                  <a:gd name="T43" fmla="*/ 105 h 687"/>
                  <a:gd name="T44" fmla="*/ 62 w 516"/>
                  <a:gd name="T45" fmla="*/ 138 h 687"/>
                  <a:gd name="T46" fmla="*/ 67 w 516"/>
                  <a:gd name="T47" fmla="*/ 187 h 687"/>
                  <a:gd name="T48" fmla="*/ 92 w 516"/>
                  <a:gd name="T49" fmla="*/ 223 h 687"/>
                  <a:gd name="T50" fmla="*/ 119 w 516"/>
                  <a:gd name="T51" fmla="*/ 250 h 687"/>
                  <a:gd name="T52" fmla="*/ 124 w 516"/>
                  <a:gd name="T53" fmla="*/ 265 h 687"/>
                  <a:gd name="T54" fmla="*/ 144 w 516"/>
                  <a:gd name="T55" fmla="*/ 309 h 687"/>
                  <a:gd name="T56" fmla="*/ 134 w 516"/>
                  <a:gd name="T57" fmla="*/ 337 h 687"/>
                  <a:gd name="T58" fmla="*/ 121 w 516"/>
                  <a:gd name="T59" fmla="*/ 420 h 687"/>
                  <a:gd name="T60" fmla="*/ 97 w 516"/>
                  <a:gd name="T61" fmla="*/ 454 h 687"/>
                  <a:gd name="T62" fmla="*/ 49 w 516"/>
                  <a:gd name="T63" fmla="*/ 485 h 687"/>
                  <a:gd name="T64" fmla="*/ 19 w 516"/>
                  <a:gd name="T65" fmla="*/ 490 h 687"/>
                  <a:gd name="T66" fmla="*/ 14 w 516"/>
                  <a:gd name="T67" fmla="*/ 546 h 687"/>
                  <a:gd name="T68" fmla="*/ 0 w 516"/>
                  <a:gd name="T69" fmla="*/ 587 h 687"/>
                  <a:gd name="T70" fmla="*/ 34 w 516"/>
                  <a:gd name="T71" fmla="*/ 604 h 687"/>
                  <a:gd name="T72" fmla="*/ 64 w 516"/>
                  <a:gd name="T73" fmla="*/ 616 h 687"/>
                  <a:gd name="T74" fmla="*/ 74 w 516"/>
                  <a:gd name="T75" fmla="*/ 651 h 687"/>
                  <a:gd name="T76" fmla="*/ 99 w 516"/>
                  <a:gd name="T77" fmla="*/ 642 h 687"/>
                  <a:gd name="T78" fmla="*/ 121 w 516"/>
                  <a:gd name="T79" fmla="*/ 646 h 687"/>
                  <a:gd name="T80" fmla="*/ 141 w 516"/>
                  <a:gd name="T81" fmla="*/ 687 h 687"/>
                  <a:gd name="T82" fmla="*/ 204 w 516"/>
                  <a:gd name="T83" fmla="*/ 687 h 687"/>
                  <a:gd name="T84" fmla="*/ 199 w 516"/>
                  <a:gd name="T85" fmla="*/ 651 h 687"/>
                  <a:gd name="T86" fmla="*/ 184 w 516"/>
                  <a:gd name="T87" fmla="*/ 631 h 687"/>
                  <a:gd name="T88" fmla="*/ 186 w 516"/>
                  <a:gd name="T89" fmla="*/ 596 h 687"/>
                  <a:gd name="T90" fmla="*/ 234 w 516"/>
                  <a:gd name="T91" fmla="*/ 541 h 687"/>
                  <a:gd name="T92" fmla="*/ 244 w 516"/>
                  <a:gd name="T93" fmla="*/ 492 h 687"/>
                  <a:gd name="T94" fmla="*/ 261 w 516"/>
                  <a:gd name="T95" fmla="*/ 480 h 687"/>
                  <a:gd name="T96" fmla="*/ 312 w 516"/>
                  <a:gd name="T97" fmla="*/ 465 h 687"/>
                  <a:gd name="T98" fmla="*/ 314 w 516"/>
                  <a:gd name="T99" fmla="*/ 407 h 687"/>
                  <a:gd name="T100" fmla="*/ 361 w 516"/>
                  <a:gd name="T101" fmla="*/ 357 h 687"/>
                  <a:gd name="T102" fmla="*/ 369 w 516"/>
                  <a:gd name="T103" fmla="*/ 332 h 687"/>
                  <a:gd name="T104" fmla="*/ 426 w 516"/>
                  <a:gd name="T105" fmla="*/ 292 h 687"/>
                  <a:gd name="T106" fmla="*/ 483 w 516"/>
                  <a:gd name="T107" fmla="*/ 290 h 6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6" h="687">
                    <a:moveTo>
                      <a:pt x="483" y="290"/>
                    </a:moveTo>
                    <a:lnTo>
                      <a:pt x="483" y="217"/>
                    </a:lnTo>
                    <a:lnTo>
                      <a:pt x="498" y="168"/>
                    </a:lnTo>
                    <a:lnTo>
                      <a:pt x="516" y="112"/>
                    </a:lnTo>
                    <a:lnTo>
                      <a:pt x="509" y="72"/>
                    </a:lnTo>
                    <a:lnTo>
                      <a:pt x="481" y="43"/>
                    </a:lnTo>
                    <a:lnTo>
                      <a:pt x="451" y="43"/>
                    </a:lnTo>
                    <a:lnTo>
                      <a:pt x="419" y="60"/>
                    </a:lnTo>
                    <a:lnTo>
                      <a:pt x="401" y="88"/>
                    </a:lnTo>
                    <a:lnTo>
                      <a:pt x="354" y="90"/>
                    </a:lnTo>
                    <a:lnTo>
                      <a:pt x="321" y="112"/>
                    </a:lnTo>
                    <a:lnTo>
                      <a:pt x="287" y="110"/>
                    </a:lnTo>
                    <a:lnTo>
                      <a:pt x="231" y="95"/>
                    </a:lnTo>
                    <a:lnTo>
                      <a:pt x="206" y="80"/>
                    </a:lnTo>
                    <a:lnTo>
                      <a:pt x="197" y="23"/>
                    </a:lnTo>
                    <a:lnTo>
                      <a:pt x="171" y="0"/>
                    </a:lnTo>
                    <a:lnTo>
                      <a:pt x="107" y="8"/>
                    </a:lnTo>
                    <a:lnTo>
                      <a:pt x="66" y="3"/>
                    </a:lnTo>
                    <a:lnTo>
                      <a:pt x="30" y="0"/>
                    </a:lnTo>
                    <a:lnTo>
                      <a:pt x="32" y="62"/>
                    </a:lnTo>
                    <a:lnTo>
                      <a:pt x="37" y="92"/>
                    </a:lnTo>
                    <a:lnTo>
                      <a:pt x="69" y="105"/>
                    </a:lnTo>
                    <a:lnTo>
                      <a:pt x="62" y="138"/>
                    </a:lnTo>
                    <a:lnTo>
                      <a:pt x="67" y="187"/>
                    </a:lnTo>
                    <a:lnTo>
                      <a:pt x="92" y="223"/>
                    </a:lnTo>
                    <a:lnTo>
                      <a:pt x="119" y="250"/>
                    </a:lnTo>
                    <a:lnTo>
                      <a:pt x="124" y="265"/>
                    </a:lnTo>
                    <a:lnTo>
                      <a:pt x="144" y="309"/>
                    </a:lnTo>
                    <a:lnTo>
                      <a:pt x="134" y="337"/>
                    </a:lnTo>
                    <a:lnTo>
                      <a:pt x="121" y="420"/>
                    </a:lnTo>
                    <a:lnTo>
                      <a:pt x="97" y="454"/>
                    </a:lnTo>
                    <a:lnTo>
                      <a:pt x="49" y="485"/>
                    </a:lnTo>
                    <a:lnTo>
                      <a:pt x="19" y="490"/>
                    </a:lnTo>
                    <a:lnTo>
                      <a:pt x="14" y="546"/>
                    </a:lnTo>
                    <a:lnTo>
                      <a:pt x="0" y="587"/>
                    </a:lnTo>
                    <a:lnTo>
                      <a:pt x="34" y="604"/>
                    </a:lnTo>
                    <a:lnTo>
                      <a:pt x="64" y="616"/>
                    </a:lnTo>
                    <a:lnTo>
                      <a:pt x="74" y="651"/>
                    </a:lnTo>
                    <a:lnTo>
                      <a:pt x="99" y="642"/>
                    </a:lnTo>
                    <a:lnTo>
                      <a:pt x="121" y="646"/>
                    </a:lnTo>
                    <a:lnTo>
                      <a:pt x="141" y="687"/>
                    </a:lnTo>
                    <a:lnTo>
                      <a:pt x="204" y="687"/>
                    </a:lnTo>
                    <a:lnTo>
                      <a:pt x="199" y="651"/>
                    </a:lnTo>
                    <a:lnTo>
                      <a:pt x="184" y="631"/>
                    </a:lnTo>
                    <a:lnTo>
                      <a:pt x="186" y="596"/>
                    </a:lnTo>
                    <a:lnTo>
                      <a:pt x="234" y="541"/>
                    </a:lnTo>
                    <a:lnTo>
                      <a:pt x="244" y="492"/>
                    </a:lnTo>
                    <a:lnTo>
                      <a:pt x="261" y="480"/>
                    </a:lnTo>
                    <a:lnTo>
                      <a:pt x="312" y="465"/>
                    </a:lnTo>
                    <a:lnTo>
                      <a:pt x="314" y="407"/>
                    </a:lnTo>
                    <a:lnTo>
                      <a:pt x="361" y="357"/>
                    </a:lnTo>
                    <a:lnTo>
                      <a:pt x="369" y="332"/>
                    </a:lnTo>
                    <a:lnTo>
                      <a:pt x="426" y="292"/>
                    </a:lnTo>
                    <a:lnTo>
                      <a:pt x="483" y="290"/>
                    </a:lnTo>
                    <a:close/>
                  </a:path>
                </a:pathLst>
              </a:custGeom>
              <a:solidFill>
                <a:srgbClr val="DB21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91" name="Freeform 41"/>
              <p:cNvSpPr>
                <a:spLocks/>
              </p:cNvSpPr>
              <p:nvPr/>
            </p:nvSpPr>
            <p:spPr bwMode="auto">
              <a:xfrm>
                <a:off x="3018" y="2240"/>
                <a:ext cx="516" cy="687"/>
              </a:xfrm>
              <a:custGeom>
                <a:avLst/>
                <a:gdLst>
                  <a:gd name="T0" fmla="*/ 483 w 516"/>
                  <a:gd name="T1" fmla="*/ 290 h 687"/>
                  <a:gd name="T2" fmla="*/ 483 w 516"/>
                  <a:gd name="T3" fmla="*/ 217 h 687"/>
                  <a:gd name="T4" fmla="*/ 498 w 516"/>
                  <a:gd name="T5" fmla="*/ 168 h 687"/>
                  <a:gd name="T6" fmla="*/ 516 w 516"/>
                  <a:gd name="T7" fmla="*/ 112 h 687"/>
                  <a:gd name="T8" fmla="*/ 509 w 516"/>
                  <a:gd name="T9" fmla="*/ 72 h 687"/>
                  <a:gd name="T10" fmla="*/ 481 w 516"/>
                  <a:gd name="T11" fmla="*/ 43 h 687"/>
                  <a:gd name="T12" fmla="*/ 451 w 516"/>
                  <a:gd name="T13" fmla="*/ 43 h 687"/>
                  <a:gd name="T14" fmla="*/ 419 w 516"/>
                  <a:gd name="T15" fmla="*/ 60 h 687"/>
                  <a:gd name="T16" fmla="*/ 401 w 516"/>
                  <a:gd name="T17" fmla="*/ 88 h 687"/>
                  <a:gd name="T18" fmla="*/ 354 w 516"/>
                  <a:gd name="T19" fmla="*/ 90 h 687"/>
                  <a:gd name="T20" fmla="*/ 321 w 516"/>
                  <a:gd name="T21" fmla="*/ 112 h 687"/>
                  <a:gd name="T22" fmla="*/ 287 w 516"/>
                  <a:gd name="T23" fmla="*/ 110 h 687"/>
                  <a:gd name="T24" fmla="*/ 231 w 516"/>
                  <a:gd name="T25" fmla="*/ 95 h 687"/>
                  <a:gd name="T26" fmla="*/ 206 w 516"/>
                  <a:gd name="T27" fmla="*/ 80 h 687"/>
                  <a:gd name="T28" fmla="*/ 197 w 516"/>
                  <a:gd name="T29" fmla="*/ 23 h 687"/>
                  <a:gd name="T30" fmla="*/ 171 w 516"/>
                  <a:gd name="T31" fmla="*/ 0 h 687"/>
                  <a:gd name="T32" fmla="*/ 107 w 516"/>
                  <a:gd name="T33" fmla="*/ 8 h 687"/>
                  <a:gd name="T34" fmla="*/ 66 w 516"/>
                  <a:gd name="T35" fmla="*/ 3 h 687"/>
                  <a:gd name="T36" fmla="*/ 30 w 516"/>
                  <a:gd name="T37" fmla="*/ 0 h 687"/>
                  <a:gd name="T38" fmla="*/ 32 w 516"/>
                  <a:gd name="T39" fmla="*/ 62 h 687"/>
                  <a:gd name="T40" fmla="*/ 37 w 516"/>
                  <a:gd name="T41" fmla="*/ 92 h 687"/>
                  <a:gd name="T42" fmla="*/ 69 w 516"/>
                  <a:gd name="T43" fmla="*/ 105 h 687"/>
                  <a:gd name="T44" fmla="*/ 62 w 516"/>
                  <a:gd name="T45" fmla="*/ 138 h 687"/>
                  <a:gd name="T46" fmla="*/ 67 w 516"/>
                  <a:gd name="T47" fmla="*/ 187 h 687"/>
                  <a:gd name="T48" fmla="*/ 92 w 516"/>
                  <a:gd name="T49" fmla="*/ 223 h 687"/>
                  <a:gd name="T50" fmla="*/ 119 w 516"/>
                  <a:gd name="T51" fmla="*/ 250 h 687"/>
                  <a:gd name="T52" fmla="*/ 124 w 516"/>
                  <a:gd name="T53" fmla="*/ 265 h 687"/>
                  <a:gd name="T54" fmla="*/ 144 w 516"/>
                  <a:gd name="T55" fmla="*/ 309 h 687"/>
                  <a:gd name="T56" fmla="*/ 134 w 516"/>
                  <a:gd name="T57" fmla="*/ 337 h 687"/>
                  <a:gd name="T58" fmla="*/ 121 w 516"/>
                  <a:gd name="T59" fmla="*/ 420 h 687"/>
                  <a:gd name="T60" fmla="*/ 97 w 516"/>
                  <a:gd name="T61" fmla="*/ 454 h 687"/>
                  <a:gd name="T62" fmla="*/ 49 w 516"/>
                  <a:gd name="T63" fmla="*/ 485 h 687"/>
                  <a:gd name="T64" fmla="*/ 19 w 516"/>
                  <a:gd name="T65" fmla="*/ 490 h 687"/>
                  <a:gd name="T66" fmla="*/ 14 w 516"/>
                  <a:gd name="T67" fmla="*/ 546 h 687"/>
                  <a:gd name="T68" fmla="*/ 0 w 516"/>
                  <a:gd name="T69" fmla="*/ 587 h 687"/>
                  <a:gd name="T70" fmla="*/ 34 w 516"/>
                  <a:gd name="T71" fmla="*/ 604 h 687"/>
                  <a:gd name="T72" fmla="*/ 64 w 516"/>
                  <a:gd name="T73" fmla="*/ 616 h 687"/>
                  <a:gd name="T74" fmla="*/ 74 w 516"/>
                  <a:gd name="T75" fmla="*/ 651 h 687"/>
                  <a:gd name="T76" fmla="*/ 99 w 516"/>
                  <a:gd name="T77" fmla="*/ 642 h 687"/>
                  <a:gd name="T78" fmla="*/ 121 w 516"/>
                  <a:gd name="T79" fmla="*/ 646 h 687"/>
                  <a:gd name="T80" fmla="*/ 141 w 516"/>
                  <a:gd name="T81" fmla="*/ 687 h 687"/>
                  <a:gd name="T82" fmla="*/ 204 w 516"/>
                  <a:gd name="T83" fmla="*/ 687 h 687"/>
                  <a:gd name="T84" fmla="*/ 199 w 516"/>
                  <a:gd name="T85" fmla="*/ 651 h 687"/>
                  <a:gd name="T86" fmla="*/ 184 w 516"/>
                  <a:gd name="T87" fmla="*/ 631 h 687"/>
                  <a:gd name="T88" fmla="*/ 186 w 516"/>
                  <a:gd name="T89" fmla="*/ 596 h 687"/>
                  <a:gd name="T90" fmla="*/ 234 w 516"/>
                  <a:gd name="T91" fmla="*/ 541 h 687"/>
                  <a:gd name="T92" fmla="*/ 244 w 516"/>
                  <a:gd name="T93" fmla="*/ 492 h 687"/>
                  <a:gd name="T94" fmla="*/ 261 w 516"/>
                  <a:gd name="T95" fmla="*/ 480 h 687"/>
                  <a:gd name="T96" fmla="*/ 312 w 516"/>
                  <a:gd name="T97" fmla="*/ 465 h 687"/>
                  <a:gd name="T98" fmla="*/ 314 w 516"/>
                  <a:gd name="T99" fmla="*/ 407 h 687"/>
                  <a:gd name="T100" fmla="*/ 361 w 516"/>
                  <a:gd name="T101" fmla="*/ 357 h 687"/>
                  <a:gd name="T102" fmla="*/ 369 w 516"/>
                  <a:gd name="T103" fmla="*/ 332 h 687"/>
                  <a:gd name="T104" fmla="*/ 426 w 516"/>
                  <a:gd name="T105" fmla="*/ 292 h 687"/>
                  <a:gd name="T106" fmla="*/ 483 w 516"/>
                  <a:gd name="T107" fmla="*/ 290 h 6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6" h="687">
                    <a:moveTo>
                      <a:pt x="483" y="290"/>
                    </a:moveTo>
                    <a:lnTo>
                      <a:pt x="483" y="217"/>
                    </a:lnTo>
                    <a:lnTo>
                      <a:pt x="498" y="168"/>
                    </a:lnTo>
                    <a:lnTo>
                      <a:pt x="516" y="112"/>
                    </a:lnTo>
                    <a:lnTo>
                      <a:pt x="509" y="72"/>
                    </a:lnTo>
                    <a:lnTo>
                      <a:pt x="481" y="43"/>
                    </a:lnTo>
                    <a:lnTo>
                      <a:pt x="451" y="43"/>
                    </a:lnTo>
                    <a:lnTo>
                      <a:pt x="419" y="60"/>
                    </a:lnTo>
                    <a:lnTo>
                      <a:pt x="401" y="88"/>
                    </a:lnTo>
                    <a:lnTo>
                      <a:pt x="354" y="90"/>
                    </a:lnTo>
                    <a:lnTo>
                      <a:pt x="321" y="112"/>
                    </a:lnTo>
                    <a:lnTo>
                      <a:pt x="287" y="110"/>
                    </a:lnTo>
                    <a:lnTo>
                      <a:pt x="231" y="95"/>
                    </a:lnTo>
                    <a:lnTo>
                      <a:pt x="206" y="80"/>
                    </a:lnTo>
                    <a:lnTo>
                      <a:pt x="197" y="23"/>
                    </a:lnTo>
                    <a:lnTo>
                      <a:pt x="171" y="0"/>
                    </a:lnTo>
                    <a:lnTo>
                      <a:pt x="107" y="8"/>
                    </a:lnTo>
                    <a:lnTo>
                      <a:pt x="66" y="3"/>
                    </a:lnTo>
                    <a:lnTo>
                      <a:pt x="30" y="0"/>
                    </a:lnTo>
                    <a:lnTo>
                      <a:pt x="32" y="62"/>
                    </a:lnTo>
                    <a:lnTo>
                      <a:pt x="37" y="92"/>
                    </a:lnTo>
                    <a:lnTo>
                      <a:pt x="69" y="105"/>
                    </a:lnTo>
                    <a:lnTo>
                      <a:pt x="62" y="138"/>
                    </a:lnTo>
                    <a:lnTo>
                      <a:pt x="67" y="187"/>
                    </a:lnTo>
                    <a:lnTo>
                      <a:pt x="92" y="223"/>
                    </a:lnTo>
                    <a:lnTo>
                      <a:pt x="119" y="250"/>
                    </a:lnTo>
                    <a:lnTo>
                      <a:pt x="124" y="265"/>
                    </a:lnTo>
                    <a:lnTo>
                      <a:pt x="144" y="309"/>
                    </a:lnTo>
                    <a:lnTo>
                      <a:pt x="134" y="337"/>
                    </a:lnTo>
                    <a:lnTo>
                      <a:pt x="121" y="420"/>
                    </a:lnTo>
                    <a:lnTo>
                      <a:pt x="97" y="454"/>
                    </a:lnTo>
                    <a:lnTo>
                      <a:pt x="49" y="485"/>
                    </a:lnTo>
                    <a:lnTo>
                      <a:pt x="19" y="490"/>
                    </a:lnTo>
                    <a:lnTo>
                      <a:pt x="14" y="546"/>
                    </a:lnTo>
                    <a:lnTo>
                      <a:pt x="0" y="587"/>
                    </a:lnTo>
                    <a:lnTo>
                      <a:pt x="34" y="604"/>
                    </a:lnTo>
                    <a:lnTo>
                      <a:pt x="64" y="616"/>
                    </a:lnTo>
                    <a:lnTo>
                      <a:pt x="74" y="651"/>
                    </a:lnTo>
                    <a:lnTo>
                      <a:pt x="99" y="642"/>
                    </a:lnTo>
                    <a:lnTo>
                      <a:pt x="121" y="646"/>
                    </a:lnTo>
                    <a:lnTo>
                      <a:pt x="141" y="687"/>
                    </a:lnTo>
                    <a:lnTo>
                      <a:pt x="204" y="687"/>
                    </a:lnTo>
                    <a:lnTo>
                      <a:pt x="199" y="651"/>
                    </a:lnTo>
                    <a:lnTo>
                      <a:pt x="184" y="631"/>
                    </a:lnTo>
                    <a:lnTo>
                      <a:pt x="186" y="596"/>
                    </a:lnTo>
                    <a:lnTo>
                      <a:pt x="234" y="541"/>
                    </a:lnTo>
                    <a:lnTo>
                      <a:pt x="244" y="492"/>
                    </a:lnTo>
                    <a:lnTo>
                      <a:pt x="261" y="480"/>
                    </a:lnTo>
                    <a:lnTo>
                      <a:pt x="312" y="465"/>
                    </a:lnTo>
                    <a:lnTo>
                      <a:pt x="314" y="407"/>
                    </a:lnTo>
                    <a:lnTo>
                      <a:pt x="361" y="357"/>
                    </a:lnTo>
                    <a:lnTo>
                      <a:pt x="369" y="332"/>
                    </a:lnTo>
                    <a:lnTo>
                      <a:pt x="426" y="292"/>
                    </a:lnTo>
                    <a:lnTo>
                      <a:pt x="483" y="290"/>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392" name="Freeform 42"/>
              <p:cNvSpPr>
                <a:spLocks/>
              </p:cNvSpPr>
              <p:nvPr/>
            </p:nvSpPr>
            <p:spPr bwMode="auto">
              <a:xfrm>
                <a:off x="3359" y="2734"/>
                <a:ext cx="302" cy="220"/>
              </a:xfrm>
              <a:custGeom>
                <a:avLst/>
                <a:gdLst>
                  <a:gd name="T0" fmla="*/ 292 w 302"/>
                  <a:gd name="T1" fmla="*/ 192 h 220"/>
                  <a:gd name="T2" fmla="*/ 302 w 302"/>
                  <a:gd name="T3" fmla="*/ 35 h 220"/>
                  <a:gd name="T4" fmla="*/ 295 w 302"/>
                  <a:gd name="T5" fmla="*/ 13 h 220"/>
                  <a:gd name="T6" fmla="*/ 260 w 302"/>
                  <a:gd name="T7" fmla="*/ 18 h 220"/>
                  <a:gd name="T8" fmla="*/ 240 w 302"/>
                  <a:gd name="T9" fmla="*/ 53 h 220"/>
                  <a:gd name="T10" fmla="*/ 210 w 302"/>
                  <a:gd name="T11" fmla="*/ 60 h 220"/>
                  <a:gd name="T12" fmla="*/ 175 w 302"/>
                  <a:gd name="T13" fmla="*/ 85 h 220"/>
                  <a:gd name="T14" fmla="*/ 117 w 302"/>
                  <a:gd name="T15" fmla="*/ 82 h 220"/>
                  <a:gd name="T16" fmla="*/ 97 w 302"/>
                  <a:gd name="T17" fmla="*/ 47 h 220"/>
                  <a:gd name="T18" fmla="*/ 80 w 302"/>
                  <a:gd name="T19" fmla="*/ 0 h 220"/>
                  <a:gd name="T20" fmla="*/ 55 w 302"/>
                  <a:gd name="T21" fmla="*/ 13 h 220"/>
                  <a:gd name="T22" fmla="*/ 0 w 302"/>
                  <a:gd name="T23" fmla="*/ 55 h 220"/>
                  <a:gd name="T24" fmla="*/ 6 w 302"/>
                  <a:gd name="T25" fmla="*/ 75 h 220"/>
                  <a:gd name="T26" fmla="*/ 8 w 302"/>
                  <a:gd name="T27" fmla="*/ 113 h 220"/>
                  <a:gd name="T28" fmla="*/ 31 w 302"/>
                  <a:gd name="T29" fmla="*/ 150 h 220"/>
                  <a:gd name="T30" fmla="*/ 21 w 302"/>
                  <a:gd name="T31" fmla="*/ 187 h 220"/>
                  <a:gd name="T32" fmla="*/ 48 w 302"/>
                  <a:gd name="T33" fmla="*/ 207 h 220"/>
                  <a:gd name="T34" fmla="*/ 70 w 302"/>
                  <a:gd name="T35" fmla="*/ 217 h 220"/>
                  <a:gd name="T36" fmla="*/ 152 w 302"/>
                  <a:gd name="T37" fmla="*/ 220 h 220"/>
                  <a:gd name="T38" fmla="*/ 195 w 302"/>
                  <a:gd name="T39" fmla="*/ 197 h 220"/>
                  <a:gd name="T40" fmla="*/ 292 w 302"/>
                  <a:gd name="T41" fmla="*/ 192 h 2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2" h="220">
                    <a:moveTo>
                      <a:pt x="292" y="192"/>
                    </a:moveTo>
                    <a:lnTo>
                      <a:pt x="302" y="35"/>
                    </a:lnTo>
                    <a:lnTo>
                      <a:pt x="295" y="13"/>
                    </a:lnTo>
                    <a:lnTo>
                      <a:pt x="260" y="18"/>
                    </a:lnTo>
                    <a:lnTo>
                      <a:pt x="240" y="53"/>
                    </a:lnTo>
                    <a:lnTo>
                      <a:pt x="210" y="60"/>
                    </a:lnTo>
                    <a:lnTo>
                      <a:pt x="175" y="85"/>
                    </a:lnTo>
                    <a:lnTo>
                      <a:pt x="117" y="82"/>
                    </a:lnTo>
                    <a:lnTo>
                      <a:pt x="97" y="47"/>
                    </a:lnTo>
                    <a:lnTo>
                      <a:pt x="80" y="0"/>
                    </a:lnTo>
                    <a:lnTo>
                      <a:pt x="55" y="13"/>
                    </a:lnTo>
                    <a:lnTo>
                      <a:pt x="0" y="55"/>
                    </a:lnTo>
                    <a:lnTo>
                      <a:pt x="6" y="75"/>
                    </a:lnTo>
                    <a:lnTo>
                      <a:pt x="8" y="113"/>
                    </a:lnTo>
                    <a:lnTo>
                      <a:pt x="31" y="150"/>
                    </a:lnTo>
                    <a:lnTo>
                      <a:pt x="21" y="187"/>
                    </a:lnTo>
                    <a:lnTo>
                      <a:pt x="48" y="207"/>
                    </a:lnTo>
                    <a:lnTo>
                      <a:pt x="70" y="217"/>
                    </a:lnTo>
                    <a:lnTo>
                      <a:pt x="152" y="220"/>
                    </a:lnTo>
                    <a:lnTo>
                      <a:pt x="195" y="197"/>
                    </a:lnTo>
                    <a:lnTo>
                      <a:pt x="292" y="192"/>
                    </a:lnTo>
                    <a:close/>
                  </a:path>
                </a:pathLst>
              </a:custGeom>
              <a:solidFill>
                <a:srgbClr val="DB21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93" name="Freeform 43"/>
              <p:cNvSpPr>
                <a:spLocks/>
              </p:cNvSpPr>
              <p:nvPr/>
            </p:nvSpPr>
            <p:spPr bwMode="auto">
              <a:xfrm>
                <a:off x="3359" y="2734"/>
                <a:ext cx="302" cy="220"/>
              </a:xfrm>
              <a:custGeom>
                <a:avLst/>
                <a:gdLst>
                  <a:gd name="T0" fmla="*/ 292 w 302"/>
                  <a:gd name="T1" fmla="*/ 192 h 220"/>
                  <a:gd name="T2" fmla="*/ 302 w 302"/>
                  <a:gd name="T3" fmla="*/ 35 h 220"/>
                  <a:gd name="T4" fmla="*/ 295 w 302"/>
                  <a:gd name="T5" fmla="*/ 13 h 220"/>
                  <a:gd name="T6" fmla="*/ 260 w 302"/>
                  <a:gd name="T7" fmla="*/ 18 h 220"/>
                  <a:gd name="T8" fmla="*/ 240 w 302"/>
                  <a:gd name="T9" fmla="*/ 53 h 220"/>
                  <a:gd name="T10" fmla="*/ 210 w 302"/>
                  <a:gd name="T11" fmla="*/ 60 h 220"/>
                  <a:gd name="T12" fmla="*/ 175 w 302"/>
                  <a:gd name="T13" fmla="*/ 85 h 220"/>
                  <a:gd name="T14" fmla="*/ 117 w 302"/>
                  <a:gd name="T15" fmla="*/ 82 h 220"/>
                  <a:gd name="T16" fmla="*/ 97 w 302"/>
                  <a:gd name="T17" fmla="*/ 47 h 220"/>
                  <a:gd name="T18" fmla="*/ 80 w 302"/>
                  <a:gd name="T19" fmla="*/ 0 h 220"/>
                  <a:gd name="T20" fmla="*/ 55 w 302"/>
                  <a:gd name="T21" fmla="*/ 13 h 220"/>
                  <a:gd name="T22" fmla="*/ 0 w 302"/>
                  <a:gd name="T23" fmla="*/ 55 h 220"/>
                  <a:gd name="T24" fmla="*/ 6 w 302"/>
                  <a:gd name="T25" fmla="*/ 75 h 220"/>
                  <a:gd name="T26" fmla="*/ 8 w 302"/>
                  <a:gd name="T27" fmla="*/ 113 h 220"/>
                  <a:gd name="T28" fmla="*/ 31 w 302"/>
                  <a:gd name="T29" fmla="*/ 150 h 220"/>
                  <a:gd name="T30" fmla="*/ 21 w 302"/>
                  <a:gd name="T31" fmla="*/ 187 h 220"/>
                  <a:gd name="T32" fmla="*/ 48 w 302"/>
                  <a:gd name="T33" fmla="*/ 207 h 220"/>
                  <a:gd name="T34" fmla="*/ 70 w 302"/>
                  <a:gd name="T35" fmla="*/ 217 h 220"/>
                  <a:gd name="T36" fmla="*/ 152 w 302"/>
                  <a:gd name="T37" fmla="*/ 220 h 220"/>
                  <a:gd name="T38" fmla="*/ 195 w 302"/>
                  <a:gd name="T39" fmla="*/ 197 h 220"/>
                  <a:gd name="T40" fmla="*/ 292 w 302"/>
                  <a:gd name="T41" fmla="*/ 192 h 2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2" h="220">
                    <a:moveTo>
                      <a:pt x="292" y="192"/>
                    </a:moveTo>
                    <a:lnTo>
                      <a:pt x="302" y="35"/>
                    </a:lnTo>
                    <a:lnTo>
                      <a:pt x="295" y="13"/>
                    </a:lnTo>
                    <a:lnTo>
                      <a:pt x="260" y="18"/>
                    </a:lnTo>
                    <a:lnTo>
                      <a:pt x="240" y="53"/>
                    </a:lnTo>
                    <a:lnTo>
                      <a:pt x="210" y="60"/>
                    </a:lnTo>
                    <a:lnTo>
                      <a:pt x="175" y="85"/>
                    </a:lnTo>
                    <a:lnTo>
                      <a:pt x="117" y="82"/>
                    </a:lnTo>
                    <a:lnTo>
                      <a:pt x="97" y="47"/>
                    </a:lnTo>
                    <a:lnTo>
                      <a:pt x="80" y="0"/>
                    </a:lnTo>
                    <a:lnTo>
                      <a:pt x="55" y="13"/>
                    </a:lnTo>
                    <a:lnTo>
                      <a:pt x="0" y="55"/>
                    </a:lnTo>
                    <a:lnTo>
                      <a:pt x="6" y="75"/>
                    </a:lnTo>
                    <a:lnTo>
                      <a:pt x="8" y="113"/>
                    </a:lnTo>
                    <a:lnTo>
                      <a:pt x="31" y="150"/>
                    </a:lnTo>
                    <a:lnTo>
                      <a:pt x="21" y="187"/>
                    </a:lnTo>
                    <a:lnTo>
                      <a:pt x="48" y="207"/>
                    </a:lnTo>
                    <a:lnTo>
                      <a:pt x="70" y="217"/>
                    </a:lnTo>
                    <a:lnTo>
                      <a:pt x="152" y="220"/>
                    </a:lnTo>
                    <a:lnTo>
                      <a:pt x="195" y="197"/>
                    </a:lnTo>
                    <a:lnTo>
                      <a:pt x="292" y="192"/>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394" name="Freeform 44"/>
              <p:cNvSpPr>
                <a:spLocks/>
              </p:cNvSpPr>
              <p:nvPr/>
            </p:nvSpPr>
            <p:spPr bwMode="auto">
              <a:xfrm>
                <a:off x="3651" y="2634"/>
                <a:ext cx="370" cy="432"/>
              </a:xfrm>
              <a:custGeom>
                <a:avLst/>
                <a:gdLst>
                  <a:gd name="T0" fmla="*/ 370 w 370"/>
                  <a:gd name="T1" fmla="*/ 173 h 432"/>
                  <a:gd name="T2" fmla="*/ 338 w 370"/>
                  <a:gd name="T3" fmla="*/ 78 h 432"/>
                  <a:gd name="T4" fmla="*/ 325 w 370"/>
                  <a:gd name="T5" fmla="*/ 53 h 432"/>
                  <a:gd name="T6" fmla="*/ 303 w 370"/>
                  <a:gd name="T7" fmla="*/ 33 h 432"/>
                  <a:gd name="T8" fmla="*/ 285 w 370"/>
                  <a:gd name="T9" fmla="*/ 20 h 432"/>
                  <a:gd name="T10" fmla="*/ 260 w 370"/>
                  <a:gd name="T11" fmla="*/ 0 h 432"/>
                  <a:gd name="T12" fmla="*/ 243 w 370"/>
                  <a:gd name="T13" fmla="*/ 23 h 432"/>
                  <a:gd name="T14" fmla="*/ 228 w 370"/>
                  <a:gd name="T15" fmla="*/ 23 h 432"/>
                  <a:gd name="T16" fmla="*/ 212 w 370"/>
                  <a:gd name="T17" fmla="*/ 41 h 432"/>
                  <a:gd name="T18" fmla="*/ 138 w 370"/>
                  <a:gd name="T19" fmla="*/ 43 h 432"/>
                  <a:gd name="T20" fmla="*/ 95 w 370"/>
                  <a:gd name="T21" fmla="*/ 73 h 432"/>
                  <a:gd name="T22" fmla="*/ 66 w 370"/>
                  <a:gd name="T23" fmla="*/ 60 h 432"/>
                  <a:gd name="T24" fmla="*/ 30 w 370"/>
                  <a:gd name="T25" fmla="*/ 60 h 432"/>
                  <a:gd name="T26" fmla="*/ 5 w 370"/>
                  <a:gd name="T27" fmla="*/ 75 h 432"/>
                  <a:gd name="T28" fmla="*/ 3 w 370"/>
                  <a:gd name="T29" fmla="*/ 113 h 432"/>
                  <a:gd name="T30" fmla="*/ 10 w 370"/>
                  <a:gd name="T31" fmla="*/ 135 h 432"/>
                  <a:gd name="T32" fmla="*/ 0 w 370"/>
                  <a:gd name="T33" fmla="*/ 292 h 432"/>
                  <a:gd name="T34" fmla="*/ 18 w 370"/>
                  <a:gd name="T35" fmla="*/ 300 h 432"/>
                  <a:gd name="T36" fmla="*/ 26 w 370"/>
                  <a:gd name="T37" fmla="*/ 313 h 432"/>
                  <a:gd name="T38" fmla="*/ 66 w 370"/>
                  <a:gd name="T39" fmla="*/ 327 h 432"/>
                  <a:gd name="T40" fmla="*/ 110 w 370"/>
                  <a:gd name="T41" fmla="*/ 370 h 432"/>
                  <a:gd name="T42" fmla="*/ 150 w 370"/>
                  <a:gd name="T43" fmla="*/ 412 h 432"/>
                  <a:gd name="T44" fmla="*/ 177 w 370"/>
                  <a:gd name="T45" fmla="*/ 394 h 432"/>
                  <a:gd name="T46" fmla="*/ 205 w 370"/>
                  <a:gd name="T47" fmla="*/ 394 h 432"/>
                  <a:gd name="T48" fmla="*/ 225 w 370"/>
                  <a:gd name="T49" fmla="*/ 400 h 432"/>
                  <a:gd name="T50" fmla="*/ 258 w 370"/>
                  <a:gd name="T51" fmla="*/ 432 h 432"/>
                  <a:gd name="T52" fmla="*/ 280 w 370"/>
                  <a:gd name="T53" fmla="*/ 392 h 432"/>
                  <a:gd name="T54" fmla="*/ 303 w 370"/>
                  <a:gd name="T55" fmla="*/ 354 h 432"/>
                  <a:gd name="T56" fmla="*/ 335 w 370"/>
                  <a:gd name="T57" fmla="*/ 334 h 432"/>
                  <a:gd name="T58" fmla="*/ 338 w 370"/>
                  <a:gd name="T59" fmla="*/ 272 h 432"/>
                  <a:gd name="T60" fmla="*/ 355 w 370"/>
                  <a:gd name="T61" fmla="*/ 213 h 432"/>
                  <a:gd name="T62" fmla="*/ 370 w 370"/>
                  <a:gd name="T63" fmla="*/ 173 h 4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0" h="432">
                    <a:moveTo>
                      <a:pt x="370" y="173"/>
                    </a:moveTo>
                    <a:lnTo>
                      <a:pt x="338" y="78"/>
                    </a:lnTo>
                    <a:lnTo>
                      <a:pt x="325" y="53"/>
                    </a:lnTo>
                    <a:lnTo>
                      <a:pt x="303" y="33"/>
                    </a:lnTo>
                    <a:lnTo>
                      <a:pt x="285" y="20"/>
                    </a:lnTo>
                    <a:lnTo>
                      <a:pt x="260" y="0"/>
                    </a:lnTo>
                    <a:lnTo>
                      <a:pt x="243" y="23"/>
                    </a:lnTo>
                    <a:lnTo>
                      <a:pt x="228" y="23"/>
                    </a:lnTo>
                    <a:lnTo>
                      <a:pt x="212" y="41"/>
                    </a:lnTo>
                    <a:lnTo>
                      <a:pt x="138" y="43"/>
                    </a:lnTo>
                    <a:lnTo>
                      <a:pt x="95" y="73"/>
                    </a:lnTo>
                    <a:lnTo>
                      <a:pt x="66" y="60"/>
                    </a:lnTo>
                    <a:lnTo>
                      <a:pt x="30" y="60"/>
                    </a:lnTo>
                    <a:lnTo>
                      <a:pt x="5" y="75"/>
                    </a:lnTo>
                    <a:lnTo>
                      <a:pt x="3" y="113"/>
                    </a:lnTo>
                    <a:lnTo>
                      <a:pt x="10" y="135"/>
                    </a:lnTo>
                    <a:lnTo>
                      <a:pt x="0" y="292"/>
                    </a:lnTo>
                    <a:lnTo>
                      <a:pt x="18" y="300"/>
                    </a:lnTo>
                    <a:lnTo>
                      <a:pt x="26" y="313"/>
                    </a:lnTo>
                    <a:lnTo>
                      <a:pt x="66" y="327"/>
                    </a:lnTo>
                    <a:lnTo>
                      <a:pt x="110" y="370"/>
                    </a:lnTo>
                    <a:lnTo>
                      <a:pt x="150" y="412"/>
                    </a:lnTo>
                    <a:lnTo>
                      <a:pt x="177" y="394"/>
                    </a:lnTo>
                    <a:lnTo>
                      <a:pt x="205" y="394"/>
                    </a:lnTo>
                    <a:lnTo>
                      <a:pt x="225" y="400"/>
                    </a:lnTo>
                    <a:lnTo>
                      <a:pt x="258" y="432"/>
                    </a:lnTo>
                    <a:lnTo>
                      <a:pt x="280" y="392"/>
                    </a:lnTo>
                    <a:lnTo>
                      <a:pt x="303" y="354"/>
                    </a:lnTo>
                    <a:lnTo>
                      <a:pt x="335" y="334"/>
                    </a:lnTo>
                    <a:lnTo>
                      <a:pt x="338" y="272"/>
                    </a:lnTo>
                    <a:lnTo>
                      <a:pt x="355" y="213"/>
                    </a:lnTo>
                    <a:lnTo>
                      <a:pt x="370" y="17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95" name="Freeform 45"/>
              <p:cNvSpPr>
                <a:spLocks/>
              </p:cNvSpPr>
              <p:nvPr/>
            </p:nvSpPr>
            <p:spPr bwMode="auto">
              <a:xfrm>
                <a:off x="3651" y="2634"/>
                <a:ext cx="370" cy="432"/>
              </a:xfrm>
              <a:custGeom>
                <a:avLst/>
                <a:gdLst>
                  <a:gd name="T0" fmla="*/ 370 w 370"/>
                  <a:gd name="T1" fmla="*/ 173 h 432"/>
                  <a:gd name="T2" fmla="*/ 338 w 370"/>
                  <a:gd name="T3" fmla="*/ 78 h 432"/>
                  <a:gd name="T4" fmla="*/ 325 w 370"/>
                  <a:gd name="T5" fmla="*/ 53 h 432"/>
                  <a:gd name="T6" fmla="*/ 303 w 370"/>
                  <a:gd name="T7" fmla="*/ 33 h 432"/>
                  <a:gd name="T8" fmla="*/ 285 w 370"/>
                  <a:gd name="T9" fmla="*/ 20 h 432"/>
                  <a:gd name="T10" fmla="*/ 260 w 370"/>
                  <a:gd name="T11" fmla="*/ 0 h 432"/>
                  <a:gd name="T12" fmla="*/ 243 w 370"/>
                  <a:gd name="T13" fmla="*/ 23 h 432"/>
                  <a:gd name="T14" fmla="*/ 228 w 370"/>
                  <a:gd name="T15" fmla="*/ 23 h 432"/>
                  <a:gd name="T16" fmla="*/ 212 w 370"/>
                  <a:gd name="T17" fmla="*/ 41 h 432"/>
                  <a:gd name="T18" fmla="*/ 138 w 370"/>
                  <a:gd name="T19" fmla="*/ 43 h 432"/>
                  <a:gd name="T20" fmla="*/ 95 w 370"/>
                  <a:gd name="T21" fmla="*/ 73 h 432"/>
                  <a:gd name="T22" fmla="*/ 66 w 370"/>
                  <a:gd name="T23" fmla="*/ 60 h 432"/>
                  <a:gd name="T24" fmla="*/ 30 w 370"/>
                  <a:gd name="T25" fmla="*/ 60 h 432"/>
                  <a:gd name="T26" fmla="*/ 5 w 370"/>
                  <a:gd name="T27" fmla="*/ 75 h 432"/>
                  <a:gd name="T28" fmla="*/ 3 w 370"/>
                  <a:gd name="T29" fmla="*/ 113 h 432"/>
                  <a:gd name="T30" fmla="*/ 10 w 370"/>
                  <a:gd name="T31" fmla="*/ 135 h 432"/>
                  <a:gd name="T32" fmla="*/ 0 w 370"/>
                  <a:gd name="T33" fmla="*/ 292 h 432"/>
                  <a:gd name="T34" fmla="*/ 18 w 370"/>
                  <a:gd name="T35" fmla="*/ 300 h 432"/>
                  <a:gd name="T36" fmla="*/ 26 w 370"/>
                  <a:gd name="T37" fmla="*/ 313 h 432"/>
                  <a:gd name="T38" fmla="*/ 66 w 370"/>
                  <a:gd name="T39" fmla="*/ 327 h 432"/>
                  <a:gd name="T40" fmla="*/ 110 w 370"/>
                  <a:gd name="T41" fmla="*/ 370 h 432"/>
                  <a:gd name="T42" fmla="*/ 150 w 370"/>
                  <a:gd name="T43" fmla="*/ 412 h 432"/>
                  <a:gd name="T44" fmla="*/ 177 w 370"/>
                  <a:gd name="T45" fmla="*/ 394 h 432"/>
                  <a:gd name="T46" fmla="*/ 205 w 370"/>
                  <a:gd name="T47" fmla="*/ 394 h 432"/>
                  <a:gd name="T48" fmla="*/ 225 w 370"/>
                  <a:gd name="T49" fmla="*/ 400 h 432"/>
                  <a:gd name="T50" fmla="*/ 258 w 370"/>
                  <a:gd name="T51" fmla="*/ 432 h 432"/>
                  <a:gd name="T52" fmla="*/ 280 w 370"/>
                  <a:gd name="T53" fmla="*/ 392 h 432"/>
                  <a:gd name="T54" fmla="*/ 303 w 370"/>
                  <a:gd name="T55" fmla="*/ 354 h 432"/>
                  <a:gd name="T56" fmla="*/ 335 w 370"/>
                  <a:gd name="T57" fmla="*/ 334 h 432"/>
                  <a:gd name="T58" fmla="*/ 338 w 370"/>
                  <a:gd name="T59" fmla="*/ 272 h 432"/>
                  <a:gd name="T60" fmla="*/ 355 w 370"/>
                  <a:gd name="T61" fmla="*/ 213 h 432"/>
                  <a:gd name="T62" fmla="*/ 370 w 370"/>
                  <a:gd name="T63" fmla="*/ 173 h 4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0" h="432">
                    <a:moveTo>
                      <a:pt x="370" y="173"/>
                    </a:moveTo>
                    <a:lnTo>
                      <a:pt x="338" y="78"/>
                    </a:lnTo>
                    <a:lnTo>
                      <a:pt x="325" y="53"/>
                    </a:lnTo>
                    <a:lnTo>
                      <a:pt x="303" y="33"/>
                    </a:lnTo>
                    <a:lnTo>
                      <a:pt x="285" y="20"/>
                    </a:lnTo>
                    <a:lnTo>
                      <a:pt x="260" y="0"/>
                    </a:lnTo>
                    <a:lnTo>
                      <a:pt x="243" y="23"/>
                    </a:lnTo>
                    <a:lnTo>
                      <a:pt x="228" y="23"/>
                    </a:lnTo>
                    <a:lnTo>
                      <a:pt x="212" y="41"/>
                    </a:lnTo>
                    <a:lnTo>
                      <a:pt x="138" y="43"/>
                    </a:lnTo>
                    <a:lnTo>
                      <a:pt x="95" y="73"/>
                    </a:lnTo>
                    <a:lnTo>
                      <a:pt x="66" y="60"/>
                    </a:lnTo>
                    <a:lnTo>
                      <a:pt x="30" y="60"/>
                    </a:lnTo>
                    <a:lnTo>
                      <a:pt x="5" y="75"/>
                    </a:lnTo>
                    <a:lnTo>
                      <a:pt x="3" y="113"/>
                    </a:lnTo>
                    <a:lnTo>
                      <a:pt x="10" y="135"/>
                    </a:lnTo>
                    <a:lnTo>
                      <a:pt x="0" y="292"/>
                    </a:lnTo>
                    <a:lnTo>
                      <a:pt x="18" y="300"/>
                    </a:lnTo>
                    <a:lnTo>
                      <a:pt x="26" y="313"/>
                    </a:lnTo>
                    <a:lnTo>
                      <a:pt x="66" y="327"/>
                    </a:lnTo>
                    <a:lnTo>
                      <a:pt x="110" y="370"/>
                    </a:lnTo>
                    <a:lnTo>
                      <a:pt x="150" y="412"/>
                    </a:lnTo>
                    <a:lnTo>
                      <a:pt x="177" y="394"/>
                    </a:lnTo>
                    <a:lnTo>
                      <a:pt x="205" y="394"/>
                    </a:lnTo>
                    <a:lnTo>
                      <a:pt x="225" y="400"/>
                    </a:lnTo>
                    <a:lnTo>
                      <a:pt x="258" y="432"/>
                    </a:lnTo>
                    <a:lnTo>
                      <a:pt x="280" y="392"/>
                    </a:lnTo>
                    <a:lnTo>
                      <a:pt x="303" y="354"/>
                    </a:lnTo>
                    <a:lnTo>
                      <a:pt x="335" y="334"/>
                    </a:lnTo>
                    <a:lnTo>
                      <a:pt x="338" y="272"/>
                    </a:lnTo>
                    <a:lnTo>
                      <a:pt x="355" y="213"/>
                    </a:lnTo>
                    <a:lnTo>
                      <a:pt x="370" y="173"/>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96" name="Freeform 46"/>
              <p:cNvSpPr>
                <a:spLocks/>
              </p:cNvSpPr>
              <p:nvPr/>
            </p:nvSpPr>
            <p:spPr bwMode="auto">
              <a:xfrm>
                <a:off x="3442" y="2530"/>
                <a:ext cx="467" cy="289"/>
              </a:xfrm>
              <a:custGeom>
                <a:avLst/>
                <a:gdLst>
                  <a:gd name="T0" fmla="*/ 34 w 467"/>
                  <a:gd name="T1" fmla="*/ 286 h 289"/>
                  <a:gd name="T2" fmla="*/ 14 w 467"/>
                  <a:gd name="T3" fmla="*/ 251 h 289"/>
                  <a:gd name="T4" fmla="*/ 0 w 467"/>
                  <a:gd name="T5" fmla="*/ 204 h 289"/>
                  <a:gd name="T6" fmla="*/ 32 w 467"/>
                  <a:gd name="T7" fmla="*/ 139 h 289"/>
                  <a:gd name="T8" fmla="*/ 49 w 467"/>
                  <a:gd name="T9" fmla="*/ 122 h 289"/>
                  <a:gd name="T10" fmla="*/ 47 w 467"/>
                  <a:gd name="T11" fmla="*/ 104 h 289"/>
                  <a:gd name="T12" fmla="*/ 25 w 467"/>
                  <a:gd name="T13" fmla="*/ 92 h 289"/>
                  <a:gd name="T14" fmla="*/ 25 w 467"/>
                  <a:gd name="T15" fmla="*/ 49 h 289"/>
                  <a:gd name="T16" fmla="*/ 47 w 467"/>
                  <a:gd name="T17" fmla="*/ 27 h 289"/>
                  <a:gd name="T18" fmla="*/ 59 w 467"/>
                  <a:gd name="T19" fmla="*/ 0 h 289"/>
                  <a:gd name="T20" fmla="*/ 100 w 467"/>
                  <a:gd name="T21" fmla="*/ 0 h 289"/>
                  <a:gd name="T22" fmla="*/ 115 w 467"/>
                  <a:gd name="T23" fmla="*/ 15 h 289"/>
                  <a:gd name="T24" fmla="*/ 134 w 467"/>
                  <a:gd name="T25" fmla="*/ 29 h 289"/>
                  <a:gd name="T26" fmla="*/ 224 w 467"/>
                  <a:gd name="T27" fmla="*/ 29 h 289"/>
                  <a:gd name="T28" fmla="*/ 255 w 467"/>
                  <a:gd name="T29" fmla="*/ 0 h 289"/>
                  <a:gd name="T30" fmla="*/ 315 w 467"/>
                  <a:gd name="T31" fmla="*/ 2 h 289"/>
                  <a:gd name="T32" fmla="*/ 335 w 467"/>
                  <a:gd name="T33" fmla="*/ 12 h 289"/>
                  <a:gd name="T34" fmla="*/ 359 w 467"/>
                  <a:gd name="T35" fmla="*/ 44 h 289"/>
                  <a:gd name="T36" fmla="*/ 382 w 467"/>
                  <a:gd name="T37" fmla="*/ 54 h 289"/>
                  <a:gd name="T38" fmla="*/ 431 w 467"/>
                  <a:gd name="T39" fmla="*/ 95 h 289"/>
                  <a:gd name="T40" fmla="*/ 467 w 467"/>
                  <a:gd name="T41" fmla="*/ 104 h 289"/>
                  <a:gd name="T42" fmla="*/ 452 w 467"/>
                  <a:gd name="T43" fmla="*/ 127 h 289"/>
                  <a:gd name="T44" fmla="*/ 437 w 467"/>
                  <a:gd name="T45" fmla="*/ 127 h 289"/>
                  <a:gd name="T46" fmla="*/ 421 w 467"/>
                  <a:gd name="T47" fmla="*/ 145 h 289"/>
                  <a:gd name="T48" fmla="*/ 347 w 467"/>
                  <a:gd name="T49" fmla="*/ 147 h 289"/>
                  <a:gd name="T50" fmla="*/ 304 w 467"/>
                  <a:gd name="T51" fmla="*/ 177 h 289"/>
                  <a:gd name="T52" fmla="*/ 275 w 467"/>
                  <a:gd name="T53" fmla="*/ 164 h 289"/>
                  <a:gd name="T54" fmla="*/ 239 w 467"/>
                  <a:gd name="T55" fmla="*/ 164 h 289"/>
                  <a:gd name="T56" fmla="*/ 214 w 467"/>
                  <a:gd name="T57" fmla="*/ 179 h 289"/>
                  <a:gd name="T58" fmla="*/ 212 w 467"/>
                  <a:gd name="T59" fmla="*/ 217 h 289"/>
                  <a:gd name="T60" fmla="*/ 177 w 467"/>
                  <a:gd name="T61" fmla="*/ 222 h 289"/>
                  <a:gd name="T62" fmla="*/ 157 w 467"/>
                  <a:gd name="T63" fmla="*/ 257 h 289"/>
                  <a:gd name="T64" fmla="*/ 127 w 467"/>
                  <a:gd name="T65" fmla="*/ 264 h 289"/>
                  <a:gd name="T66" fmla="*/ 92 w 467"/>
                  <a:gd name="T67" fmla="*/ 289 h 289"/>
                  <a:gd name="T68" fmla="*/ 34 w 467"/>
                  <a:gd name="T69" fmla="*/ 28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7" h="289">
                    <a:moveTo>
                      <a:pt x="34" y="286"/>
                    </a:moveTo>
                    <a:lnTo>
                      <a:pt x="14" y="251"/>
                    </a:lnTo>
                    <a:lnTo>
                      <a:pt x="0" y="204"/>
                    </a:lnTo>
                    <a:lnTo>
                      <a:pt x="32" y="139"/>
                    </a:lnTo>
                    <a:lnTo>
                      <a:pt x="49" y="122"/>
                    </a:lnTo>
                    <a:lnTo>
                      <a:pt x="47" y="104"/>
                    </a:lnTo>
                    <a:lnTo>
                      <a:pt x="25" y="92"/>
                    </a:lnTo>
                    <a:lnTo>
                      <a:pt x="25" y="49"/>
                    </a:lnTo>
                    <a:lnTo>
                      <a:pt x="47" y="27"/>
                    </a:lnTo>
                    <a:lnTo>
                      <a:pt x="59" y="0"/>
                    </a:lnTo>
                    <a:lnTo>
                      <a:pt x="100" y="0"/>
                    </a:lnTo>
                    <a:lnTo>
                      <a:pt x="115" y="15"/>
                    </a:lnTo>
                    <a:lnTo>
                      <a:pt x="134" y="29"/>
                    </a:lnTo>
                    <a:lnTo>
                      <a:pt x="224" y="29"/>
                    </a:lnTo>
                    <a:lnTo>
                      <a:pt x="255" y="0"/>
                    </a:lnTo>
                    <a:lnTo>
                      <a:pt x="315" y="2"/>
                    </a:lnTo>
                    <a:lnTo>
                      <a:pt x="335" y="12"/>
                    </a:lnTo>
                    <a:lnTo>
                      <a:pt x="359" y="44"/>
                    </a:lnTo>
                    <a:lnTo>
                      <a:pt x="382" y="54"/>
                    </a:lnTo>
                    <a:lnTo>
                      <a:pt x="431" y="95"/>
                    </a:lnTo>
                    <a:lnTo>
                      <a:pt x="467" y="104"/>
                    </a:lnTo>
                    <a:lnTo>
                      <a:pt x="452" y="127"/>
                    </a:lnTo>
                    <a:lnTo>
                      <a:pt x="437" y="127"/>
                    </a:lnTo>
                    <a:lnTo>
                      <a:pt x="421" y="145"/>
                    </a:lnTo>
                    <a:lnTo>
                      <a:pt x="347" y="147"/>
                    </a:lnTo>
                    <a:lnTo>
                      <a:pt x="304" y="177"/>
                    </a:lnTo>
                    <a:lnTo>
                      <a:pt x="275" y="164"/>
                    </a:lnTo>
                    <a:lnTo>
                      <a:pt x="239" y="164"/>
                    </a:lnTo>
                    <a:lnTo>
                      <a:pt x="214" y="179"/>
                    </a:lnTo>
                    <a:lnTo>
                      <a:pt x="212" y="217"/>
                    </a:lnTo>
                    <a:lnTo>
                      <a:pt x="177" y="222"/>
                    </a:lnTo>
                    <a:lnTo>
                      <a:pt x="157" y="257"/>
                    </a:lnTo>
                    <a:lnTo>
                      <a:pt x="127" y="264"/>
                    </a:lnTo>
                    <a:lnTo>
                      <a:pt x="92" y="289"/>
                    </a:lnTo>
                    <a:lnTo>
                      <a:pt x="34" y="28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397" name="Freeform 47"/>
              <p:cNvSpPr>
                <a:spLocks/>
              </p:cNvSpPr>
              <p:nvPr/>
            </p:nvSpPr>
            <p:spPr bwMode="auto">
              <a:xfrm>
                <a:off x="3442" y="2530"/>
                <a:ext cx="467" cy="289"/>
              </a:xfrm>
              <a:custGeom>
                <a:avLst/>
                <a:gdLst>
                  <a:gd name="T0" fmla="*/ 34 w 467"/>
                  <a:gd name="T1" fmla="*/ 286 h 289"/>
                  <a:gd name="T2" fmla="*/ 14 w 467"/>
                  <a:gd name="T3" fmla="*/ 251 h 289"/>
                  <a:gd name="T4" fmla="*/ 0 w 467"/>
                  <a:gd name="T5" fmla="*/ 204 h 289"/>
                  <a:gd name="T6" fmla="*/ 32 w 467"/>
                  <a:gd name="T7" fmla="*/ 139 h 289"/>
                  <a:gd name="T8" fmla="*/ 49 w 467"/>
                  <a:gd name="T9" fmla="*/ 122 h 289"/>
                  <a:gd name="T10" fmla="*/ 47 w 467"/>
                  <a:gd name="T11" fmla="*/ 104 h 289"/>
                  <a:gd name="T12" fmla="*/ 25 w 467"/>
                  <a:gd name="T13" fmla="*/ 92 h 289"/>
                  <a:gd name="T14" fmla="*/ 25 w 467"/>
                  <a:gd name="T15" fmla="*/ 49 h 289"/>
                  <a:gd name="T16" fmla="*/ 47 w 467"/>
                  <a:gd name="T17" fmla="*/ 27 h 289"/>
                  <a:gd name="T18" fmla="*/ 59 w 467"/>
                  <a:gd name="T19" fmla="*/ 0 h 289"/>
                  <a:gd name="T20" fmla="*/ 100 w 467"/>
                  <a:gd name="T21" fmla="*/ 0 h 289"/>
                  <a:gd name="T22" fmla="*/ 115 w 467"/>
                  <a:gd name="T23" fmla="*/ 15 h 289"/>
                  <a:gd name="T24" fmla="*/ 134 w 467"/>
                  <a:gd name="T25" fmla="*/ 29 h 289"/>
                  <a:gd name="T26" fmla="*/ 224 w 467"/>
                  <a:gd name="T27" fmla="*/ 29 h 289"/>
                  <a:gd name="T28" fmla="*/ 255 w 467"/>
                  <a:gd name="T29" fmla="*/ 0 h 289"/>
                  <a:gd name="T30" fmla="*/ 315 w 467"/>
                  <a:gd name="T31" fmla="*/ 2 h 289"/>
                  <a:gd name="T32" fmla="*/ 335 w 467"/>
                  <a:gd name="T33" fmla="*/ 12 h 289"/>
                  <a:gd name="T34" fmla="*/ 359 w 467"/>
                  <a:gd name="T35" fmla="*/ 44 h 289"/>
                  <a:gd name="T36" fmla="*/ 382 w 467"/>
                  <a:gd name="T37" fmla="*/ 54 h 289"/>
                  <a:gd name="T38" fmla="*/ 431 w 467"/>
                  <a:gd name="T39" fmla="*/ 95 h 289"/>
                  <a:gd name="T40" fmla="*/ 467 w 467"/>
                  <a:gd name="T41" fmla="*/ 104 h 289"/>
                  <a:gd name="T42" fmla="*/ 452 w 467"/>
                  <a:gd name="T43" fmla="*/ 127 h 289"/>
                  <a:gd name="T44" fmla="*/ 437 w 467"/>
                  <a:gd name="T45" fmla="*/ 127 h 289"/>
                  <a:gd name="T46" fmla="*/ 421 w 467"/>
                  <a:gd name="T47" fmla="*/ 145 h 289"/>
                  <a:gd name="T48" fmla="*/ 347 w 467"/>
                  <a:gd name="T49" fmla="*/ 147 h 289"/>
                  <a:gd name="T50" fmla="*/ 304 w 467"/>
                  <a:gd name="T51" fmla="*/ 177 h 289"/>
                  <a:gd name="T52" fmla="*/ 275 w 467"/>
                  <a:gd name="T53" fmla="*/ 164 h 289"/>
                  <a:gd name="T54" fmla="*/ 239 w 467"/>
                  <a:gd name="T55" fmla="*/ 164 h 289"/>
                  <a:gd name="T56" fmla="*/ 214 w 467"/>
                  <a:gd name="T57" fmla="*/ 179 h 289"/>
                  <a:gd name="T58" fmla="*/ 212 w 467"/>
                  <a:gd name="T59" fmla="*/ 217 h 289"/>
                  <a:gd name="T60" fmla="*/ 177 w 467"/>
                  <a:gd name="T61" fmla="*/ 222 h 289"/>
                  <a:gd name="T62" fmla="*/ 157 w 467"/>
                  <a:gd name="T63" fmla="*/ 257 h 289"/>
                  <a:gd name="T64" fmla="*/ 127 w 467"/>
                  <a:gd name="T65" fmla="*/ 264 h 289"/>
                  <a:gd name="T66" fmla="*/ 92 w 467"/>
                  <a:gd name="T67" fmla="*/ 289 h 289"/>
                  <a:gd name="T68" fmla="*/ 34 w 467"/>
                  <a:gd name="T69" fmla="*/ 28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7" h="289">
                    <a:moveTo>
                      <a:pt x="34" y="286"/>
                    </a:moveTo>
                    <a:lnTo>
                      <a:pt x="14" y="251"/>
                    </a:lnTo>
                    <a:lnTo>
                      <a:pt x="0" y="204"/>
                    </a:lnTo>
                    <a:lnTo>
                      <a:pt x="32" y="139"/>
                    </a:lnTo>
                    <a:lnTo>
                      <a:pt x="49" y="122"/>
                    </a:lnTo>
                    <a:lnTo>
                      <a:pt x="47" y="104"/>
                    </a:lnTo>
                    <a:lnTo>
                      <a:pt x="25" y="92"/>
                    </a:lnTo>
                    <a:lnTo>
                      <a:pt x="25" y="49"/>
                    </a:lnTo>
                    <a:lnTo>
                      <a:pt x="47" y="27"/>
                    </a:lnTo>
                    <a:lnTo>
                      <a:pt x="59" y="0"/>
                    </a:lnTo>
                    <a:lnTo>
                      <a:pt x="100" y="0"/>
                    </a:lnTo>
                    <a:lnTo>
                      <a:pt x="115" y="15"/>
                    </a:lnTo>
                    <a:lnTo>
                      <a:pt x="134" y="29"/>
                    </a:lnTo>
                    <a:lnTo>
                      <a:pt x="224" y="29"/>
                    </a:lnTo>
                    <a:lnTo>
                      <a:pt x="255" y="0"/>
                    </a:lnTo>
                    <a:lnTo>
                      <a:pt x="315" y="2"/>
                    </a:lnTo>
                    <a:lnTo>
                      <a:pt x="335" y="12"/>
                    </a:lnTo>
                    <a:lnTo>
                      <a:pt x="359" y="44"/>
                    </a:lnTo>
                    <a:lnTo>
                      <a:pt x="382" y="54"/>
                    </a:lnTo>
                    <a:lnTo>
                      <a:pt x="431" y="95"/>
                    </a:lnTo>
                    <a:lnTo>
                      <a:pt x="467" y="104"/>
                    </a:lnTo>
                    <a:lnTo>
                      <a:pt x="452" y="127"/>
                    </a:lnTo>
                    <a:lnTo>
                      <a:pt x="437" y="127"/>
                    </a:lnTo>
                    <a:lnTo>
                      <a:pt x="421" y="145"/>
                    </a:lnTo>
                    <a:lnTo>
                      <a:pt x="347" y="147"/>
                    </a:lnTo>
                    <a:lnTo>
                      <a:pt x="304" y="177"/>
                    </a:lnTo>
                    <a:lnTo>
                      <a:pt x="275" y="164"/>
                    </a:lnTo>
                    <a:lnTo>
                      <a:pt x="239" y="164"/>
                    </a:lnTo>
                    <a:lnTo>
                      <a:pt x="214" y="179"/>
                    </a:lnTo>
                    <a:lnTo>
                      <a:pt x="212" y="217"/>
                    </a:lnTo>
                    <a:lnTo>
                      <a:pt x="177" y="222"/>
                    </a:lnTo>
                    <a:lnTo>
                      <a:pt x="157" y="257"/>
                    </a:lnTo>
                    <a:lnTo>
                      <a:pt x="127" y="264"/>
                    </a:lnTo>
                    <a:lnTo>
                      <a:pt x="92" y="289"/>
                    </a:lnTo>
                    <a:lnTo>
                      <a:pt x="34" y="286"/>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398" name="Freeform 48"/>
              <p:cNvSpPr>
                <a:spLocks/>
              </p:cNvSpPr>
              <p:nvPr/>
            </p:nvSpPr>
            <p:spPr bwMode="auto">
              <a:xfrm>
                <a:off x="3639" y="3183"/>
                <a:ext cx="586" cy="367"/>
              </a:xfrm>
              <a:custGeom>
                <a:avLst/>
                <a:gdLst>
                  <a:gd name="T0" fmla="*/ 229 w 586"/>
                  <a:gd name="T1" fmla="*/ 213 h 367"/>
                  <a:gd name="T2" fmla="*/ 204 w 586"/>
                  <a:gd name="T3" fmla="*/ 190 h 367"/>
                  <a:gd name="T4" fmla="*/ 172 w 586"/>
                  <a:gd name="T5" fmla="*/ 183 h 367"/>
                  <a:gd name="T6" fmla="*/ 128 w 586"/>
                  <a:gd name="T7" fmla="*/ 215 h 367"/>
                  <a:gd name="T8" fmla="*/ 30 w 586"/>
                  <a:gd name="T9" fmla="*/ 215 h 367"/>
                  <a:gd name="T10" fmla="*/ 45 w 586"/>
                  <a:gd name="T11" fmla="*/ 175 h 367"/>
                  <a:gd name="T12" fmla="*/ 35 w 586"/>
                  <a:gd name="T13" fmla="*/ 140 h 367"/>
                  <a:gd name="T14" fmla="*/ 13 w 586"/>
                  <a:gd name="T15" fmla="*/ 120 h 367"/>
                  <a:gd name="T16" fmla="*/ 0 w 586"/>
                  <a:gd name="T17" fmla="*/ 110 h 367"/>
                  <a:gd name="T18" fmla="*/ 0 w 586"/>
                  <a:gd name="T19" fmla="*/ 87 h 367"/>
                  <a:gd name="T20" fmla="*/ 20 w 586"/>
                  <a:gd name="T21" fmla="*/ 60 h 367"/>
                  <a:gd name="T22" fmla="*/ 80 w 586"/>
                  <a:gd name="T23" fmla="*/ 73 h 367"/>
                  <a:gd name="T24" fmla="*/ 153 w 586"/>
                  <a:gd name="T25" fmla="*/ 77 h 367"/>
                  <a:gd name="T26" fmla="*/ 163 w 586"/>
                  <a:gd name="T27" fmla="*/ 40 h 367"/>
                  <a:gd name="T28" fmla="*/ 202 w 586"/>
                  <a:gd name="T29" fmla="*/ 30 h 367"/>
                  <a:gd name="T30" fmla="*/ 219 w 586"/>
                  <a:gd name="T31" fmla="*/ 10 h 367"/>
                  <a:gd name="T32" fmla="*/ 237 w 586"/>
                  <a:gd name="T33" fmla="*/ 0 h 367"/>
                  <a:gd name="T34" fmla="*/ 242 w 586"/>
                  <a:gd name="T35" fmla="*/ 13 h 367"/>
                  <a:gd name="T36" fmla="*/ 264 w 586"/>
                  <a:gd name="T37" fmla="*/ 23 h 367"/>
                  <a:gd name="T38" fmla="*/ 307 w 586"/>
                  <a:gd name="T39" fmla="*/ 38 h 367"/>
                  <a:gd name="T40" fmla="*/ 330 w 586"/>
                  <a:gd name="T41" fmla="*/ 65 h 367"/>
                  <a:gd name="T42" fmla="*/ 347 w 586"/>
                  <a:gd name="T43" fmla="*/ 90 h 367"/>
                  <a:gd name="T44" fmla="*/ 394 w 586"/>
                  <a:gd name="T45" fmla="*/ 125 h 367"/>
                  <a:gd name="T46" fmla="*/ 457 w 586"/>
                  <a:gd name="T47" fmla="*/ 138 h 367"/>
                  <a:gd name="T48" fmla="*/ 489 w 586"/>
                  <a:gd name="T49" fmla="*/ 138 h 367"/>
                  <a:gd name="T50" fmla="*/ 544 w 586"/>
                  <a:gd name="T51" fmla="*/ 147 h 367"/>
                  <a:gd name="T52" fmla="*/ 586 w 586"/>
                  <a:gd name="T53" fmla="*/ 195 h 367"/>
                  <a:gd name="T54" fmla="*/ 577 w 586"/>
                  <a:gd name="T55" fmla="*/ 215 h 367"/>
                  <a:gd name="T56" fmla="*/ 559 w 586"/>
                  <a:gd name="T57" fmla="*/ 222 h 367"/>
                  <a:gd name="T58" fmla="*/ 562 w 586"/>
                  <a:gd name="T59" fmla="*/ 240 h 367"/>
                  <a:gd name="T60" fmla="*/ 574 w 586"/>
                  <a:gd name="T61" fmla="*/ 269 h 367"/>
                  <a:gd name="T62" fmla="*/ 577 w 586"/>
                  <a:gd name="T63" fmla="*/ 297 h 367"/>
                  <a:gd name="T64" fmla="*/ 572 w 586"/>
                  <a:gd name="T65" fmla="*/ 342 h 367"/>
                  <a:gd name="T66" fmla="*/ 517 w 586"/>
                  <a:gd name="T67" fmla="*/ 367 h 367"/>
                  <a:gd name="T68" fmla="*/ 474 w 586"/>
                  <a:gd name="T69" fmla="*/ 340 h 367"/>
                  <a:gd name="T70" fmla="*/ 445 w 586"/>
                  <a:gd name="T71" fmla="*/ 319 h 367"/>
                  <a:gd name="T72" fmla="*/ 350 w 586"/>
                  <a:gd name="T73" fmla="*/ 292 h 367"/>
                  <a:gd name="T74" fmla="*/ 322 w 586"/>
                  <a:gd name="T75" fmla="*/ 269 h 367"/>
                  <a:gd name="T76" fmla="*/ 310 w 586"/>
                  <a:gd name="T77" fmla="*/ 240 h 367"/>
                  <a:gd name="T78" fmla="*/ 289 w 586"/>
                  <a:gd name="T79" fmla="*/ 218 h 367"/>
                  <a:gd name="T80" fmla="*/ 229 w 586"/>
                  <a:gd name="T81" fmla="*/ 213 h 3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86" h="367">
                    <a:moveTo>
                      <a:pt x="229" y="213"/>
                    </a:moveTo>
                    <a:lnTo>
                      <a:pt x="204" y="190"/>
                    </a:lnTo>
                    <a:lnTo>
                      <a:pt x="172" y="183"/>
                    </a:lnTo>
                    <a:lnTo>
                      <a:pt x="128" y="215"/>
                    </a:lnTo>
                    <a:lnTo>
                      <a:pt x="30" y="215"/>
                    </a:lnTo>
                    <a:lnTo>
                      <a:pt x="45" y="175"/>
                    </a:lnTo>
                    <a:lnTo>
                      <a:pt x="35" y="140"/>
                    </a:lnTo>
                    <a:lnTo>
                      <a:pt x="13" y="120"/>
                    </a:lnTo>
                    <a:lnTo>
                      <a:pt x="0" y="110"/>
                    </a:lnTo>
                    <a:lnTo>
                      <a:pt x="0" y="87"/>
                    </a:lnTo>
                    <a:lnTo>
                      <a:pt x="20" y="60"/>
                    </a:lnTo>
                    <a:lnTo>
                      <a:pt x="80" y="73"/>
                    </a:lnTo>
                    <a:lnTo>
                      <a:pt x="153" y="77"/>
                    </a:lnTo>
                    <a:lnTo>
                      <a:pt x="163" y="40"/>
                    </a:lnTo>
                    <a:lnTo>
                      <a:pt x="202" y="30"/>
                    </a:lnTo>
                    <a:lnTo>
                      <a:pt x="219" y="10"/>
                    </a:lnTo>
                    <a:lnTo>
                      <a:pt x="237" y="0"/>
                    </a:lnTo>
                    <a:lnTo>
                      <a:pt x="242" y="13"/>
                    </a:lnTo>
                    <a:lnTo>
                      <a:pt x="264" y="23"/>
                    </a:lnTo>
                    <a:lnTo>
                      <a:pt x="307" y="38"/>
                    </a:lnTo>
                    <a:lnTo>
                      <a:pt x="330" y="65"/>
                    </a:lnTo>
                    <a:lnTo>
                      <a:pt x="347" y="90"/>
                    </a:lnTo>
                    <a:lnTo>
                      <a:pt x="394" y="125"/>
                    </a:lnTo>
                    <a:lnTo>
                      <a:pt x="457" y="138"/>
                    </a:lnTo>
                    <a:lnTo>
                      <a:pt x="489" y="138"/>
                    </a:lnTo>
                    <a:lnTo>
                      <a:pt x="544" y="147"/>
                    </a:lnTo>
                    <a:lnTo>
                      <a:pt x="586" y="195"/>
                    </a:lnTo>
                    <a:lnTo>
                      <a:pt x="577" y="215"/>
                    </a:lnTo>
                    <a:lnTo>
                      <a:pt x="559" y="222"/>
                    </a:lnTo>
                    <a:lnTo>
                      <a:pt x="562" y="240"/>
                    </a:lnTo>
                    <a:lnTo>
                      <a:pt x="574" y="269"/>
                    </a:lnTo>
                    <a:lnTo>
                      <a:pt x="577" y="297"/>
                    </a:lnTo>
                    <a:lnTo>
                      <a:pt x="572" y="342"/>
                    </a:lnTo>
                    <a:lnTo>
                      <a:pt x="517" y="367"/>
                    </a:lnTo>
                    <a:lnTo>
                      <a:pt x="474" y="340"/>
                    </a:lnTo>
                    <a:lnTo>
                      <a:pt x="445" y="319"/>
                    </a:lnTo>
                    <a:lnTo>
                      <a:pt x="350" y="292"/>
                    </a:lnTo>
                    <a:lnTo>
                      <a:pt x="322" y="269"/>
                    </a:lnTo>
                    <a:lnTo>
                      <a:pt x="310" y="240"/>
                    </a:lnTo>
                    <a:lnTo>
                      <a:pt x="289" y="218"/>
                    </a:lnTo>
                    <a:lnTo>
                      <a:pt x="229" y="213"/>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399" name="Freeform 49"/>
              <p:cNvSpPr>
                <a:spLocks/>
              </p:cNvSpPr>
              <p:nvPr/>
            </p:nvSpPr>
            <p:spPr bwMode="auto">
              <a:xfrm>
                <a:off x="3639" y="3183"/>
                <a:ext cx="586" cy="367"/>
              </a:xfrm>
              <a:custGeom>
                <a:avLst/>
                <a:gdLst>
                  <a:gd name="T0" fmla="*/ 229 w 586"/>
                  <a:gd name="T1" fmla="*/ 213 h 367"/>
                  <a:gd name="T2" fmla="*/ 204 w 586"/>
                  <a:gd name="T3" fmla="*/ 190 h 367"/>
                  <a:gd name="T4" fmla="*/ 172 w 586"/>
                  <a:gd name="T5" fmla="*/ 183 h 367"/>
                  <a:gd name="T6" fmla="*/ 128 w 586"/>
                  <a:gd name="T7" fmla="*/ 215 h 367"/>
                  <a:gd name="T8" fmla="*/ 30 w 586"/>
                  <a:gd name="T9" fmla="*/ 215 h 367"/>
                  <a:gd name="T10" fmla="*/ 45 w 586"/>
                  <a:gd name="T11" fmla="*/ 175 h 367"/>
                  <a:gd name="T12" fmla="*/ 35 w 586"/>
                  <a:gd name="T13" fmla="*/ 140 h 367"/>
                  <a:gd name="T14" fmla="*/ 13 w 586"/>
                  <a:gd name="T15" fmla="*/ 120 h 367"/>
                  <a:gd name="T16" fmla="*/ 0 w 586"/>
                  <a:gd name="T17" fmla="*/ 110 h 367"/>
                  <a:gd name="T18" fmla="*/ 0 w 586"/>
                  <a:gd name="T19" fmla="*/ 87 h 367"/>
                  <a:gd name="T20" fmla="*/ 20 w 586"/>
                  <a:gd name="T21" fmla="*/ 60 h 367"/>
                  <a:gd name="T22" fmla="*/ 80 w 586"/>
                  <a:gd name="T23" fmla="*/ 73 h 367"/>
                  <a:gd name="T24" fmla="*/ 153 w 586"/>
                  <a:gd name="T25" fmla="*/ 77 h 367"/>
                  <a:gd name="T26" fmla="*/ 163 w 586"/>
                  <a:gd name="T27" fmla="*/ 40 h 367"/>
                  <a:gd name="T28" fmla="*/ 202 w 586"/>
                  <a:gd name="T29" fmla="*/ 30 h 367"/>
                  <a:gd name="T30" fmla="*/ 219 w 586"/>
                  <a:gd name="T31" fmla="*/ 10 h 367"/>
                  <a:gd name="T32" fmla="*/ 237 w 586"/>
                  <a:gd name="T33" fmla="*/ 0 h 367"/>
                  <a:gd name="T34" fmla="*/ 242 w 586"/>
                  <a:gd name="T35" fmla="*/ 13 h 367"/>
                  <a:gd name="T36" fmla="*/ 264 w 586"/>
                  <a:gd name="T37" fmla="*/ 23 h 367"/>
                  <a:gd name="T38" fmla="*/ 307 w 586"/>
                  <a:gd name="T39" fmla="*/ 38 h 367"/>
                  <a:gd name="T40" fmla="*/ 330 w 586"/>
                  <a:gd name="T41" fmla="*/ 65 h 367"/>
                  <a:gd name="T42" fmla="*/ 347 w 586"/>
                  <a:gd name="T43" fmla="*/ 90 h 367"/>
                  <a:gd name="T44" fmla="*/ 394 w 586"/>
                  <a:gd name="T45" fmla="*/ 125 h 367"/>
                  <a:gd name="T46" fmla="*/ 457 w 586"/>
                  <a:gd name="T47" fmla="*/ 138 h 367"/>
                  <a:gd name="T48" fmla="*/ 489 w 586"/>
                  <a:gd name="T49" fmla="*/ 138 h 367"/>
                  <a:gd name="T50" fmla="*/ 544 w 586"/>
                  <a:gd name="T51" fmla="*/ 147 h 367"/>
                  <a:gd name="T52" fmla="*/ 586 w 586"/>
                  <a:gd name="T53" fmla="*/ 195 h 367"/>
                  <a:gd name="T54" fmla="*/ 577 w 586"/>
                  <a:gd name="T55" fmla="*/ 215 h 367"/>
                  <a:gd name="T56" fmla="*/ 559 w 586"/>
                  <a:gd name="T57" fmla="*/ 222 h 367"/>
                  <a:gd name="T58" fmla="*/ 562 w 586"/>
                  <a:gd name="T59" fmla="*/ 240 h 367"/>
                  <a:gd name="T60" fmla="*/ 574 w 586"/>
                  <a:gd name="T61" fmla="*/ 269 h 367"/>
                  <a:gd name="T62" fmla="*/ 577 w 586"/>
                  <a:gd name="T63" fmla="*/ 297 h 367"/>
                  <a:gd name="T64" fmla="*/ 572 w 586"/>
                  <a:gd name="T65" fmla="*/ 342 h 367"/>
                  <a:gd name="T66" fmla="*/ 517 w 586"/>
                  <a:gd name="T67" fmla="*/ 367 h 367"/>
                  <a:gd name="T68" fmla="*/ 474 w 586"/>
                  <a:gd name="T69" fmla="*/ 340 h 367"/>
                  <a:gd name="T70" fmla="*/ 445 w 586"/>
                  <a:gd name="T71" fmla="*/ 319 h 367"/>
                  <a:gd name="T72" fmla="*/ 350 w 586"/>
                  <a:gd name="T73" fmla="*/ 292 h 367"/>
                  <a:gd name="T74" fmla="*/ 322 w 586"/>
                  <a:gd name="T75" fmla="*/ 269 h 367"/>
                  <a:gd name="T76" fmla="*/ 310 w 586"/>
                  <a:gd name="T77" fmla="*/ 240 h 367"/>
                  <a:gd name="T78" fmla="*/ 289 w 586"/>
                  <a:gd name="T79" fmla="*/ 218 h 367"/>
                  <a:gd name="T80" fmla="*/ 229 w 586"/>
                  <a:gd name="T81" fmla="*/ 213 h 3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86" h="367">
                    <a:moveTo>
                      <a:pt x="229" y="213"/>
                    </a:moveTo>
                    <a:lnTo>
                      <a:pt x="204" y="190"/>
                    </a:lnTo>
                    <a:lnTo>
                      <a:pt x="172" y="183"/>
                    </a:lnTo>
                    <a:lnTo>
                      <a:pt x="128" y="215"/>
                    </a:lnTo>
                    <a:lnTo>
                      <a:pt x="30" y="215"/>
                    </a:lnTo>
                    <a:lnTo>
                      <a:pt x="45" y="175"/>
                    </a:lnTo>
                    <a:lnTo>
                      <a:pt x="35" y="140"/>
                    </a:lnTo>
                    <a:lnTo>
                      <a:pt x="13" y="120"/>
                    </a:lnTo>
                    <a:lnTo>
                      <a:pt x="0" y="110"/>
                    </a:lnTo>
                    <a:lnTo>
                      <a:pt x="0" y="87"/>
                    </a:lnTo>
                    <a:lnTo>
                      <a:pt x="20" y="60"/>
                    </a:lnTo>
                    <a:lnTo>
                      <a:pt x="80" y="73"/>
                    </a:lnTo>
                    <a:lnTo>
                      <a:pt x="153" y="77"/>
                    </a:lnTo>
                    <a:lnTo>
                      <a:pt x="163" y="40"/>
                    </a:lnTo>
                    <a:lnTo>
                      <a:pt x="202" y="30"/>
                    </a:lnTo>
                    <a:lnTo>
                      <a:pt x="219" y="10"/>
                    </a:lnTo>
                    <a:lnTo>
                      <a:pt x="237" y="0"/>
                    </a:lnTo>
                    <a:lnTo>
                      <a:pt x="242" y="13"/>
                    </a:lnTo>
                    <a:lnTo>
                      <a:pt x="264" y="23"/>
                    </a:lnTo>
                    <a:lnTo>
                      <a:pt x="307" y="38"/>
                    </a:lnTo>
                    <a:lnTo>
                      <a:pt x="330" y="65"/>
                    </a:lnTo>
                    <a:lnTo>
                      <a:pt x="347" y="90"/>
                    </a:lnTo>
                    <a:lnTo>
                      <a:pt x="394" y="125"/>
                    </a:lnTo>
                    <a:lnTo>
                      <a:pt x="457" y="138"/>
                    </a:lnTo>
                    <a:lnTo>
                      <a:pt x="489" y="138"/>
                    </a:lnTo>
                    <a:lnTo>
                      <a:pt x="544" y="147"/>
                    </a:lnTo>
                    <a:lnTo>
                      <a:pt x="586" y="195"/>
                    </a:lnTo>
                    <a:lnTo>
                      <a:pt x="577" y="215"/>
                    </a:lnTo>
                    <a:lnTo>
                      <a:pt x="559" y="222"/>
                    </a:lnTo>
                    <a:lnTo>
                      <a:pt x="562" y="240"/>
                    </a:lnTo>
                    <a:lnTo>
                      <a:pt x="574" y="269"/>
                    </a:lnTo>
                    <a:lnTo>
                      <a:pt x="577" y="297"/>
                    </a:lnTo>
                    <a:lnTo>
                      <a:pt x="572" y="342"/>
                    </a:lnTo>
                    <a:lnTo>
                      <a:pt x="517" y="367"/>
                    </a:lnTo>
                    <a:lnTo>
                      <a:pt x="474" y="340"/>
                    </a:lnTo>
                    <a:lnTo>
                      <a:pt x="445" y="319"/>
                    </a:lnTo>
                    <a:lnTo>
                      <a:pt x="350" y="292"/>
                    </a:lnTo>
                    <a:lnTo>
                      <a:pt x="322" y="269"/>
                    </a:lnTo>
                    <a:lnTo>
                      <a:pt x="310" y="240"/>
                    </a:lnTo>
                    <a:lnTo>
                      <a:pt x="289" y="218"/>
                    </a:lnTo>
                    <a:lnTo>
                      <a:pt x="229" y="213"/>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00" name="Freeform 50"/>
              <p:cNvSpPr>
                <a:spLocks/>
              </p:cNvSpPr>
              <p:nvPr/>
            </p:nvSpPr>
            <p:spPr bwMode="auto">
              <a:xfrm>
                <a:off x="2428" y="1829"/>
                <a:ext cx="474" cy="554"/>
              </a:xfrm>
              <a:custGeom>
                <a:avLst/>
                <a:gdLst>
                  <a:gd name="T0" fmla="*/ 207 w 474"/>
                  <a:gd name="T1" fmla="*/ 474 h 554"/>
                  <a:gd name="T2" fmla="*/ 277 w 474"/>
                  <a:gd name="T3" fmla="*/ 401 h 554"/>
                  <a:gd name="T4" fmla="*/ 292 w 474"/>
                  <a:gd name="T5" fmla="*/ 381 h 554"/>
                  <a:gd name="T6" fmla="*/ 320 w 474"/>
                  <a:gd name="T7" fmla="*/ 372 h 554"/>
                  <a:gd name="T8" fmla="*/ 372 w 474"/>
                  <a:gd name="T9" fmla="*/ 342 h 554"/>
                  <a:gd name="T10" fmla="*/ 427 w 474"/>
                  <a:gd name="T11" fmla="*/ 331 h 554"/>
                  <a:gd name="T12" fmla="*/ 454 w 474"/>
                  <a:gd name="T13" fmla="*/ 312 h 554"/>
                  <a:gd name="T14" fmla="*/ 457 w 474"/>
                  <a:gd name="T15" fmla="*/ 299 h 554"/>
                  <a:gd name="T16" fmla="*/ 460 w 474"/>
                  <a:gd name="T17" fmla="*/ 256 h 554"/>
                  <a:gd name="T18" fmla="*/ 462 w 474"/>
                  <a:gd name="T19" fmla="*/ 231 h 554"/>
                  <a:gd name="T20" fmla="*/ 437 w 474"/>
                  <a:gd name="T21" fmla="*/ 199 h 554"/>
                  <a:gd name="T22" fmla="*/ 455 w 474"/>
                  <a:gd name="T23" fmla="*/ 159 h 554"/>
                  <a:gd name="T24" fmla="*/ 462 w 474"/>
                  <a:gd name="T25" fmla="*/ 114 h 554"/>
                  <a:gd name="T26" fmla="*/ 474 w 474"/>
                  <a:gd name="T27" fmla="*/ 82 h 554"/>
                  <a:gd name="T28" fmla="*/ 474 w 474"/>
                  <a:gd name="T29" fmla="*/ 62 h 554"/>
                  <a:gd name="T30" fmla="*/ 442 w 474"/>
                  <a:gd name="T31" fmla="*/ 59 h 554"/>
                  <a:gd name="T32" fmla="*/ 419 w 474"/>
                  <a:gd name="T33" fmla="*/ 25 h 554"/>
                  <a:gd name="T34" fmla="*/ 359 w 474"/>
                  <a:gd name="T35" fmla="*/ 19 h 554"/>
                  <a:gd name="T36" fmla="*/ 349 w 474"/>
                  <a:gd name="T37" fmla="*/ 2 h 554"/>
                  <a:gd name="T38" fmla="*/ 277 w 474"/>
                  <a:gd name="T39" fmla="*/ 0 h 554"/>
                  <a:gd name="T40" fmla="*/ 237 w 474"/>
                  <a:gd name="T41" fmla="*/ 47 h 554"/>
                  <a:gd name="T42" fmla="*/ 175 w 474"/>
                  <a:gd name="T43" fmla="*/ 52 h 554"/>
                  <a:gd name="T44" fmla="*/ 103 w 474"/>
                  <a:gd name="T45" fmla="*/ 102 h 554"/>
                  <a:gd name="T46" fmla="*/ 103 w 474"/>
                  <a:gd name="T47" fmla="*/ 122 h 554"/>
                  <a:gd name="T48" fmla="*/ 47 w 474"/>
                  <a:gd name="T49" fmla="*/ 175 h 554"/>
                  <a:gd name="T50" fmla="*/ 30 w 474"/>
                  <a:gd name="T51" fmla="*/ 247 h 554"/>
                  <a:gd name="T52" fmla="*/ 57 w 474"/>
                  <a:gd name="T53" fmla="*/ 282 h 554"/>
                  <a:gd name="T54" fmla="*/ 37 w 474"/>
                  <a:gd name="T55" fmla="*/ 311 h 554"/>
                  <a:gd name="T56" fmla="*/ 0 w 474"/>
                  <a:gd name="T57" fmla="*/ 361 h 554"/>
                  <a:gd name="T58" fmla="*/ 3 w 474"/>
                  <a:gd name="T59" fmla="*/ 396 h 554"/>
                  <a:gd name="T60" fmla="*/ 13 w 474"/>
                  <a:gd name="T61" fmla="*/ 419 h 554"/>
                  <a:gd name="T62" fmla="*/ 37 w 474"/>
                  <a:gd name="T63" fmla="*/ 426 h 554"/>
                  <a:gd name="T64" fmla="*/ 38 w 474"/>
                  <a:gd name="T65" fmla="*/ 489 h 554"/>
                  <a:gd name="T66" fmla="*/ 57 w 474"/>
                  <a:gd name="T67" fmla="*/ 553 h 554"/>
                  <a:gd name="T68" fmla="*/ 125 w 474"/>
                  <a:gd name="T69" fmla="*/ 554 h 554"/>
                  <a:gd name="T70" fmla="*/ 135 w 474"/>
                  <a:gd name="T71" fmla="*/ 516 h 554"/>
                  <a:gd name="T72" fmla="*/ 165 w 474"/>
                  <a:gd name="T73" fmla="*/ 486 h 554"/>
                  <a:gd name="T74" fmla="*/ 207 w 474"/>
                  <a:gd name="T75" fmla="*/ 474 h 5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4" h="554">
                    <a:moveTo>
                      <a:pt x="207" y="474"/>
                    </a:moveTo>
                    <a:lnTo>
                      <a:pt x="277" y="401"/>
                    </a:lnTo>
                    <a:lnTo>
                      <a:pt x="292" y="381"/>
                    </a:lnTo>
                    <a:lnTo>
                      <a:pt x="320" y="372"/>
                    </a:lnTo>
                    <a:lnTo>
                      <a:pt x="372" y="342"/>
                    </a:lnTo>
                    <a:lnTo>
                      <a:pt x="427" y="331"/>
                    </a:lnTo>
                    <a:lnTo>
                      <a:pt x="454" y="312"/>
                    </a:lnTo>
                    <a:lnTo>
                      <a:pt x="457" y="299"/>
                    </a:lnTo>
                    <a:lnTo>
                      <a:pt x="460" y="256"/>
                    </a:lnTo>
                    <a:lnTo>
                      <a:pt x="462" y="231"/>
                    </a:lnTo>
                    <a:lnTo>
                      <a:pt x="437" y="199"/>
                    </a:lnTo>
                    <a:lnTo>
                      <a:pt x="455" y="159"/>
                    </a:lnTo>
                    <a:lnTo>
                      <a:pt x="462" y="114"/>
                    </a:lnTo>
                    <a:lnTo>
                      <a:pt x="474" y="82"/>
                    </a:lnTo>
                    <a:lnTo>
                      <a:pt x="474" y="62"/>
                    </a:lnTo>
                    <a:lnTo>
                      <a:pt x="442" y="59"/>
                    </a:lnTo>
                    <a:lnTo>
                      <a:pt x="419" y="25"/>
                    </a:lnTo>
                    <a:lnTo>
                      <a:pt x="359" y="19"/>
                    </a:lnTo>
                    <a:lnTo>
                      <a:pt x="349" y="2"/>
                    </a:lnTo>
                    <a:lnTo>
                      <a:pt x="277" y="0"/>
                    </a:lnTo>
                    <a:lnTo>
                      <a:pt x="237" y="47"/>
                    </a:lnTo>
                    <a:lnTo>
                      <a:pt x="175" y="52"/>
                    </a:lnTo>
                    <a:lnTo>
                      <a:pt x="103" y="102"/>
                    </a:lnTo>
                    <a:lnTo>
                      <a:pt x="103" y="122"/>
                    </a:lnTo>
                    <a:lnTo>
                      <a:pt x="47" y="175"/>
                    </a:lnTo>
                    <a:lnTo>
                      <a:pt x="30" y="247"/>
                    </a:lnTo>
                    <a:lnTo>
                      <a:pt x="57" y="282"/>
                    </a:lnTo>
                    <a:lnTo>
                      <a:pt x="37" y="311"/>
                    </a:lnTo>
                    <a:lnTo>
                      <a:pt x="0" y="361"/>
                    </a:lnTo>
                    <a:lnTo>
                      <a:pt x="3" y="396"/>
                    </a:lnTo>
                    <a:lnTo>
                      <a:pt x="13" y="419"/>
                    </a:lnTo>
                    <a:lnTo>
                      <a:pt x="37" y="426"/>
                    </a:lnTo>
                    <a:lnTo>
                      <a:pt x="38" y="489"/>
                    </a:lnTo>
                    <a:lnTo>
                      <a:pt x="57" y="553"/>
                    </a:lnTo>
                    <a:lnTo>
                      <a:pt x="125" y="554"/>
                    </a:lnTo>
                    <a:lnTo>
                      <a:pt x="135" y="516"/>
                    </a:lnTo>
                    <a:lnTo>
                      <a:pt x="165" y="486"/>
                    </a:lnTo>
                    <a:lnTo>
                      <a:pt x="207" y="47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01" name="Freeform 51"/>
              <p:cNvSpPr>
                <a:spLocks/>
              </p:cNvSpPr>
              <p:nvPr/>
            </p:nvSpPr>
            <p:spPr bwMode="auto">
              <a:xfrm>
                <a:off x="2428" y="1829"/>
                <a:ext cx="474" cy="554"/>
              </a:xfrm>
              <a:custGeom>
                <a:avLst/>
                <a:gdLst>
                  <a:gd name="T0" fmla="*/ 207 w 474"/>
                  <a:gd name="T1" fmla="*/ 474 h 554"/>
                  <a:gd name="T2" fmla="*/ 277 w 474"/>
                  <a:gd name="T3" fmla="*/ 401 h 554"/>
                  <a:gd name="T4" fmla="*/ 292 w 474"/>
                  <a:gd name="T5" fmla="*/ 381 h 554"/>
                  <a:gd name="T6" fmla="*/ 320 w 474"/>
                  <a:gd name="T7" fmla="*/ 372 h 554"/>
                  <a:gd name="T8" fmla="*/ 372 w 474"/>
                  <a:gd name="T9" fmla="*/ 342 h 554"/>
                  <a:gd name="T10" fmla="*/ 427 w 474"/>
                  <a:gd name="T11" fmla="*/ 331 h 554"/>
                  <a:gd name="T12" fmla="*/ 454 w 474"/>
                  <a:gd name="T13" fmla="*/ 312 h 554"/>
                  <a:gd name="T14" fmla="*/ 457 w 474"/>
                  <a:gd name="T15" fmla="*/ 299 h 554"/>
                  <a:gd name="T16" fmla="*/ 460 w 474"/>
                  <a:gd name="T17" fmla="*/ 256 h 554"/>
                  <a:gd name="T18" fmla="*/ 462 w 474"/>
                  <a:gd name="T19" fmla="*/ 231 h 554"/>
                  <a:gd name="T20" fmla="*/ 437 w 474"/>
                  <a:gd name="T21" fmla="*/ 199 h 554"/>
                  <a:gd name="T22" fmla="*/ 455 w 474"/>
                  <a:gd name="T23" fmla="*/ 159 h 554"/>
                  <a:gd name="T24" fmla="*/ 462 w 474"/>
                  <a:gd name="T25" fmla="*/ 114 h 554"/>
                  <a:gd name="T26" fmla="*/ 474 w 474"/>
                  <a:gd name="T27" fmla="*/ 82 h 554"/>
                  <a:gd name="T28" fmla="*/ 474 w 474"/>
                  <a:gd name="T29" fmla="*/ 62 h 554"/>
                  <a:gd name="T30" fmla="*/ 442 w 474"/>
                  <a:gd name="T31" fmla="*/ 59 h 554"/>
                  <a:gd name="T32" fmla="*/ 419 w 474"/>
                  <a:gd name="T33" fmla="*/ 25 h 554"/>
                  <a:gd name="T34" fmla="*/ 359 w 474"/>
                  <a:gd name="T35" fmla="*/ 19 h 554"/>
                  <a:gd name="T36" fmla="*/ 349 w 474"/>
                  <a:gd name="T37" fmla="*/ 2 h 554"/>
                  <a:gd name="T38" fmla="*/ 277 w 474"/>
                  <a:gd name="T39" fmla="*/ 0 h 554"/>
                  <a:gd name="T40" fmla="*/ 237 w 474"/>
                  <a:gd name="T41" fmla="*/ 47 h 554"/>
                  <a:gd name="T42" fmla="*/ 175 w 474"/>
                  <a:gd name="T43" fmla="*/ 52 h 554"/>
                  <a:gd name="T44" fmla="*/ 103 w 474"/>
                  <a:gd name="T45" fmla="*/ 102 h 554"/>
                  <a:gd name="T46" fmla="*/ 103 w 474"/>
                  <a:gd name="T47" fmla="*/ 122 h 554"/>
                  <a:gd name="T48" fmla="*/ 47 w 474"/>
                  <a:gd name="T49" fmla="*/ 175 h 554"/>
                  <a:gd name="T50" fmla="*/ 30 w 474"/>
                  <a:gd name="T51" fmla="*/ 247 h 554"/>
                  <a:gd name="T52" fmla="*/ 57 w 474"/>
                  <a:gd name="T53" fmla="*/ 282 h 554"/>
                  <a:gd name="T54" fmla="*/ 37 w 474"/>
                  <a:gd name="T55" fmla="*/ 311 h 554"/>
                  <a:gd name="T56" fmla="*/ 0 w 474"/>
                  <a:gd name="T57" fmla="*/ 361 h 554"/>
                  <a:gd name="T58" fmla="*/ 3 w 474"/>
                  <a:gd name="T59" fmla="*/ 396 h 554"/>
                  <a:gd name="T60" fmla="*/ 13 w 474"/>
                  <a:gd name="T61" fmla="*/ 419 h 554"/>
                  <a:gd name="T62" fmla="*/ 37 w 474"/>
                  <a:gd name="T63" fmla="*/ 426 h 554"/>
                  <a:gd name="T64" fmla="*/ 38 w 474"/>
                  <a:gd name="T65" fmla="*/ 489 h 554"/>
                  <a:gd name="T66" fmla="*/ 57 w 474"/>
                  <a:gd name="T67" fmla="*/ 553 h 554"/>
                  <a:gd name="T68" fmla="*/ 125 w 474"/>
                  <a:gd name="T69" fmla="*/ 554 h 554"/>
                  <a:gd name="T70" fmla="*/ 135 w 474"/>
                  <a:gd name="T71" fmla="*/ 516 h 554"/>
                  <a:gd name="T72" fmla="*/ 165 w 474"/>
                  <a:gd name="T73" fmla="*/ 486 h 554"/>
                  <a:gd name="T74" fmla="*/ 207 w 474"/>
                  <a:gd name="T75" fmla="*/ 474 h 5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4" h="554">
                    <a:moveTo>
                      <a:pt x="207" y="474"/>
                    </a:moveTo>
                    <a:lnTo>
                      <a:pt x="277" y="401"/>
                    </a:lnTo>
                    <a:lnTo>
                      <a:pt x="292" y="381"/>
                    </a:lnTo>
                    <a:lnTo>
                      <a:pt x="320" y="372"/>
                    </a:lnTo>
                    <a:lnTo>
                      <a:pt x="372" y="342"/>
                    </a:lnTo>
                    <a:lnTo>
                      <a:pt x="427" y="331"/>
                    </a:lnTo>
                    <a:lnTo>
                      <a:pt x="454" y="312"/>
                    </a:lnTo>
                    <a:lnTo>
                      <a:pt x="457" y="299"/>
                    </a:lnTo>
                    <a:lnTo>
                      <a:pt x="460" y="256"/>
                    </a:lnTo>
                    <a:lnTo>
                      <a:pt x="462" y="231"/>
                    </a:lnTo>
                    <a:lnTo>
                      <a:pt x="437" y="199"/>
                    </a:lnTo>
                    <a:lnTo>
                      <a:pt x="455" y="159"/>
                    </a:lnTo>
                    <a:lnTo>
                      <a:pt x="462" y="114"/>
                    </a:lnTo>
                    <a:lnTo>
                      <a:pt x="474" y="82"/>
                    </a:lnTo>
                    <a:lnTo>
                      <a:pt x="474" y="62"/>
                    </a:lnTo>
                    <a:lnTo>
                      <a:pt x="442" y="59"/>
                    </a:lnTo>
                    <a:lnTo>
                      <a:pt x="419" y="25"/>
                    </a:lnTo>
                    <a:lnTo>
                      <a:pt x="359" y="19"/>
                    </a:lnTo>
                    <a:lnTo>
                      <a:pt x="349" y="2"/>
                    </a:lnTo>
                    <a:lnTo>
                      <a:pt x="277" y="0"/>
                    </a:lnTo>
                    <a:lnTo>
                      <a:pt x="237" y="47"/>
                    </a:lnTo>
                    <a:lnTo>
                      <a:pt x="175" y="52"/>
                    </a:lnTo>
                    <a:lnTo>
                      <a:pt x="103" y="102"/>
                    </a:lnTo>
                    <a:lnTo>
                      <a:pt x="103" y="122"/>
                    </a:lnTo>
                    <a:lnTo>
                      <a:pt x="47" y="175"/>
                    </a:lnTo>
                    <a:lnTo>
                      <a:pt x="30" y="247"/>
                    </a:lnTo>
                    <a:lnTo>
                      <a:pt x="57" y="282"/>
                    </a:lnTo>
                    <a:lnTo>
                      <a:pt x="37" y="311"/>
                    </a:lnTo>
                    <a:lnTo>
                      <a:pt x="0" y="361"/>
                    </a:lnTo>
                    <a:lnTo>
                      <a:pt x="3" y="396"/>
                    </a:lnTo>
                    <a:lnTo>
                      <a:pt x="13" y="419"/>
                    </a:lnTo>
                    <a:lnTo>
                      <a:pt x="37" y="426"/>
                    </a:lnTo>
                    <a:lnTo>
                      <a:pt x="38" y="489"/>
                    </a:lnTo>
                    <a:lnTo>
                      <a:pt x="57" y="553"/>
                    </a:lnTo>
                    <a:lnTo>
                      <a:pt x="125" y="554"/>
                    </a:lnTo>
                    <a:lnTo>
                      <a:pt x="135" y="516"/>
                    </a:lnTo>
                    <a:lnTo>
                      <a:pt x="165" y="486"/>
                    </a:lnTo>
                    <a:lnTo>
                      <a:pt x="207" y="474"/>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02" name="Freeform 52"/>
              <p:cNvSpPr>
                <a:spLocks/>
              </p:cNvSpPr>
              <p:nvPr/>
            </p:nvSpPr>
            <p:spPr bwMode="auto">
              <a:xfrm>
                <a:off x="1771" y="1540"/>
                <a:ext cx="760" cy="743"/>
              </a:xfrm>
              <a:custGeom>
                <a:avLst/>
                <a:gdLst>
                  <a:gd name="T0" fmla="*/ 0 w 760"/>
                  <a:gd name="T1" fmla="*/ 463 h 743"/>
                  <a:gd name="T2" fmla="*/ 43 w 760"/>
                  <a:gd name="T3" fmla="*/ 423 h 743"/>
                  <a:gd name="T4" fmla="*/ 98 w 760"/>
                  <a:gd name="T5" fmla="*/ 418 h 743"/>
                  <a:gd name="T6" fmla="*/ 105 w 760"/>
                  <a:gd name="T7" fmla="*/ 403 h 743"/>
                  <a:gd name="T8" fmla="*/ 83 w 760"/>
                  <a:gd name="T9" fmla="*/ 373 h 743"/>
                  <a:gd name="T10" fmla="*/ 108 w 760"/>
                  <a:gd name="T11" fmla="*/ 324 h 743"/>
                  <a:gd name="T12" fmla="*/ 108 w 760"/>
                  <a:gd name="T13" fmla="*/ 299 h 743"/>
                  <a:gd name="T14" fmla="*/ 96 w 760"/>
                  <a:gd name="T15" fmla="*/ 278 h 743"/>
                  <a:gd name="T16" fmla="*/ 91 w 760"/>
                  <a:gd name="T17" fmla="*/ 241 h 743"/>
                  <a:gd name="T18" fmla="*/ 128 w 760"/>
                  <a:gd name="T19" fmla="*/ 239 h 743"/>
                  <a:gd name="T20" fmla="*/ 140 w 760"/>
                  <a:gd name="T21" fmla="*/ 252 h 743"/>
                  <a:gd name="T22" fmla="*/ 185 w 760"/>
                  <a:gd name="T23" fmla="*/ 244 h 743"/>
                  <a:gd name="T24" fmla="*/ 213 w 760"/>
                  <a:gd name="T25" fmla="*/ 209 h 743"/>
                  <a:gd name="T26" fmla="*/ 218 w 760"/>
                  <a:gd name="T27" fmla="*/ 181 h 743"/>
                  <a:gd name="T28" fmla="*/ 247 w 760"/>
                  <a:gd name="T29" fmla="*/ 171 h 743"/>
                  <a:gd name="T30" fmla="*/ 275 w 760"/>
                  <a:gd name="T31" fmla="*/ 137 h 743"/>
                  <a:gd name="T32" fmla="*/ 278 w 760"/>
                  <a:gd name="T33" fmla="*/ 111 h 743"/>
                  <a:gd name="T34" fmla="*/ 270 w 760"/>
                  <a:gd name="T35" fmla="*/ 76 h 743"/>
                  <a:gd name="T36" fmla="*/ 282 w 760"/>
                  <a:gd name="T37" fmla="*/ 34 h 743"/>
                  <a:gd name="T38" fmla="*/ 292 w 760"/>
                  <a:gd name="T39" fmla="*/ 17 h 743"/>
                  <a:gd name="T40" fmla="*/ 288 w 760"/>
                  <a:gd name="T41" fmla="*/ 0 h 743"/>
                  <a:gd name="T42" fmla="*/ 357 w 760"/>
                  <a:gd name="T43" fmla="*/ 19 h 743"/>
                  <a:gd name="T44" fmla="*/ 395 w 760"/>
                  <a:gd name="T45" fmla="*/ 35 h 743"/>
                  <a:gd name="T46" fmla="*/ 423 w 760"/>
                  <a:gd name="T47" fmla="*/ 56 h 743"/>
                  <a:gd name="T48" fmla="*/ 473 w 760"/>
                  <a:gd name="T49" fmla="*/ 64 h 743"/>
                  <a:gd name="T50" fmla="*/ 532 w 760"/>
                  <a:gd name="T51" fmla="*/ 97 h 743"/>
                  <a:gd name="T52" fmla="*/ 543 w 760"/>
                  <a:gd name="T53" fmla="*/ 137 h 743"/>
                  <a:gd name="T54" fmla="*/ 584 w 760"/>
                  <a:gd name="T55" fmla="*/ 157 h 743"/>
                  <a:gd name="T56" fmla="*/ 590 w 760"/>
                  <a:gd name="T57" fmla="*/ 182 h 743"/>
                  <a:gd name="T58" fmla="*/ 632 w 760"/>
                  <a:gd name="T59" fmla="*/ 227 h 743"/>
                  <a:gd name="T60" fmla="*/ 637 w 760"/>
                  <a:gd name="T61" fmla="*/ 254 h 743"/>
                  <a:gd name="T62" fmla="*/ 660 w 760"/>
                  <a:gd name="T63" fmla="*/ 301 h 743"/>
                  <a:gd name="T64" fmla="*/ 677 w 760"/>
                  <a:gd name="T65" fmla="*/ 311 h 743"/>
                  <a:gd name="T66" fmla="*/ 697 w 760"/>
                  <a:gd name="T67" fmla="*/ 334 h 743"/>
                  <a:gd name="T68" fmla="*/ 704 w 760"/>
                  <a:gd name="T69" fmla="*/ 349 h 743"/>
                  <a:gd name="T70" fmla="*/ 714 w 760"/>
                  <a:gd name="T71" fmla="*/ 371 h 743"/>
                  <a:gd name="T72" fmla="*/ 737 w 760"/>
                  <a:gd name="T73" fmla="*/ 371 h 743"/>
                  <a:gd name="T74" fmla="*/ 760 w 760"/>
                  <a:gd name="T75" fmla="*/ 391 h 743"/>
                  <a:gd name="T76" fmla="*/ 760 w 760"/>
                  <a:gd name="T77" fmla="*/ 411 h 743"/>
                  <a:gd name="T78" fmla="*/ 704 w 760"/>
                  <a:gd name="T79" fmla="*/ 464 h 743"/>
                  <a:gd name="T80" fmla="*/ 687 w 760"/>
                  <a:gd name="T81" fmla="*/ 536 h 743"/>
                  <a:gd name="T82" fmla="*/ 714 w 760"/>
                  <a:gd name="T83" fmla="*/ 571 h 743"/>
                  <a:gd name="T84" fmla="*/ 694 w 760"/>
                  <a:gd name="T85" fmla="*/ 600 h 743"/>
                  <a:gd name="T86" fmla="*/ 657 w 760"/>
                  <a:gd name="T87" fmla="*/ 650 h 743"/>
                  <a:gd name="T88" fmla="*/ 660 w 760"/>
                  <a:gd name="T89" fmla="*/ 685 h 743"/>
                  <a:gd name="T90" fmla="*/ 615 w 760"/>
                  <a:gd name="T91" fmla="*/ 708 h 743"/>
                  <a:gd name="T92" fmla="*/ 589 w 760"/>
                  <a:gd name="T93" fmla="*/ 731 h 743"/>
                  <a:gd name="T94" fmla="*/ 502 w 760"/>
                  <a:gd name="T95" fmla="*/ 735 h 743"/>
                  <a:gd name="T96" fmla="*/ 465 w 760"/>
                  <a:gd name="T97" fmla="*/ 743 h 743"/>
                  <a:gd name="T98" fmla="*/ 445 w 760"/>
                  <a:gd name="T99" fmla="*/ 733 h 743"/>
                  <a:gd name="T100" fmla="*/ 422 w 760"/>
                  <a:gd name="T101" fmla="*/ 708 h 743"/>
                  <a:gd name="T102" fmla="*/ 385 w 760"/>
                  <a:gd name="T103" fmla="*/ 693 h 743"/>
                  <a:gd name="T104" fmla="*/ 337 w 760"/>
                  <a:gd name="T105" fmla="*/ 666 h 743"/>
                  <a:gd name="T106" fmla="*/ 318 w 760"/>
                  <a:gd name="T107" fmla="*/ 661 h 743"/>
                  <a:gd name="T108" fmla="*/ 223 w 760"/>
                  <a:gd name="T109" fmla="*/ 660 h 743"/>
                  <a:gd name="T110" fmla="*/ 188 w 760"/>
                  <a:gd name="T111" fmla="*/ 638 h 743"/>
                  <a:gd name="T112" fmla="*/ 171 w 760"/>
                  <a:gd name="T113" fmla="*/ 580 h 743"/>
                  <a:gd name="T114" fmla="*/ 161 w 760"/>
                  <a:gd name="T115" fmla="*/ 560 h 743"/>
                  <a:gd name="T116" fmla="*/ 116 w 760"/>
                  <a:gd name="T117" fmla="*/ 560 h 743"/>
                  <a:gd name="T118" fmla="*/ 108 w 760"/>
                  <a:gd name="T119" fmla="*/ 536 h 743"/>
                  <a:gd name="T120" fmla="*/ 90 w 760"/>
                  <a:gd name="T121" fmla="*/ 528 h 743"/>
                  <a:gd name="T122" fmla="*/ 0 w 760"/>
                  <a:gd name="T123" fmla="*/ 533 h 743"/>
                  <a:gd name="T124" fmla="*/ 0 w 760"/>
                  <a:gd name="T125" fmla="*/ 463 h 7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60" h="743">
                    <a:moveTo>
                      <a:pt x="0" y="463"/>
                    </a:moveTo>
                    <a:lnTo>
                      <a:pt x="43" y="423"/>
                    </a:lnTo>
                    <a:lnTo>
                      <a:pt x="98" y="418"/>
                    </a:lnTo>
                    <a:lnTo>
                      <a:pt x="105" y="403"/>
                    </a:lnTo>
                    <a:lnTo>
                      <a:pt x="83" y="373"/>
                    </a:lnTo>
                    <a:lnTo>
                      <a:pt x="108" y="324"/>
                    </a:lnTo>
                    <a:lnTo>
                      <a:pt x="108" y="299"/>
                    </a:lnTo>
                    <a:lnTo>
                      <a:pt x="96" y="278"/>
                    </a:lnTo>
                    <a:lnTo>
                      <a:pt x="91" y="241"/>
                    </a:lnTo>
                    <a:lnTo>
                      <a:pt x="128" y="239"/>
                    </a:lnTo>
                    <a:lnTo>
                      <a:pt x="140" y="252"/>
                    </a:lnTo>
                    <a:lnTo>
                      <a:pt x="185" y="244"/>
                    </a:lnTo>
                    <a:lnTo>
                      <a:pt x="213" y="209"/>
                    </a:lnTo>
                    <a:lnTo>
                      <a:pt x="218" y="181"/>
                    </a:lnTo>
                    <a:lnTo>
                      <a:pt x="247" y="171"/>
                    </a:lnTo>
                    <a:lnTo>
                      <a:pt x="275" y="137"/>
                    </a:lnTo>
                    <a:lnTo>
                      <a:pt x="278" y="111"/>
                    </a:lnTo>
                    <a:lnTo>
                      <a:pt x="270" y="76"/>
                    </a:lnTo>
                    <a:lnTo>
                      <a:pt x="282" y="34"/>
                    </a:lnTo>
                    <a:lnTo>
                      <a:pt x="292" y="17"/>
                    </a:lnTo>
                    <a:lnTo>
                      <a:pt x="288" y="0"/>
                    </a:lnTo>
                    <a:lnTo>
                      <a:pt x="357" y="19"/>
                    </a:lnTo>
                    <a:lnTo>
                      <a:pt x="395" y="35"/>
                    </a:lnTo>
                    <a:lnTo>
                      <a:pt x="423" y="56"/>
                    </a:lnTo>
                    <a:lnTo>
                      <a:pt x="473" y="64"/>
                    </a:lnTo>
                    <a:lnTo>
                      <a:pt x="532" y="97"/>
                    </a:lnTo>
                    <a:lnTo>
                      <a:pt x="543" y="137"/>
                    </a:lnTo>
                    <a:lnTo>
                      <a:pt x="584" y="157"/>
                    </a:lnTo>
                    <a:lnTo>
                      <a:pt x="590" y="182"/>
                    </a:lnTo>
                    <a:lnTo>
                      <a:pt x="632" y="227"/>
                    </a:lnTo>
                    <a:lnTo>
                      <a:pt x="637" y="254"/>
                    </a:lnTo>
                    <a:lnTo>
                      <a:pt x="660" y="301"/>
                    </a:lnTo>
                    <a:lnTo>
                      <a:pt x="677" y="311"/>
                    </a:lnTo>
                    <a:lnTo>
                      <a:pt x="697" y="334"/>
                    </a:lnTo>
                    <a:lnTo>
                      <a:pt x="704" y="349"/>
                    </a:lnTo>
                    <a:lnTo>
                      <a:pt x="714" y="371"/>
                    </a:lnTo>
                    <a:lnTo>
                      <a:pt x="737" y="371"/>
                    </a:lnTo>
                    <a:lnTo>
                      <a:pt x="760" y="391"/>
                    </a:lnTo>
                    <a:lnTo>
                      <a:pt x="760" y="411"/>
                    </a:lnTo>
                    <a:lnTo>
                      <a:pt x="704" y="464"/>
                    </a:lnTo>
                    <a:lnTo>
                      <a:pt x="687" y="536"/>
                    </a:lnTo>
                    <a:lnTo>
                      <a:pt x="714" y="571"/>
                    </a:lnTo>
                    <a:lnTo>
                      <a:pt x="694" y="600"/>
                    </a:lnTo>
                    <a:lnTo>
                      <a:pt x="657" y="650"/>
                    </a:lnTo>
                    <a:lnTo>
                      <a:pt x="660" y="685"/>
                    </a:lnTo>
                    <a:lnTo>
                      <a:pt x="615" y="708"/>
                    </a:lnTo>
                    <a:lnTo>
                      <a:pt x="589" y="731"/>
                    </a:lnTo>
                    <a:lnTo>
                      <a:pt x="502" y="735"/>
                    </a:lnTo>
                    <a:lnTo>
                      <a:pt x="465" y="743"/>
                    </a:lnTo>
                    <a:lnTo>
                      <a:pt x="445" y="733"/>
                    </a:lnTo>
                    <a:lnTo>
                      <a:pt x="422" y="708"/>
                    </a:lnTo>
                    <a:lnTo>
                      <a:pt x="385" y="693"/>
                    </a:lnTo>
                    <a:lnTo>
                      <a:pt x="337" y="666"/>
                    </a:lnTo>
                    <a:lnTo>
                      <a:pt x="318" y="661"/>
                    </a:lnTo>
                    <a:lnTo>
                      <a:pt x="223" y="660"/>
                    </a:lnTo>
                    <a:lnTo>
                      <a:pt x="188" y="638"/>
                    </a:lnTo>
                    <a:lnTo>
                      <a:pt x="171" y="580"/>
                    </a:lnTo>
                    <a:lnTo>
                      <a:pt x="161" y="560"/>
                    </a:lnTo>
                    <a:lnTo>
                      <a:pt x="116" y="560"/>
                    </a:lnTo>
                    <a:lnTo>
                      <a:pt x="108" y="536"/>
                    </a:lnTo>
                    <a:lnTo>
                      <a:pt x="90" y="528"/>
                    </a:lnTo>
                    <a:lnTo>
                      <a:pt x="0" y="533"/>
                    </a:lnTo>
                    <a:lnTo>
                      <a:pt x="0" y="46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03" name="Freeform 53"/>
              <p:cNvSpPr>
                <a:spLocks/>
              </p:cNvSpPr>
              <p:nvPr/>
            </p:nvSpPr>
            <p:spPr bwMode="auto">
              <a:xfrm>
                <a:off x="1771" y="1540"/>
                <a:ext cx="760" cy="743"/>
              </a:xfrm>
              <a:custGeom>
                <a:avLst/>
                <a:gdLst>
                  <a:gd name="T0" fmla="*/ 0 w 760"/>
                  <a:gd name="T1" fmla="*/ 463 h 743"/>
                  <a:gd name="T2" fmla="*/ 43 w 760"/>
                  <a:gd name="T3" fmla="*/ 423 h 743"/>
                  <a:gd name="T4" fmla="*/ 98 w 760"/>
                  <a:gd name="T5" fmla="*/ 418 h 743"/>
                  <a:gd name="T6" fmla="*/ 105 w 760"/>
                  <a:gd name="T7" fmla="*/ 403 h 743"/>
                  <a:gd name="T8" fmla="*/ 83 w 760"/>
                  <a:gd name="T9" fmla="*/ 373 h 743"/>
                  <a:gd name="T10" fmla="*/ 108 w 760"/>
                  <a:gd name="T11" fmla="*/ 324 h 743"/>
                  <a:gd name="T12" fmla="*/ 108 w 760"/>
                  <a:gd name="T13" fmla="*/ 299 h 743"/>
                  <a:gd name="T14" fmla="*/ 96 w 760"/>
                  <a:gd name="T15" fmla="*/ 278 h 743"/>
                  <a:gd name="T16" fmla="*/ 91 w 760"/>
                  <a:gd name="T17" fmla="*/ 241 h 743"/>
                  <a:gd name="T18" fmla="*/ 128 w 760"/>
                  <a:gd name="T19" fmla="*/ 239 h 743"/>
                  <a:gd name="T20" fmla="*/ 140 w 760"/>
                  <a:gd name="T21" fmla="*/ 252 h 743"/>
                  <a:gd name="T22" fmla="*/ 185 w 760"/>
                  <a:gd name="T23" fmla="*/ 244 h 743"/>
                  <a:gd name="T24" fmla="*/ 213 w 760"/>
                  <a:gd name="T25" fmla="*/ 209 h 743"/>
                  <a:gd name="T26" fmla="*/ 218 w 760"/>
                  <a:gd name="T27" fmla="*/ 181 h 743"/>
                  <a:gd name="T28" fmla="*/ 247 w 760"/>
                  <a:gd name="T29" fmla="*/ 171 h 743"/>
                  <a:gd name="T30" fmla="*/ 275 w 760"/>
                  <a:gd name="T31" fmla="*/ 137 h 743"/>
                  <a:gd name="T32" fmla="*/ 278 w 760"/>
                  <a:gd name="T33" fmla="*/ 111 h 743"/>
                  <a:gd name="T34" fmla="*/ 270 w 760"/>
                  <a:gd name="T35" fmla="*/ 76 h 743"/>
                  <a:gd name="T36" fmla="*/ 282 w 760"/>
                  <a:gd name="T37" fmla="*/ 34 h 743"/>
                  <a:gd name="T38" fmla="*/ 292 w 760"/>
                  <a:gd name="T39" fmla="*/ 17 h 743"/>
                  <a:gd name="T40" fmla="*/ 288 w 760"/>
                  <a:gd name="T41" fmla="*/ 0 h 743"/>
                  <a:gd name="T42" fmla="*/ 357 w 760"/>
                  <a:gd name="T43" fmla="*/ 19 h 743"/>
                  <a:gd name="T44" fmla="*/ 395 w 760"/>
                  <a:gd name="T45" fmla="*/ 35 h 743"/>
                  <a:gd name="T46" fmla="*/ 423 w 760"/>
                  <a:gd name="T47" fmla="*/ 56 h 743"/>
                  <a:gd name="T48" fmla="*/ 473 w 760"/>
                  <a:gd name="T49" fmla="*/ 64 h 743"/>
                  <a:gd name="T50" fmla="*/ 532 w 760"/>
                  <a:gd name="T51" fmla="*/ 97 h 743"/>
                  <a:gd name="T52" fmla="*/ 543 w 760"/>
                  <a:gd name="T53" fmla="*/ 137 h 743"/>
                  <a:gd name="T54" fmla="*/ 584 w 760"/>
                  <a:gd name="T55" fmla="*/ 157 h 743"/>
                  <a:gd name="T56" fmla="*/ 590 w 760"/>
                  <a:gd name="T57" fmla="*/ 182 h 743"/>
                  <a:gd name="T58" fmla="*/ 632 w 760"/>
                  <a:gd name="T59" fmla="*/ 227 h 743"/>
                  <a:gd name="T60" fmla="*/ 637 w 760"/>
                  <a:gd name="T61" fmla="*/ 254 h 743"/>
                  <a:gd name="T62" fmla="*/ 660 w 760"/>
                  <a:gd name="T63" fmla="*/ 301 h 743"/>
                  <a:gd name="T64" fmla="*/ 677 w 760"/>
                  <a:gd name="T65" fmla="*/ 311 h 743"/>
                  <a:gd name="T66" fmla="*/ 697 w 760"/>
                  <a:gd name="T67" fmla="*/ 334 h 743"/>
                  <a:gd name="T68" fmla="*/ 704 w 760"/>
                  <a:gd name="T69" fmla="*/ 349 h 743"/>
                  <a:gd name="T70" fmla="*/ 714 w 760"/>
                  <a:gd name="T71" fmla="*/ 371 h 743"/>
                  <a:gd name="T72" fmla="*/ 737 w 760"/>
                  <a:gd name="T73" fmla="*/ 371 h 743"/>
                  <a:gd name="T74" fmla="*/ 760 w 760"/>
                  <a:gd name="T75" fmla="*/ 391 h 743"/>
                  <a:gd name="T76" fmla="*/ 760 w 760"/>
                  <a:gd name="T77" fmla="*/ 411 h 743"/>
                  <a:gd name="T78" fmla="*/ 704 w 760"/>
                  <a:gd name="T79" fmla="*/ 464 h 743"/>
                  <a:gd name="T80" fmla="*/ 687 w 760"/>
                  <a:gd name="T81" fmla="*/ 536 h 743"/>
                  <a:gd name="T82" fmla="*/ 714 w 760"/>
                  <a:gd name="T83" fmla="*/ 571 h 743"/>
                  <a:gd name="T84" fmla="*/ 694 w 760"/>
                  <a:gd name="T85" fmla="*/ 600 h 743"/>
                  <a:gd name="T86" fmla="*/ 657 w 760"/>
                  <a:gd name="T87" fmla="*/ 650 h 743"/>
                  <a:gd name="T88" fmla="*/ 660 w 760"/>
                  <a:gd name="T89" fmla="*/ 685 h 743"/>
                  <a:gd name="T90" fmla="*/ 615 w 760"/>
                  <a:gd name="T91" fmla="*/ 708 h 743"/>
                  <a:gd name="T92" fmla="*/ 589 w 760"/>
                  <a:gd name="T93" fmla="*/ 731 h 743"/>
                  <a:gd name="T94" fmla="*/ 502 w 760"/>
                  <a:gd name="T95" fmla="*/ 735 h 743"/>
                  <a:gd name="T96" fmla="*/ 465 w 760"/>
                  <a:gd name="T97" fmla="*/ 743 h 743"/>
                  <a:gd name="T98" fmla="*/ 445 w 760"/>
                  <a:gd name="T99" fmla="*/ 733 h 743"/>
                  <a:gd name="T100" fmla="*/ 422 w 760"/>
                  <a:gd name="T101" fmla="*/ 708 h 743"/>
                  <a:gd name="T102" fmla="*/ 385 w 760"/>
                  <a:gd name="T103" fmla="*/ 693 h 743"/>
                  <a:gd name="T104" fmla="*/ 337 w 760"/>
                  <a:gd name="T105" fmla="*/ 666 h 743"/>
                  <a:gd name="T106" fmla="*/ 318 w 760"/>
                  <a:gd name="T107" fmla="*/ 661 h 743"/>
                  <a:gd name="T108" fmla="*/ 223 w 760"/>
                  <a:gd name="T109" fmla="*/ 660 h 743"/>
                  <a:gd name="T110" fmla="*/ 188 w 760"/>
                  <a:gd name="T111" fmla="*/ 638 h 743"/>
                  <a:gd name="T112" fmla="*/ 171 w 760"/>
                  <a:gd name="T113" fmla="*/ 580 h 743"/>
                  <a:gd name="T114" fmla="*/ 161 w 760"/>
                  <a:gd name="T115" fmla="*/ 560 h 743"/>
                  <a:gd name="T116" fmla="*/ 116 w 760"/>
                  <a:gd name="T117" fmla="*/ 560 h 743"/>
                  <a:gd name="T118" fmla="*/ 108 w 760"/>
                  <a:gd name="T119" fmla="*/ 536 h 743"/>
                  <a:gd name="T120" fmla="*/ 90 w 760"/>
                  <a:gd name="T121" fmla="*/ 528 h 743"/>
                  <a:gd name="T122" fmla="*/ 0 w 760"/>
                  <a:gd name="T123" fmla="*/ 533 h 743"/>
                  <a:gd name="T124" fmla="*/ 0 w 760"/>
                  <a:gd name="T125" fmla="*/ 463 h 7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60" h="743">
                    <a:moveTo>
                      <a:pt x="0" y="463"/>
                    </a:moveTo>
                    <a:lnTo>
                      <a:pt x="43" y="423"/>
                    </a:lnTo>
                    <a:lnTo>
                      <a:pt x="98" y="418"/>
                    </a:lnTo>
                    <a:lnTo>
                      <a:pt x="105" y="403"/>
                    </a:lnTo>
                    <a:lnTo>
                      <a:pt x="83" y="373"/>
                    </a:lnTo>
                    <a:lnTo>
                      <a:pt x="108" y="324"/>
                    </a:lnTo>
                    <a:lnTo>
                      <a:pt x="108" y="299"/>
                    </a:lnTo>
                    <a:lnTo>
                      <a:pt x="96" y="278"/>
                    </a:lnTo>
                    <a:lnTo>
                      <a:pt x="91" y="241"/>
                    </a:lnTo>
                    <a:lnTo>
                      <a:pt x="128" y="239"/>
                    </a:lnTo>
                    <a:lnTo>
                      <a:pt x="140" y="252"/>
                    </a:lnTo>
                    <a:lnTo>
                      <a:pt x="185" y="244"/>
                    </a:lnTo>
                    <a:lnTo>
                      <a:pt x="213" y="209"/>
                    </a:lnTo>
                    <a:lnTo>
                      <a:pt x="218" y="181"/>
                    </a:lnTo>
                    <a:lnTo>
                      <a:pt x="247" y="171"/>
                    </a:lnTo>
                    <a:lnTo>
                      <a:pt x="275" y="137"/>
                    </a:lnTo>
                    <a:lnTo>
                      <a:pt x="278" y="111"/>
                    </a:lnTo>
                    <a:lnTo>
                      <a:pt x="270" y="76"/>
                    </a:lnTo>
                    <a:lnTo>
                      <a:pt x="282" y="34"/>
                    </a:lnTo>
                    <a:lnTo>
                      <a:pt x="292" y="17"/>
                    </a:lnTo>
                    <a:lnTo>
                      <a:pt x="288" y="0"/>
                    </a:lnTo>
                    <a:lnTo>
                      <a:pt x="357" y="19"/>
                    </a:lnTo>
                    <a:lnTo>
                      <a:pt x="395" y="35"/>
                    </a:lnTo>
                    <a:lnTo>
                      <a:pt x="423" y="56"/>
                    </a:lnTo>
                    <a:lnTo>
                      <a:pt x="473" y="64"/>
                    </a:lnTo>
                    <a:lnTo>
                      <a:pt x="532" y="97"/>
                    </a:lnTo>
                    <a:lnTo>
                      <a:pt x="543" y="137"/>
                    </a:lnTo>
                    <a:lnTo>
                      <a:pt x="584" y="157"/>
                    </a:lnTo>
                    <a:lnTo>
                      <a:pt x="590" y="182"/>
                    </a:lnTo>
                    <a:lnTo>
                      <a:pt x="632" y="227"/>
                    </a:lnTo>
                    <a:lnTo>
                      <a:pt x="637" y="254"/>
                    </a:lnTo>
                    <a:lnTo>
                      <a:pt x="660" y="301"/>
                    </a:lnTo>
                    <a:lnTo>
                      <a:pt x="677" y="311"/>
                    </a:lnTo>
                    <a:lnTo>
                      <a:pt x="697" y="334"/>
                    </a:lnTo>
                    <a:lnTo>
                      <a:pt x="704" y="349"/>
                    </a:lnTo>
                    <a:lnTo>
                      <a:pt x="714" y="371"/>
                    </a:lnTo>
                    <a:lnTo>
                      <a:pt x="737" y="371"/>
                    </a:lnTo>
                    <a:lnTo>
                      <a:pt x="760" y="391"/>
                    </a:lnTo>
                    <a:lnTo>
                      <a:pt x="760" y="411"/>
                    </a:lnTo>
                    <a:lnTo>
                      <a:pt x="704" y="464"/>
                    </a:lnTo>
                    <a:lnTo>
                      <a:pt x="687" y="536"/>
                    </a:lnTo>
                    <a:lnTo>
                      <a:pt x="714" y="571"/>
                    </a:lnTo>
                    <a:lnTo>
                      <a:pt x="694" y="600"/>
                    </a:lnTo>
                    <a:lnTo>
                      <a:pt x="657" y="650"/>
                    </a:lnTo>
                    <a:lnTo>
                      <a:pt x="660" y="685"/>
                    </a:lnTo>
                    <a:lnTo>
                      <a:pt x="615" y="708"/>
                    </a:lnTo>
                    <a:lnTo>
                      <a:pt x="589" y="731"/>
                    </a:lnTo>
                    <a:lnTo>
                      <a:pt x="502" y="735"/>
                    </a:lnTo>
                    <a:lnTo>
                      <a:pt x="465" y="743"/>
                    </a:lnTo>
                    <a:lnTo>
                      <a:pt x="445" y="733"/>
                    </a:lnTo>
                    <a:lnTo>
                      <a:pt x="422" y="708"/>
                    </a:lnTo>
                    <a:lnTo>
                      <a:pt x="385" y="693"/>
                    </a:lnTo>
                    <a:lnTo>
                      <a:pt x="337" y="666"/>
                    </a:lnTo>
                    <a:lnTo>
                      <a:pt x="318" y="661"/>
                    </a:lnTo>
                    <a:lnTo>
                      <a:pt x="223" y="660"/>
                    </a:lnTo>
                    <a:lnTo>
                      <a:pt x="188" y="638"/>
                    </a:lnTo>
                    <a:lnTo>
                      <a:pt x="171" y="580"/>
                    </a:lnTo>
                    <a:lnTo>
                      <a:pt x="161" y="560"/>
                    </a:lnTo>
                    <a:lnTo>
                      <a:pt x="116" y="560"/>
                    </a:lnTo>
                    <a:lnTo>
                      <a:pt x="108" y="536"/>
                    </a:lnTo>
                    <a:lnTo>
                      <a:pt x="90" y="528"/>
                    </a:lnTo>
                    <a:lnTo>
                      <a:pt x="0" y="533"/>
                    </a:lnTo>
                    <a:lnTo>
                      <a:pt x="0" y="463"/>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04" name="Freeform 54"/>
              <p:cNvSpPr>
                <a:spLocks/>
              </p:cNvSpPr>
              <p:nvPr/>
            </p:nvSpPr>
            <p:spPr bwMode="auto">
              <a:xfrm>
                <a:off x="1380" y="1345"/>
                <a:ext cx="683" cy="447"/>
              </a:xfrm>
              <a:custGeom>
                <a:avLst/>
                <a:gdLst>
                  <a:gd name="T0" fmla="*/ 466 w 683"/>
                  <a:gd name="T1" fmla="*/ 0 h 447"/>
                  <a:gd name="T2" fmla="*/ 496 w 683"/>
                  <a:gd name="T3" fmla="*/ 19 h 447"/>
                  <a:gd name="T4" fmla="*/ 512 w 683"/>
                  <a:gd name="T5" fmla="*/ 25 h 447"/>
                  <a:gd name="T6" fmla="*/ 512 w 683"/>
                  <a:gd name="T7" fmla="*/ 47 h 447"/>
                  <a:gd name="T8" fmla="*/ 591 w 683"/>
                  <a:gd name="T9" fmla="*/ 115 h 447"/>
                  <a:gd name="T10" fmla="*/ 598 w 683"/>
                  <a:gd name="T11" fmla="*/ 140 h 447"/>
                  <a:gd name="T12" fmla="*/ 626 w 683"/>
                  <a:gd name="T13" fmla="*/ 170 h 447"/>
                  <a:gd name="T14" fmla="*/ 679 w 683"/>
                  <a:gd name="T15" fmla="*/ 194 h 447"/>
                  <a:gd name="T16" fmla="*/ 683 w 683"/>
                  <a:gd name="T17" fmla="*/ 212 h 447"/>
                  <a:gd name="T18" fmla="*/ 673 w 683"/>
                  <a:gd name="T19" fmla="*/ 229 h 447"/>
                  <a:gd name="T20" fmla="*/ 661 w 683"/>
                  <a:gd name="T21" fmla="*/ 271 h 447"/>
                  <a:gd name="T22" fmla="*/ 669 w 683"/>
                  <a:gd name="T23" fmla="*/ 306 h 447"/>
                  <a:gd name="T24" fmla="*/ 666 w 683"/>
                  <a:gd name="T25" fmla="*/ 332 h 447"/>
                  <a:gd name="T26" fmla="*/ 638 w 683"/>
                  <a:gd name="T27" fmla="*/ 366 h 447"/>
                  <a:gd name="T28" fmla="*/ 609 w 683"/>
                  <a:gd name="T29" fmla="*/ 376 h 447"/>
                  <a:gd name="T30" fmla="*/ 604 w 683"/>
                  <a:gd name="T31" fmla="*/ 404 h 447"/>
                  <a:gd name="T32" fmla="*/ 576 w 683"/>
                  <a:gd name="T33" fmla="*/ 439 h 447"/>
                  <a:gd name="T34" fmla="*/ 531 w 683"/>
                  <a:gd name="T35" fmla="*/ 447 h 447"/>
                  <a:gd name="T36" fmla="*/ 519 w 683"/>
                  <a:gd name="T37" fmla="*/ 434 h 447"/>
                  <a:gd name="T38" fmla="*/ 482 w 683"/>
                  <a:gd name="T39" fmla="*/ 437 h 447"/>
                  <a:gd name="T40" fmla="*/ 456 w 683"/>
                  <a:gd name="T41" fmla="*/ 426 h 447"/>
                  <a:gd name="T42" fmla="*/ 451 w 683"/>
                  <a:gd name="T43" fmla="*/ 389 h 447"/>
                  <a:gd name="T44" fmla="*/ 427 w 683"/>
                  <a:gd name="T45" fmla="*/ 401 h 447"/>
                  <a:gd name="T46" fmla="*/ 386 w 683"/>
                  <a:gd name="T47" fmla="*/ 411 h 447"/>
                  <a:gd name="T48" fmla="*/ 386 w 683"/>
                  <a:gd name="T49" fmla="*/ 389 h 447"/>
                  <a:gd name="T50" fmla="*/ 372 w 683"/>
                  <a:gd name="T51" fmla="*/ 377 h 447"/>
                  <a:gd name="T52" fmla="*/ 334 w 683"/>
                  <a:gd name="T53" fmla="*/ 374 h 447"/>
                  <a:gd name="T54" fmla="*/ 322 w 683"/>
                  <a:gd name="T55" fmla="*/ 389 h 447"/>
                  <a:gd name="T56" fmla="*/ 316 w 683"/>
                  <a:gd name="T57" fmla="*/ 416 h 447"/>
                  <a:gd name="T58" fmla="*/ 296 w 683"/>
                  <a:gd name="T59" fmla="*/ 422 h 447"/>
                  <a:gd name="T60" fmla="*/ 276 w 683"/>
                  <a:gd name="T61" fmla="*/ 434 h 447"/>
                  <a:gd name="T62" fmla="*/ 246 w 683"/>
                  <a:gd name="T63" fmla="*/ 432 h 447"/>
                  <a:gd name="T64" fmla="*/ 231 w 683"/>
                  <a:gd name="T65" fmla="*/ 406 h 447"/>
                  <a:gd name="T66" fmla="*/ 197 w 683"/>
                  <a:gd name="T67" fmla="*/ 392 h 447"/>
                  <a:gd name="T68" fmla="*/ 160 w 683"/>
                  <a:gd name="T69" fmla="*/ 389 h 447"/>
                  <a:gd name="T70" fmla="*/ 130 w 683"/>
                  <a:gd name="T71" fmla="*/ 402 h 447"/>
                  <a:gd name="T72" fmla="*/ 110 w 683"/>
                  <a:gd name="T73" fmla="*/ 419 h 447"/>
                  <a:gd name="T74" fmla="*/ 32 w 683"/>
                  <a:gd name="T75" fmla="*/ 399 h 447"/>
                  <a:gd name="T76" fmla="*/ 30 w 683"/>
                  <a:gd name="T77" fmla="*/ 392 h 447"/>
                  <a:gd name="T78" fmla="*/ 24 w 683"/>
                  <a:gd name="T79" fmla="*/ 374 h 447"/>
                  <a:gd name="T80" fmla="*/ 27 w 683"/>
                  <a:gd name="T81" fmla="*/ 352 h 447"/>
                  <a:gd name="T82" fmla="*/ 25 w 683"/>
                  <a:gd name="T83" fmla="*/ 319 h 447"/>
                  <a:gd name="T84" fmla="*/ 0 w 683"/>
                  <a:gd name="T85" fmla="*/ 297 h 447"/>
                  <a:gd name="T86" fmla="*/ 67 w 683"/>
                  <a:gd name="T87" fmla="*/ 284 h 447"/>
                  <a:gd name="T88" fmla="*/ 102 w 683"/>
                  <a:gd name="T89" fmla="*/ 254 h 447"/>
                  <a:gd name="T90" fmla="*/ 135 w 683"/>
                  <a:gd name="T91" fmla="*/ 242 h 447"/>
                  <a:gd name="T92" fmla="*/ 174 w 683"/>
                  <a:gd name="T93" fmla="*/ 202 h 447"/>
                  <a:gd name="T94" fmla="*/ 195 w 683"/>
                  <a:gd name="T95" fmla="*/ 234 h 447"/>
                  <a:gd name="T96" fmla="*/ 214 w 683"/>
                  <a:gd name="T97" fmla="*/ 267 h 447"/>
                  <a:gd name="T98" fmla="*/ 284 w 683"/>
                  <a:gd name="T99" fmla="*/ 267 h 447"/>
                  <a:gd name="T100" fmla="*/ 292 w 683"/>
                  <a:gd name="T101" fmla="*/ 244 h 447"/>
                  <a:gd name="T102" fmla="*/ 392 w 683"/>
                  <a:gd name="T103" fmla="*/ 225 h 447"/>
                  <a:gd name="T104" fmla="*/ 391 w 683"/>
                  <a:gd name="T105" fmla="*/ 184 h 447"/>
                  <a:gd name="T106" fmla="*/ 421 w 683"/>
                  <a:gd name="T107" fmla="*/ 120 h 447"/>
                  <a:gd name="T108" fmla="*/ 451 w 683"/>
                  <a:gd name="T109" fmla="*/ 94 h 447"/>
                  <a:gd name="T110" fmla="*/ 466 w 683"/>
                  <a:gd name="T111" fmla="*/ 0 h 4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83" h="447">
                    <a:moveTo>
                      <a:pt x="466" y="0"/>
                    </a:moveTo>
                    <a:lnTo>
                      <a:pt x="496" y="19"/>
                    </a:lnTo>
                    <a:lnTo>
                      <a:pt x="512" y="25"/>
                    </a:lnTo>
                    <a:lnTo>
                      <a:pt x="512" y="47"/>
                    </a:lnTo>
                    <a:lnTo>
                      <a:pt x="591" y="115"/>
                    </a:lnTo>
                    <a:lnTo>
                      <a:pt x="598" y="140"/>
                    </a:lnTo>
                    <a:lnTo>
                      <a:pt x="626" y="170"/>
                    </a:lnTo>
                    <a:lnTo>
                      <a:pt x="679" y="194"/>
                    </a:lnTo>
                    <a:lnTo>
                      <a:pt x="683" y="212"/>
                    </a:lnTo>
                    <a:lnTo>
                      <a:pt x="673" y="229"/>
                    </a:lnTo>
                    <a:lnTo>
                      <a:pt x="661" y="271"/>
                    </a:lnTo>
                    <a:lnTo>
                      <a:pt x="669" y="306"/>
                    </a:lnTo>
                    <a:lnTo>
                      <a:pt x="666" y="332"/>
                    </a:lnTo>
                    <a:lnTo>
                      <a:pt x="638" y="366"/>
                    </a:lnTo>
                    <a:lnTo>
                      <a:pt x="609" y="376"/>
                    </a:lnTo>
                    <a:lnTo>
                      <a:pt x="604" y="404"/>
                    </a:lnTo>
                    <a:lnTo>
                      <a:pt x="576" y="439"/>
                    </a:lnTo>
                    <a:lnTo>
                      <a:pt x="531" y="447"/>
                    </a:lnTo>
                    <a:lnTo>
                      <a:pt x="519" y="434"/>
                    </a:lnTo>
                    <a:lnTo>
                      <a:pt x="482" y="437"/>
                    </a:lnTo>
                    <a:lnTo>
                      <a:pt x="456" y="426"/>
                    </a:lnTo>
                    <a:lnTo>
                      <a:pt x="451" y="389"/>
                    </a:lnTo>
                    <a:lnTo>
                      <a:pt x="427" y="401"/>
                    </a:lnTo>
                    <a:lnTo>
                      <a:pt x="386" y="411"/>
                    </a:lnTo>
                    <a:lnTo>
                      <a:pt x="386" y="389"/>
                    </a:lnTo>
                    <a:lnTo>
                      <a:pt x="372" y="377"/>
                    </a:lnTo>
                    <a:lnTo>
                      <a:pt x="334" y="374"/>
                    </a:lnTo>
                    <a:lnTo>
                      <a:pt x="322" y="389"/>
                    </a:lnTo>
                    <a:lnTo>
                      <a:pt x="316" y="416"/>
                    </a:lnTo>
                    <a:lnTo>
                      <a:pt x="296" y="422"/>
                    </a:lnTo>
                    <a:lnTo>
                      <a:pt x="276" y="434"/>
                    </a:lnTo>
                    <a:lnTo>
                      <a:pt x="246" y="432"/>
                    </a:lnTo>
                    <a:lnTo>
                      <a:pt x="231" y="406"/>
                    </a:lnTo>
                    <a:lnTo>
                      <a:pt x="197" y="392"/>
                    </a:lnTo>
                    <a:lnTo>
                      <a:pt x="160" y="389"/>
                    </a:lnTo>
                    <a:lnTo>
                      <a:pt x="130" y="402"/>
                    </a:lnTo>
                    <a:lnTo>
                      <a:pt x="110" y="419"/>
                    </a:lnTo>
                    <a:lnTo>
                      <a:pt x="32" y="399"/>
                    </a:lnTo>
                    <a:lnTo>
                      <a:pt x="30" y="392"/>
                    </a:lnTo>
                    <a:lnTo>
                      <a:pt x="24" y="374"/>
                    </a:lnTo>
                    <a:lnTo>
                      <a:pt x="27" y="352"/>
                    </a:lnTo>
                    <a:lnTo>
                      <a:pt x="25" y="319"/>
                    </a:lnTo>
                    <a:lnTo>
                      <a:pt x="0" y="297"/>
                    </a:lnTo>
                    <a:lnTo>
                      <a:pt x="67" y="284"/>
                    </a:lnTo>
                    <a:lnTo>
                      <a:pt x="102" y="254"/>
                    </a:lnTo>
                    <a:lnTo>
                      <a:pt x="135" y="242"/>
                    </a:lnTo>
                    <a:lnTo>
                      <a:pt x="174" y="202"/>
                    </a:lnTo>
                    <a:lnTo>
                      <a:pt x="195" y="234"/>
                    </a:lnTo>
                    <a:lnTo>
                      <a:pt x="214" y="267"/>
                    </a:lnTo>
                    <a:lnTo>
                      <a:pt x="284" y="267"/>
                    </a:lnTo>
                    <a:lnTo>
                      <a:pt x="292" y="244"/>
                    </a:lnTo>
                    <a:lnTo>
                      <a:pt x="392" y="225"/>
                    </a:lnTo>
                    <a:lnTo>
                      <a:pt x="391" y="184"/>
                    </a:lnTo>
                    <a:lnTo>
                      <a:pt x="421" y="120"/>
                    </a:lnTo>
                    <a:lnTo>
                      <a:pt x="451" y="94"/>
                    </a:lnTo>
                    <a:lnTo>
                      <a:pt x="466" y="0"/>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05" name="Freeform 55"/>
              <p:cNvSpPr>
                <a:spLocks/>
              </p:cNvSpPr>
              <p:nvPr/>
            </p:nvSpPr>
            <p:spPr bwMode="auto">
              <a:xfrm>
                <a:off x="1380" y="1345"/>
                <a:ext cx="683" cy="447"/>
              </a:xfrm>
              <a:custGeom>
                <a:avLst/>
                <a:gdLst>
                  <a:gd name="T0" fmla="*/ 466 w 683"/>
                  <a:gd name="T1" fmla="*/ 0 h 447"/>
                  <a:gd name="T2" fmla="*/ 496 w 683"/>
                  <a:gd name="T3" fmla="*/ 19 h 447"/>
                  <a:gd name="T4" fmla="*/ 512 w 683"/>
                  <a:gd name="T5" fmla="*/ 25 h 447"/>
                  <a:gd name="T6" fmla="*/ 512 w 683"/>
                  <a:gd name="T7" fmla="*/ 47 h 447"/>
                  <a:gd name="T8" fmla="*/ 591 w 683"/>
                  <a:gd name="T9" fmla="*/ 115 h 447"/>
                  <a:gd name="T10" fmla="*/ 598 w 683"/>
                  <a:gd name="T11" fmla="*/ 140 h 447"/>
                  <a:gd name="T12" fmla="*/ 626 w 683"/>
                  <a:gd name="T13" fmla="*/ 170 h 447"/>
                  <a:gd name="T14" fmla="*/ 679 w 683"/>
                  <a:gd name="T15" fmla="*/ 194 h 447"/>
                  <a:gd name="T16" fmla="*/ 683 w 683"/>
                  <a:gd name="T17" fmla="*/ 212 h 447"/>
                  <a:gd name="T18" fmla="*/ 673 w 683"/>
                  <a:gd name="T19" fmla="*/ 229 h 447"/>
                  <a:gd name="T20" fmla="*/ 661 w 683"/>
                  <a:gd name="T21" fmla="*/ 271 h 447"/>
                  <a:gd name="T22" fmla="*/ 669 w 683"/>
                  <a:gd name="T23" fmla="*/ 306 h 447"/>
                  <a:gd name="T24" fmla="*/ 666 w 683"/>
                  <a:gd name="T25" fmla="*/ 332 h 447"/>
                  <a:gd name="T26" fmla="*/ 638 w 683"/>
                  <a:gd name="T27" fmla="*/ 366 h 447"/>
                  <a:gd name="T28" fmla="*/ 609 w 683"/>
                  <a:gd name="T29" fmla="*/ 376 h 447"/>
                  <a:gd name="T30" fmla="*/ 604 w 683"/>
                  <a:gd name="T31" fmla="*/ 404 h 447"/>
                  <a:gd name="T32" fmla="*/ 576 w 683"/>
                  <a:gd name="T33" fmla="*/ 439 h 447"/>
                  <a:gd name="T34" fmla="*/ 531 w 683"/>
                  <a:gd name="T35" fmla="*/ 447 h 447"/>
                  <a:gd name="T36" fmla="*/ 519 w 683"/>
                  <a:gd name="T37" fmla="*/ 434 h 447"/>
                  <a:gd name="T38" fmla="*/ 482 w 683"/>
                  <a:gd name="T39" fmla="*/ 437 h 447"/>
                  <a:gd name="T40" fmla="*/ 456 w 683"/>
                  <a:gd name="T41" fmla="*/ 426 h 447"/>
                  <a:gd name="T42" fmla="*/ 451 w 683"/>
                  <a:gd name="T43" fmla="*/ 389 h 447"/>
                  <a:gd name="T44" fmla="*/ 427 w 683"/>
                  <a:gd name="T45" fmla="*/ 401 h 447"/>
                  <a:gd name="T46" fmla="*/ 386 w 683"/>
                  <a:gd name="T47" fmla="*/ 411 h 447"/>
                  <a:gd name="T48" fmla="*/ 386 w 683"/>
                  <a:gd name="T49" fmla="*/ 389 h 447"/>
                  <a:gd name="T50" fmla="*/ 372 w 683"/>
                  <a:gd name="T51" fmla="*/ 377 h 447"/>
                  <a:gd name="T52" fmla="*/ 334 w 683"/>
                  <a:gd name="T53" fmla="*/ 374 h 447"/>
                  <a:gd name="T54" fmla="*/ 322 w 683"/>
                  <a:gd name="T55" fmla="*/ 389 h 447"/>
                  <a:gd name="T56" fmla="*/ 316 w 683"/>
                  <a:gd name="T57" fmla="*/ 416 h 447"/>
                  <a:gd name="T58" fmla="*/ 296 w 683"/>
                  <a:gd name="T59" fmla="*/ 422 h 447"/>
                  <a:gd name="T60" fmla="*/ 276 w 683"/>
                  <a:gd name="T61" fmla="*/ 434 h 447"/>
                  <a:gd name="T62" fmla="*/ 246 w 683"/>
                  <a:gd name="T63" fmla="*/ 432 h 447"/>
                  <a:gd name="T64" fmla="*/ 231 w 683"/>
                  <a:gd name="T65" fmla="*/ 406 h 447"/>
                  <a:gd name="T66" fmla="*/ 197 w 683"/>
                  <a:gd name="T67" fmla="*/ 392 h 447"/>
                  <a:gd name="T68" fmla="*/ 160 w 683"/>
                  <a:gd name="T69" fmla="*/ 389 h 447"/>
                  <a:gd name="T70" fmla="*/ 130 w 683"/>
                  <a:gd name="T71" fmla="*/ 402 h 447"/>
                  <a:gd name="T72" fmla="*/ 110 w 683"/>
                  <a:gd name="T73" fmla="*/ 419 h 447"/>
                  <a:gd name="T74" fmla="*/ 32 w 683"/>
                  <a:gd name="T75" fmla="*/ 399 h 447"/>
                  <a:gd name="T76" fmla="*/ 30 w 683"/>
                  <a:gd name="T77" fmla="*/ 392 h 447"/>
                  <a:gd name="T78" fmla="*/ 24 w 683"/>
                  <a:gd name="T79" fmla="*/ 374 h 447"/>
                  <a:gd name="T80" fmla="*/ 27 w 683"/>
                  <a:gd name="T81" fmla="*/ 352 h 447"/>
                  <a:gd name="T82" fmla="*/ 25 w 683"/>
                  <a:gd name="T83" fmla="*/ 319 h 447"/>
                  <a:gd name="T84" fmla="*/ 0 w 683"/>
                  <a:gd name="T85" fmla="*/ 297 h 447"/>
                  <a:gd name="T86" fmla="*/ 67 w 683"/>
                  <a:gd name="T87" fmla="*/ 284 h 447"/>
                  <a:gd name="T88" fmla="*/ 102 w 683"/>
                  <a:gd name="T89" fmla="*/ 254 h 447"/>
                  <a:gd name="T90" fmla="*/ 135 w 683"/>
                  <a:gd name="T91" fmla="*/ 242 h 447"/>
                  <a:gd name="T92" fmla="*/ 174 w 683"/>
                  <a:gd name="T93" fmla="*/ 202 h 447"/>
                  <a:gd name="T94" fmla="*/ 195 w 683"/>
                  <a:gd name="T95" fmla="*/ 234 h 447"/>
                  <a:gd name="T96" fmla="*/ 214 w 683"/>
                  <a:gd name="T97" fmla="*/ 267 h 447"/>
                  <a:gd name="T98" fmla="*/ 284 w 683"/>
                  <a:gd name="T99" fmla="*/ 267 h 447"/>
                  <a:gd name="T100" fmla="*/ 292 w 683"/>
                  <a:gd name="T101" fmla="*/ 244 h 447"/>
                  <a:gd name="T102" fmla="*/ 392 w 683"/>
                  <a:gd name="T103" fmla="*/ 225 h 447"/>
                  <a:gd name="T104" fmla="*/ 391 w 683"/>
                  <a:gd name="T105" fmla="*/ 184 h 447"/>
                  <a:gd name="T106" fmla="*/ 421 w 683"/>
                  <a:gd name="T107" fmla="*/ 120 h 447"/>
                  <a:gd name="T108" fmla="*/ 451 w 683"/>
                  <a:gd name="T109" fmla="*/ 94 h 447"/>
                  <a:gd name="T110" fmla="*/ 466 w 683"/>
                  <a:gd name="T111" fmla="*/ 0 h 4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83" h="447">
                    <a:moveTo>
                      <a:pt x="466" y="0"/>
                    </a:moveTo>
                    <a:lnTo>
                      <a:pt x="496" y="19"/>
                    </a:lnTo>
                    <a:lnTo>
                      <a:pt x="512" y="25"/>
                    </a:lnTo>
                    <a:lnTo>
                      <a:pt x="512" y="47"/>
                    </a:lnTo>
                    <a:lnTo>
                      <a:pt x="591" y="115"/>
                    </a:lnTo>
                    <a:lnTo>
                      <a:pt x="598" y="140"/>
                    </a:lnTo>
                    <a:lnTo>
                      <a:pt x="626" y="170"/>
                    </a:lnTo>
                    <a:lnTo>
                      <a:pt x="679" y="194"/>
                    </a:lnTo>
                    <a:lnTo>
                      <a:pt x="683" y="212"/>
                    </a:lnTo>
                    <a:lnTo>
                      <a:pt x="673" y="229"/>
                    </a:lnTo>
                    <a:lnTo>
                      <a:pt x="661" y="271"/>
                    </a:lnTo>
                    <a:lnTo>
                      <a:pt x="669" y="306"/>
                    </a:lnTo>
                    <a:lnTo>
                      <a:pt x="666" y="332"/>
                    </a:lnTo>
                    <a:lnTo>
                      <a:pt x="638" y="366"/>
                    </a:lnTo>
                    <a:lnTo>
                      <a:pt x="609" y="376"/>
                    </a:lnTo>
                    <a:lnTo>
                      <a:pt x="604" y="404"/>
                    </a:lnTo>
                    <a:lnTo>
                      <a:pt x="576" y="439"/>
                    </a:lnTo>
                    <a:lnTo>
                      <a:pt x="531" y="447"/>
                    </a:lnTo>
                    <a:lnTo>
                      <a:pt x="519" y="434"/>
                    </a:lnTo>
                    <a:lnTo>
                      <a:pt x="482" y="437"/>
                    </a:lnTo>
                    <a:lnTo>
                      <a:pt x="456" y="426"/>
                    </a:lnTo>
                    <a:lnTo>
                      <a:pt x="451" y="389"/>
                    </a:lnTo>
                    <a:lnTo>
                      <a:pt x="427" y="401"/>
                    </a:lnTo>
                    <a:lnTo>
                      <a:pt x="386" y="411"/>
                    </a:lnTo>
                    <a:lnTo>
                      <a:pt x="386" y="389"/>
                    </a:lnTo>
                    <a:lnTo>
                      <a:pt x="372" y="377"/>
                    </a:lnTo>
                    <a:lnTo>
                      <a:pt x="334" y="374"/>
                    </a:lnTo>
                    <a:lnTo>
                      <a:pt x="322" y="389"/>
                    </a:lnTo>
                    <a:lnTo>
                      <a:pt x="316" y="416"/>
                    </a:lnTo>
                    <a:lnTo>
                      <a:pt x="296" y="422"/>
                    </a:lnTo>
                    <a:lnTo>
                      <a:pt x="276" y="434"/>
                    </a:lnTo>
                    <a:lnTo>
                      <a:pt x="246" y="432"/>
                    </a:lnTo>
                    <a:lnTo>
                      <a:pt x="231" y="406"/>
                    </a:lnTo>
                    <a:lnTo>
                      <a:pt x="197" y="392"/>
                    </a:lnTo>
                    <a:lnTo>
                      <a:pt x="160" y="389"/>
                    </a:lnTo>
                    <a:lnTo>
                      <a:pt x="130" y="402"/>
                    </a:lnTo>
                    <a:lnTo>
                      <a:pt x="110" y="419"/>
                    </a:lnTo>
                    <a:lnTo>
                      <a:pt x="32" y="399"/>
                    </a:lnTo>
                    <a:lnTo>
                      <a:pt x="30" y="392"/>
                    </a:lnTo>
                    <a:lnTo>
                      <a:pt x="24" y="374"/>
                    </a:lnTo>
                    <a:lnTo>
                      <a:pt x="27" y="352"/>
                    </a:lnTo>
                    <a:lnTo>
                      <a:pt x="25" y="319"/>
                    </a:lnTo>
                    <a:lnTo>
                      <a:pt x="0" y="297"/>
                    </a:lnTo>
                    <a:lnTo>
                      <a:pt x="67" y="284"/>
                    </a:lnTo>
                    <a:lnTo>
                      <a:pt x="102" y="254"/>
                    </a:lnTo>
                    <a:lnTo>
                      <a:pt x="135" y="242"/>
                    </a:lnTo>
                    <a:lnTo>
                      <a:pt x="174" y="202"/>
                    </a:lnTo>
                    <a:lnTo>
                      <a:pt x="195" y="234"/>
                    </a:lnTo>
                    <a:lnTo>
                      <a:pt x="214" y="267"/>
                    </a:lnTo>
                    <a:lnTo>
                      <a:pt x="284" y="267"/>
                    </a:lnTo>
                    <a:lnTo>
                      <a:pt x="292" y="244"/>
                    </a:lnTo>
                    <a:lnTo>
                      <a:pt x="392" y="225"/>
                    </a:lnTo>
                    <a:lnTo>
                      <a:pt x="391" y="184"/>
                    </a:lnTo>
                    <a:lnTo>
                      <a:pt x="421" y="120"/>
                    </a:lnTo>
                    <a:lnTo>
                      <a:pt x="451" y="94"/>
                    </a:lnTo>
                    <a:lnTo>
                      <a:pt x="466" y="0"/>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06" name="Freeform 56"/>
              <p:cNvSpPr>
                <a:spLocks/>
              </p:cNvSpPr>
              <p:nvPr/>
            </p:nvSpPr>
            <p:spPr bwMode="auto">
              <a:xfrm>
                <a:off x="1047" y="1025"/>
                <a:ext cx="799" cy="617"/>
              </a:xfrm>
              <a:custGeom>
                <a:avLst/>
                <a:gdLst>
                  <a:gd name="T0" fmla="*/ 208 w 799"/>
                  <a:gd name="T1" fmla="*/ 419 h 617"/>
                  <a:gd name="T2" fmla="*/ 268 w 799"/>
                  <a:gd name="T3" fmla="*/ 425 h 617"/>
                  <a:gd name="T4" fmla="*/ 328 w 799"/>
                  <a:gd name="T5" fmla="*/ 457 h 617"/>
                  <a:gd name="T6" fmla="*/ 313 w 799"/>
                  <a:gd name="T7" fmla="*/ 525 h 617"/>
                  <a:gd name="T8" fmla="*/ 307 w 799"/>
                  <a:gd name="T9" fmla="*/ 594 h 617"/>
                  <a:gd name="T10" fmla="*/ 335 w 799"/>
                  <a:gd name="T11" fmla="*/ 617 h 617"/>
                  <a:gd name="T12" fmla="*/ 400 w 799"/>
                  <a:gd name="T13" fmla="*/ 604 h 617"/>
                  <a:gd name="T14" fmla="*/ 435 w 799"/>
                  <a:gd name="T15" fmla="*/ 574 h 617"/>
                  <a:gd name="T16" fmla="*/ 468 w 799"/>
                  <a:gd name="T17" fmla="*/ 562 h 617"/>
                  <a:gd name="T18" fmla="*/ 507 w 799"/>
                  <a:gd name="T19" fmla="*/ 522 h 617"/>
                  <a:gd name="T20" fmla="*/ 528 w 799"/>
                  <a:gd name="T21" fmla="*/ 554 h 617"/>
                  <a:gd name="T22" fmla="*/ 547 w 799"/>
                  <a:gd name="T23" fmla="*/ 587 h 617"/>
                  <a:gd name="T24" fmla="*/ 617 w 799"/>
                  <a:gd name="T25" fmla="*/ 587 h 617"/>
                  <a:gd name="T26" fmla="*/ 625 w 799"/>
                  <a:gd name="T27" fmla="*/ 564 h 617"/>
                  <a:gd name="T28" fmla="*/ 725 w 799"/>
                  <a:gd name="T29" fmla="*/ 545 h 617"/>
                  <a:gd name="T30" fmla="*/ 724 w 799"/>
                  <a:gd name="T31" fmla="*/ 504 h 617"/>
                  <a:gd name="T32" fmla="*/ 754 w 799"/>
                  <a:gd name="T33" fmla="*/ 440 h 617"/>
                  <a:gd name="T34" fmla="*/ 784 w 799"/>
                  <a:gd name="T35" fmla="*/ 414 h 617"/>
                  <a:gd name="T36" fmla="*/ 799 w 799"/>
                  <a:gd name="T37" fmla="*/ 320 h 617"/>
                  <a:gd name="T38" fmla="*/ 787 w 799"/>
                  <a:gd name="T39" fmla="*/ 302 h 617"/>
                  <a:gd name="T40" fmla="*/ 739 w 799"/>
                  <a:gd name="T41" fmla="*/ 297 h 617"/>
                  <a:gd name="T42" fmla="*/ 694 w 799"/>
                  <a:gd name="T43" fmla="*/ 282 h 617"/>
                  <a:gd name="T44" fmla="*/ 642 w 799"/>
                  <a:gd name="T45" fmla="*/ 270 h 617"/>
                  <a:gd name="T46" fmla="*/ 624 w 799"/>
                  <a:gd name="T47" fmla="*/ 250 h 617"/>
                  <a:gd name="T48" fmla="*/ 597 w 799"/>
                  <a:gd name="T49" fmla="*/ 250 h 617"/>
                  <a:gd name="T50" fmla="*/ 592 w 799"/>
                  <a:gd name="T51" fmla="*/ 222 h 617"/>
                  <a:gd name="T52" fmla="*/ 600 w 799"/>
                  <a:gd name="T53" fmla="*/ 207 h 617"/>
                  <a:gd name="T54" fmla="*/ 609 w 799"/>
                  <a:gd name="T55" fmla="*/ 190 h 617"/>
                  <a:gd name="T56" fmla="*/ 599 w 799"/>
                  <a:gd name="T57" fmla="*/ 165 h 617"/>
                  <a:gd name="T58" fmla="*/ 572 w 799"/>
                  <a:gd name="T59" fmla="*/ 145 h 617"/>
                  <a:gd name="T60" fmla="*/ 567 w 799"/>
                  <a:gd name="T61" fmla="*/ 75 h 617"/>
                  <a:gd name="T62" fmla="*/ 523 w 799"/>
                  <a:gd name="T63" fmla="*/ 68 h 617"/>
                  <a:gd name="T64" fmla="*/ 490 w 799"/>
                  <a:gd name="T65" fmla="*/ 60 h 617"/>
                  <a:gd name="T66" fmla="*/ 465 w 799"/>
                  <a:gd name="T67" fmla="*/ 68 h 617"/>
                  <a:gd name="T68" fmla="*/ 395 w 799"/>
                  <a:gd name="T69" fmla="*/ 45 h 617"/>
                  <a:gd name="T70" fmla="*/ 303 w 799"/>
                  <a:gd name="T71" fmla="*/ 26 h 617"/>
                  <a:gd name="T72" fmla="*/ 287 w 799"/>
                  <a:gd name="T73" fmla="*/ 11 h 617"/>
                  <a:gd name="T74" fmla="*/ 228 w 799"/>
                  <a:gd name="T75" fmla="*/ 0 h 617"/>
                  <a:gd name="T76" fmla="*/ 208 w 799"/>
                  <a:gd name="T77" fmla="*/ 13 h 617"/>
                  <a:gd name="T78" fmla="*/ 205 w 799"/>
                  <a:gd name="T79" fmla="*/ 35 h 617"/>
                  <a:gd name="T80" fmla="*/ 180 w 799"/>
                  <a:gd name="T81" fmla="*/ 35 h 617"/>
                  <a:gd name="T82" fmla="*/ 168 w 799"/>
                  <a:gd name="T83" fmla="*/ 15 h 617"/>
                  <a:gd name="T84" fmla="*/ 156 w 799"/>
                  <a:gd name="T85" fmla="*/ 3 h 617"/>
                  <a:gd name="T86" fmla="*/ 126 w 799"/>
                  <a:gd name="T87" fmla="*/ 3 h 617"/>
                  <a:gd name="T88" fmla="*/ 108 w 799"/>
                  <a:gd name="T89" fmla="*/ 11 h 617"/>
                  <a:gd name="T90" fmla="*/ 90 w 799"/>
                  <a:gd name="T91" fmla="*/ 35 h 617"/>
                  <a:gd name="T92" fmla="*/ 96 w 799"/>
                  <a:gd name="T93" fmla="*/ 60 h 617"/>
                  <a:gd name="T94" fmla="*/ 101 w 799"/>
                  <a:gd name="T95" fmla="*/ 117 h 617"/>
                  <a:gd name="T96" fmla="*/ 90 w 799"/>
                  <a:gd name="T97" fmla="*/ 165 h 617"/>
                  <a:gd name="T98" fmla="*/ 58 w 799"/>
                  <a:gd name="T99" fmla="*/ 197 h 617"/>
                  <a:gd name="T100" fmla="*/ 11 w 799"/>
                  <a:gd name="T101" fmla="*/ 200 h 617"/>
                  <a:gd name="T102" fmla="*/ 6 w 799"/>
                  <a:gd name="T103" fmla="*/ 247 h 617"/>
                  <a:gd name="T104" fmla="*/ 0 w 799"/>
                  <a:gd name="T105" fmla="*/ 277 h 617"/>
                  <a:gd name="T106" fmla="*/ 78 w 799"/>
                  <a:gd name="T107" fmla="*/ 328 h 617"/>
                  <a:gd name="T108" fmla="*/ 151 w 799"/>
                  <a:gd name="T109" fmla="*/ 335 h 617"/>
                  <a:gd name="T110" fmla="*/ 158 w 799"/>
                  <a:gd name="T111" fmla="*/ 354 h 617"/>
                  <a:gd name="T112" fmla="*/ 158 w 799"/>
                  <a:gd name="T113" fmla="*/ 399 h 617"/>
                  <a:gd name="T114" fmla="*/ 188 w 799"/>
                  <a:gd name="T115" fmla="*/ 410 h 617"/>
                  <a:gd name="T116" fmla="*/ 208 w 799"/>
                  <a:gd name="T117" fmla="*/ 419 h 6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99" h="617">
                    <a:moveTo>
                      <a:pt x="208" y="419"/>
                    </a:moveTo>
                    <a:lnTo>
                      <a:pt x="268" y="425"/>
                    </a:lnTo>
                    <a:lnTo>
                      <a:pt x="328" y="457"/>
                    </a:lnTo>
                    <a:lnTo>
                      <a:pt x="313" y="525"/>
                    </a:lnTo>
                    <a:lnTo>
                      <a:pt x="307" y="594"/>
                    </a:lnTo>
                    <a:lnTo>
                      <a:pt x="335" y="617"/>
                    </a:lnTo>
                    <a:lnTo>
                      <a:pt x="400" y="604"/>
                    </a:lnTo>
                    <a:lnTo>
                      <a:pt x="435" y="574"/>
                    </a:lnTo>
                    <a:lnTo>
                      <a:pt x="468" y="562"/>
                    </a:lnTo>
                    <a:lnTo>
                      <a:pt x="507" y="522"/>
                    </a:lnTo>
                    <a:lnTo>
                      <a:pt x="528" y="554"/>
                    </a:lnTo>
                    <a:lnTo>
                      <a:pt x="547" y="587"/>
                    </a:lnTo>
                    <a:lnTo>
                      <a:pt x="617" y="587"/>
                    </a:lnTo>
                    <a:lnTo>
                      <a:pt x="625" y="564"/>
                    </a:lnTo>
                    <a:lnTo>
                      <a:pt x="725" y="545"/>
                    </a:lnTo>
                    <a:lnTo>
                      <a:pt x="724" y="504"/>
                    </a:lnTo>
                    <a:lnTo>
                      <a:pt x="754" y="440"/>
                    </a:lnTo>
                    <a:lnTo>
                      <a:pt x="784" y="414"/>
                    </a:lnTo>
                    <a:lnTo>
                      <a:pt x="799" y="320"/>
                    </a:lnTo>
                    <a:lnTo>
                      <a:pt x="787" y="302"/>
                    </a:lnTo>
                    <a:lnTo>
                      <a:pt x="739" y="297"/>
                    </a:lnTo>
                    <a:lnTo>
                      <a:pt x="694" y="282"/>
                    </a:lnTo>
                    <a:lnTo>
                      <a:pt x="642" y="270"/>
                    </a:lnTo>
                    <a:lnTo>
                      <a:pt x="624" y="250"/>
                    </a:lnTo>
                    <a:lnTo>
                      <a:pt x="597" y="250"/>
                    </a:lnTo>
                    <a:lnTo>
                      <a:pt x="592" y="222"/>
                    </a:lnTo>
                    <a:lnTo>
                      <a:pt x="600" y="207"/>
                    </a:lnTo>
                    <a:lnTo>
                      <a:pt x="609" y="190"/>
                    </a:lnTo>
                    <a:lnTo>
                      <a:pt x="599" y="165"/>
                    </a:lnTo>
                    <a:lnTo>
                      <a:pt x="572" y="145"/>
                    </a:lnTo>
                    <a:lnTo>
                      <a:pt x="567" y="75"/>
                    </a:lnTo>
                    <a:lnTo>
                      <a:pt x="523" y="68"/>
                    </a:lnTo>
                    <a:lnTo>
                      <a:pt x="490" y="60"/>
                    </a:lnTo>
                    <a:lnTo>
                      <a:pt x="465" y="68"/>
                    </a:lnTo>
                    <a:lnTo>
                      <a:pt x="395" y="45"/>
                    </a:lnTo>
                    <a:lnTo>
                      <a:pt x="303" y="26"/>
                    </a:lnTo>
                    <a:lnTo>
                      <a:pt x="287" y="11"/>
                    </a:lnTo>
                    <a:lnTo>
                      <a:pt x="228" y="0"/>
                    </a:lnTo>
                    <a:lnTo>
                      <a:pt x="208" y="13"/>
                    </a:lnTo>
                    <a:lnTo>
                      <a:pt x="205" y="35"/>
                    </a:lnTo>
                    <a:lnTo>
                      <a:pt x="180" y="35"/>
                    </a:lnTo>
                    <a:lnTo>
                      <a:pt x="168" y="15"/>
                    </a:lnTo>
                    <a:lnTo>
                      <a:pt x="156" y="3"/>
                    </a:lnTo>
                    <a:lnTo>
                      <a:pt x="126" y="3"/>
                    </a:lnTo>
                    <a:lnTo>
                      <a:pt x="108" y="11"/>
                    </a:lnTo>
                    <a:lnTo>
                      <a:pt x="90" y="35"/>
                    </a:lnTo>
                    <a:lnTo>
                      <a:pt x="96" y="60"/>
                    </a:lnTo>
                    <a:lnTo>
                      <a:pt x="101" y="117"/>
                    </a:lnTo>
                    <a:lnTo>
                      <a:pt x="90" y="165"/>
                    </a:lnTo>
                    <a:lnTo>
                      <a:pt x="58" y="197"/>
                    </a:lnTo>
                    <a:lnTo>
                      <a:pt x="11" y="200"/>
                    </a:lnTo>
                    <a:lnTo>
                      <a:pt x="6" y="247"/>
                    </a:lnTo>
                    <a:lnTo>
                      <a:pt x="0" y="277"/>
                    </a:lnTo>
                    <a:lnTo>
                      <a:pt x="78" y="328"/>
                    </a:lnTo>
                    <a:lnTo>
                      <a:pt x="151" y="335"/>
                    </a:lnTo>
                    <a:lnTo>
                      <a:pt x="158" y="354"/>
                    </a:lnTo>
                    <a:lnTo>
                      <a:pt x="158" y="399"/>
                    </a:lnTo>
                    <a:lnTo>
                      <a:pt x="188" y="410"/>
                    </a:lnTo>
                    <a:lnTo>
                      <a:pt x="208" y="4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07" name="Freeform 57"/>
              <p:cNvSpPr>
                <a:spLocks/>
              </p:cNvSpPr>
              <p:nvPr/>
            </p:nvSpPr>
            <p:spPr bwMode="auto">
              <a:xfrm>
                <a:off x="1047" y="1025"/>
                <a:ext cx="799" cy="617"/>
              </a:xfrm>
              <a:custGeom>
                <a:avLst/>
                <a:gdLst>
                  <a:gd name="T0" fmla="*/ 208 w 799"/>
                  <a:gd name="T1" fmla="*/ 419 h 617"/>
                  <a:gd name="T2" fmla="*/ 268 w 799"/>
                  <a:gd name="T3" fmla="*/ 425 h 617"/>
                  <a:gd name="T4" fmla="*/ 328 w 799"/>
                  <a:gd name="T5" fmla="*/ 457 h 617"/>
                  <a:gd name="T6" fmla="*/ 313 w 799"/>
                  <a:gd name="T7" fmla="*/ 525 h 617"/>
                  <a:gd name="T8" fmla="*/ 307 w 799"/>
                  <a:gd name="T9" fmla="*/ 594 h 617"/>
                  <a:gd name="T10" fmla="*/ 335 w 799"/>
                  <a:gd name="T11" fmla="*/ 617 h 617"/>
                  <a:gd name="T12" fmla="*/ 400 w 799"/>
                  <a:gd name="T13" fmla="*/ 604 h 617"/>
                  <a:gd name="T14" fmla="*/ 435 w 799"/>
                  <a:gd name="T15" fmla="*/ 574 h 617"/>
                  <a:gd name="T16" fmla="*/ 468 w 799"/>
                  <a:gd name="T17" fmla="*/ 562 h 617"/>
                  <a:gd name="T18" fmla="*/ 507 w 799"/>
                  <a:gd name="T19" fmla="*/ 522 h 617"/>
                  <a:gd name="T20" fmla="*/ 528 w 799"/>
                  <a:gd name="T21" fmla="*/ 554 h 617"/>
                  <a:gd name="T22" fmla="*/ 547 w 799"/>
                  <a:gd name="T23" fmla="*/ 587 h 617"/>
                  <a:gd name="T24" fmla="*/ 617 w 799"/>
                  <a:gd name="T25" fmla="*/ 587 h 617"/>
                  <a:gd name="T26" fmla="*/ 625 w 799"/>
                  <a:gd name="T27" fmla="*/ 564 h 617"/>
                  <a:gd name="T28" fmla="*/ 725 w 799"/>
                  <a:gd name="T29" fmla="*/ 545 h 617"/>
                  <a:gd name="T30" fmla="*/ 724 w 799"/>
                  <a:gd name="T31" fmla="*/ 504 h 617"/>
                  <a:gd name="T32" fmla="*/ 754 w 799"/>
                  <a:gd name="T33" fmla="*/ 440 h 617"/>
                  <a:gd name="T34" fmla="*/ 784 w 799"/>
                  <a:gd name="T35" fmla="*/ 414 h 617"/>
                  <a:gd name="T36" fmla="*/ 799 w 799"/>
                  <a:gd name="T37" fmla="*/ 320 h 617"/>
                  <a:gd name="T38" fmla="*/ 787 w 799"/>
                  <a:gd name="T39" fmla="*/ 302 h 617"/>
                  <a:gd name="T40" fmla="*/ 739 w 799"/>
                  <a:gd name="T41" fmla="*/ 297 h 617"/>
                  <a:gd name="T42" fmla="*/ 694 w 799"/>
                  <a:gd name="T43" fmla="*/ 282 h 617"/>
                  <a:gd name="T44" fmla="*/ 642 w 799"/>
                  <a:gd name="T45" fmla="*/ 270 h 617"/>
                  <a:gd name="T46" fmla="*/ 624 w 799"/>
                  <a:gd name="T47" fmla="*/ 250 h 617"/>
                  <a:gd name="T48" fmla="*/ 597 w 799"/>
                  <a:gd name="T49" fmla="*/ 250 h 617"/>
                  <a:gd name="T50" fmla="*/ 592 w 799"/>
                  <a:gd name="T51" fmla="*/ 222 h 617"/>
                  <a:gd name="T52" fmla="*/ 600 w 799"/>
                  <a:gd name="T53" fmla="*/ 207 h 617"/>
                  <a:gd name="T54" fmla="*/ 609 w 799"/>
                  <a:gd name="T55" fmla="*/ 190 h 617"/>
                  <a:gd name="T56" fmla="*/ 599 w 799"/>
                  <a:gd name="T57" fmla="*/ 165 h 617"/>
                  <a:gd name="T58" fmla="*/ 572 w 799"/>
                  <a:gd name="T59" fmla="*/ 145 h 617"/>
                  <a:gd name="T60" fmla="*/ 567 w 799"/>
                  <a:gd name="T61" fmla="*/ 75 h 617"/>
                  <a:gd name="T62" fmla="*/ 523 w 799"/>
                  <a:gd name="T63" fmla="*/ 68 h 617"/>
                  <a:gd name="T64" fmla="*/ 490 w 799"/>
                  <a:gd name="T65" fmla="*/ 60 h 617"/>
                  <a:gd name="T66" fmla="*/ 465 w 799"/>
                  <a:gd name="T67" fmla="*/ 68 h 617"/>
                  <a:gd name="T68" fmla="*/ 395 w 799"/>
                  <a:gd name="T69" fmla="*/ 45 h 617"/>
                  <a:gd name="T70" fmla="*/ 303 w 799"/>
                  <a:gd name="T71" fmla="*/ 26 h 617"/>
                  <a:gd name="T72" fmla="*/ 287 w 799"/>
                  <a:gd name="T73" fmla="*/ 11 h 617"/>
                  <a:gd name="T74" fmla="*/ 228 w 799"/>
                  <a:gd name="T75" fmla="*/ 0 h 617"/>
                  <a:gd name="T76" fmla="*/ 208 w 799"/>
                  <a:gd name="T77" fmla="*/ 13 h 617"/>
                  <a:gd name="T78" fmla="*/ 205 w 799"/>
                  <a:gd name="T79" fmla="*/ 35 h 617"/>
                  <a:gd name="T80" fmla="*/ 180 w 799"/>
                  <a:gd name="T81" fmla="*/ 35 h 617"/>
                  <a:gd name="T82" fmla="*/ 168 w 799"/>
                  <a:gd name="T83" fmla="*/ 15 h 617"/>
                  <a:gd name="T84" fmla="*/ 156 w 799"/>
                  <a:gd name="T85" fmla="*/ 3 h 617"/>
                  <a:gd name="T86" fmla="*/ 126 w 799"/>
                  <a:gd name="T87" fmla="*/ 3 h 617"/>
                  <a:gd name="T88" fmla="*/ 108 w 799"/>
                  <a:gd name="T89" fmla="*/ 11 h 617"/>
                  <a:gd name="T90" fmla="*/ 90 w 799"/>
                  <a:gd name="T91" fmla="*/ 35 h 617"/>
                  <a:gd name="T92" fmla="*/ 96 w 799"/>
                  <a:gd name="T93" fmla="*/ 60 h 617"/>
                  <a:gd name="T94" fmla="*/ 101 w 799"/>
                  <a:gd name="T95" fmla="*/ 117 h 617"/>
                  <a:gd name="T96" fmla="*/ 90 w 799"/>
                  <a:gd name="T97" fmla="*/ 165 h 617"/>
                  <a:gd name="T98" fmla="*/ 58 w 799"/>
                  <a:gd name="T99" fmla="*/ 197 h 617"/>
                  <a:gd name="T100" fmla="*/ 11 w 799"/>
                  <a:gd name="T101" fmla="*/ 200 h 617"/>
                  <a:gd name="T102" fmla="*/ 6 w 799"/>
                  <a:gd name="T103" fmla="*/ 247 h 617"/>
                  <a:gd name="T104" fmla="*/ 0 w 799"/>
                  <a:gd name="T105" fmla="*/ 277 h 617"/>
                  <a:gd name="T106" fmla="*/ 78 w 799"/>
                  <a:gd name="T107" fmla="*/ 328 h 617"/>
                  <a:gd name="T108" fmla="*/ 151 w 799"/>
                  <a:gd name="T109" fmla="*/ 335 h 617"/>
                  <a:gd name="T110" fmla="*/ 158 w 799"/>
                  <a:gd name="T111" fmla="*/ 354 h 617"/>
                  <a:gd name="T112" fmla="*/ 158 w 799"/>
                  <a:gd name="T113" fmla="*/ 399 h 617"/>
                  <a:gd name="T114" fmla="*/ 188 w 799"/>
                  <a:gd name="T115" fmla="*/ 410 h 617"/>
                  <a:gd name="T116" fmla="*/ 208 w 799"/>
                  <a:gd name="T117" fmla="*/ 419 h 6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99" h="617">
                    <a:moveTo>
                      <a:pt x="208" y="419"/>
                    </a:moveTo>
                    <a:lnTo>
                      <a:pt x="268" y="425"/>
                    </a:lnTo>
                    <a:lnTo>
                      <a:pt x="328" y="457"/>
                    </a:lnTo>
                    <a:lnTo>
                      <a:pt x="313" y="525"/>
                    </a:lnTo>
                    <a:lnTo>
                      <a:pt x="307" y="594"/>
                    </a:lnTo>
                    <a:lnTo>
                      <a:pt x="335" y="617"/>
                    </a:lnTo>
                    <a:lnTo>
                      <a:pt x="400" y="604"/>
                    </a:lnTo>
                    <a:lnTo>
                      <a:pt x="435" y="574"/>
                    </a:lnTo>
                    <a:lnTo>
                      <a:pt x="468" y="562"/>
                    </a:lnTo>
                    <a:lnTo>
                      <a:pt x="507" y="522"/>
                    </a:lnTo>
                    <a:lnTo>
                      <a:pt x="528" y="554"/>
                    </a:lnTo>
                    <a:lnTo>
                      <a:pt x="547" y="587"/>
                    </a:lnTo>
                    <a:lnTo>
                      <a:pt x="617" y="587"/>
                    </a:lnTo>
                    <a:lnTo>
                      <a:pt x="625" y="564"/>
                    </a:lnTo>
                    <a:lnTo>
                      <a:pt x="725" y="545"/>
                    </a:lnTo>
                    <a:lnTo>
                      <a:pt x="724" y="504"/>
                    </a:lnTo>
                    <a:lnTo>
                      <a:pt x="754" y="440"/>
                    </a:lnTo>
                    <a:lnTo>
                      <a:pt x="784" y="414"/>
                    </a:lnTo>
                    <a:lnTo>
                      <a:pt x="799" y="320"/>
                    </a:lnTo>
                    <a:lnTo>
                      <a:pt x="787" y="302"/>
                    </a:lnTo>
                    <a:lnTo>
                      <a:pt x="739" y="297"/>
                    </a:lnTo>
                    <a:lnTo>
                      <a:pt x="694" y="282"/>
                    </a:lnTo>
                    <a:lnTo>
                      <a:pt x="642" y="270"/>
                    </a:lnTo>
                    <a:lnTo>
                      <a:pt x="624" y="250"/>
                    </a:lnTo>
                    <a:lnTo>
                      <a:pt x="597" y="250"/>
                    </a:lnTo>
                    <a:lnTo>
                      <a:pt x="592" y="222"/>
                    </a:lnTo>
                    <a:lnTo>
                      <a:pt x="600" y="207"/>
                    </a:lnTo>
                    <a:lnTo>
                      <a:pt x="609" y="190"/>
                    </a:lnTo>
                    <a:lnTo>
                      <a:pt x="599" y="165"/>
                    </a:lnTo>
                    <a:lnTo>
                      <a:pt x="572" y="145"/>
                    </a:lnTo>
                    <a:lnTo>
                      <a:pt x="567" y="75"/>
                    </a:lnTo>
                    <a:lnTo>
                      <a:pt x="523" y="68"/>
                    </a:lnTo>
                    <a:lnTo>
                      <a:pt x="490" y="60"/>
                    </a:lnTo>
                    <a:lnTo>
                      <a:pt x="465" y="68"/>
                    </a:lnTo>
                    <a:lnTo>
                      <a:pt x="395" y="45"/>
                    </a:lnTo>
                    <a:lnTo>
                      <a:pt x="303" y="26"/>
                    </a:lnTo>
                    <a:lnTo>
                      <a:pt x="287" y="11"/>
                    </a:lnTo>
                    <a:lnTo>
                      <a:pt x="228" y="0"/>
                    </a:lnTo>
                    <a:lnTo>
                      <a:pt x="208" y="13"/>
                    </a:lnTo>
                    <a:lnTo>
                      <a:pt x="205" y="35"/>
                    </a:lnTo>
                    <a:lnTo>
                      <a:pt x="180" y="35"/>
                    </a:lnTo>
                    <a:lnTo>
                      <a:pt x="168" y="15"/>
                    </a:lnTo>
                    <a:lnTo>
                      <a:pt x="156" y="3"/>
                    </a:lnTo>
                    <a:lnTo>
                      <a:pt x="126" y="3"/>
                    </a:lnTo>
                    <a:lnTo>
                      <a:pt x="108" y="11"/>
                    </a:lnTo>
                    <a:lnTo>
                      <a:pt x="90" y="35"/>
                    </a:lnTo>
                    <a:lnTo>
                      <a:pt x="96" y="60"/>
                    </a:lnTo>
                    <a:lnTo>
                      <a:pt x="101" y="117"/>
                    </a:lnTo>
                    <a:lnTo>
                      <a:pt x="90" y="165"/>
                    </a:lnTo>
                    <a:lnTo>
                      <a:pt x="58" y="197"/>
                    </a:lnTo>
                    <a:lnTo>
                      <a:pt x="11" y="200"/>
                    </a:lnTo>
                    <a:lnTo>
                      <a:pt x="6" y="247"/>
                    </a:lnTo>
                    <a:lnTo>
                      <a:pt x="0" y="277"/>
                    </a:lnTo>
                    <a:lnTo>
                      <a:pt x="78" y="328"/>
                    </a:lnTo>
                    <a:lnTo>
                      <a:pt x="151" y="335"/>
                    </a:lnTo>
                    <a:lnTo>
                      <a:pt x="158" y="354"/>
                    </a:lnTo>
                    <a:lnTo>
                      <a:pt x="158" y="399"/>
                    </a:lnTo>
                    <a:lnTo>
                      <a:pt x="188" y="410"/>
                    </a:lnTo>
                    <a:lnTo>
                      <a:pt x="208" y="419"/>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08" name="Freeform 58"/>
              <p:cNvSpPr>
                <a:spLocks/>
              </p:cNvSpPr>
              <p:nvPr/>
            </p:nvSpPr>
            <p:spPr bwMode="auto">
              <a:xfrm>
                <a:off x="3614" y="2947"/>
                <a:ext cx="295" cy="313"/>
              </a:xfrm>
              <a:custGeom>
                <a:avLst/>
                <a:gdLst>
                  <a:gd name="T0" fmla="*/ 295 w 295"/>
                  <a:gd name="T1" fmla="*/ 119 h 313"/>
                  <a:gd name="T2" fmla="*/ 254 w 295"/>
                  <a:gd name="T3" fmla="*/ 174 h 313"/>
                  <a:gd name="T4" fmla="*/ 254 w 295"/>
                  <a:gd name="T5" fmla="*/ 211 h 313"/>
                  <a:gd name="T6" fmla="*/ 262 w 295"/>
                  <a:gd name="T7" fmla="*/ 236 h 313"/>
                  <a:gd name="T8" fmla="*/ 244 w 295"/>
                  <a:gd name="T9" fmla="*/ 246 h 313"/>
                  <a:gd name="T10" fmla="*/ 227 w 295"/>
                  <a:gd name="T11" fmla="*/ 266 h 313"/>
                  <a:gd name="T12" fmla="*/ 188 w 295"/>
                  <a:gd name="T13" fmla="*/ 276 h 313"/>
                  <a:gd name="T14" fmla="*/ 178 w 295"/>
                  <a:gd name="T15" fmla="*/ 313 h 313"/>
                  <a:gd name="T16" fmla="*/ 105 w 295"/>
                  <a:gd name="T17" fmla="*/ 309 h 313"/>
                  <a:gd name="T18" fmla="*/ 47 w 295"/>
                  <a:gd name="T19" fmla="*/ 296 h 313"/>
                  <a:gd name="T20" fmla="*/ 0 w 295"/>
                  <a:gd name="T21" fmla="*/ 258 h 313"/>
                  <a:gd name="T22" fmla="*/ 25 w 295"/>
                  <a:gd name="T23" fmla="*/ 217 h 313"/>
                  <a:gd name="T24" fmla="*/ 25 w 295"/>
                  <a:gd name="T25" fmla="*/ 177 h 313"/>
                  <a:gd name="T26" fmla="*/ 0 w 295"/>
                  <a:gd name="T27" fmla="*/ 144 h 313"/>
                  <a:gd name="T28" fmla="*/ 10 w 295"/>
                  <a:gd name="T29" fmla="*/ 121 h 313"/>
                  <a:gd name="T30" fmla="*/ 43 w 295"/>
                  <a:gd name="T31" fmla="*/ 102 h 313"/>
                  <a:gd name="T32" fmla="*/ 65 w 295"/>
                  <a:gd name="T33" fmla="*/ 67 h 313"/>
                  <a:gd name="T34" fmla="*/ 53 w 295"/>
                  <a:gd name="T35" fmla="*/ 39 h 313"/>
                  <a:gd name="T36" fmla="*/ 65 w 295"/>
                  <a:gd name="T37" fmla="*/ 0 h 313"/>
                  <a:gd name="T38" fmla="*/ 103 w 295"/>
                  <a:gd name="T39" fmla="*/ 14 h 313"/>
                  <a:gd name="T40" fmla="*/ 147 w 295"/>
                  <a:gd name="T41" fmla="*/ 57 h 313"/>
                  <a:gd name="T42" fmla="*/ 187 w 295"/>
                  <a:gd name="T43" fmla="*/ 99 h 313"/>
                  <a:gd name="T44" fmla="*/ 214 w 295"/>
                  <a:gd name="T45" fmla="*/ 81 h 313"/>
                  <a:gd name="T46" fmla="*/ 242 w 295"/>
                  <a:gd name="T47" fmla="*/ 81 h 313"/>
                  <a:gd name="T48" fmla="*/ 262 w 295"/>
                  <a:gd name="T49" fmla="*/ 87 h 313"/>
                  <a:gd name="T50" fmla="*/ 295 w 295"/>
                  <a:gd name="T51" fmla="*/ 119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5" h="313">
                    <a:moveTo>
                      <a:pt x="295" y="119"/>
                    </a:moveTo>
                    <a:lnTo>
                      <a:pt x="254" y="174"/>
                    </a:lnTo>
                    <a:lnTo>
                      <a:pt x="254" y="211"/>
                    </a:lnTo>
                    <a:lnTo>
                      <a:pt x="262" y="236"/>
                    </a:lnTo>
                    <a:lnTo>
                      <a:pt x="244" y="246"/>
                    </a:lnTo>
                    <a:lnTo>
                      <a:pt x="227" y="266"/>
                    </a:lnTo>
                    <a:lnTo>
                      <a:pt x="188" y="276"/>
                    </a:lnTo>
                    <a:lnTo>
                      <a:pt x="178" y="313"/>
                    </a:lnTo>
                    <a:lnTo>
                      <a:pt x="105" y="309"/>
                    </a:lnTo>
                    <a:lnTo>
                      <a:pt x="47" y="296"/>
                    </a:lnTo>
                    <a:lnTo>
                      <a:pt x="0" y="258"/>
                    </a:lnTo>
                    <a:lnTo>
                      <a:pt x="25" y="217"/>
                    </a:lnTo>
                    <a:lnTo>
                      <a:pt x="25" y="177"/>
                    </a:lnTo>
                    <a:lnTo>
                      <a:pt x="0" y="144"/>
                    </a:lnTo>
                    <a:lnTo>
                      <a:pt x="10" y="121"/>
                    </a:lnTo>
                    <a:lnTo>
                      <a:pt x="43" y="102"/>
                    </a:lnTo>
                    <a:lnTo>
                      <a:pt x="65" y="67"/>
                    </a:lnTo>
                    <a:lnTo>
                      <a:pt x="53" y="39"/>
                    </a:lnTo>
                    <a:lnTo>
                      <a:pt x="65" y="0"/>
                    </a:lnTo>
                    <a:lnTo>
                      <a:pt x="103" y="14"/>
                    </a:lnTo>
                    <a:lnTo>
                      <a:pt x="147" y="57"/>
                    </a:lnTo>
                    <a:lnTo>
                      <a:pt x="187" y="99"/>
                    </a:lnTo>
                    <a:lnTo>
                      <a:pt x="214" y="81"/>
                    </a:lnTo>
                    <a:lnTo>
                      <a:pt x="242" y="81"/>
                    </a:lnTo>
                    <a:lnTo>
                      <a:pt x="262" y="87"/>
                    </a:lnTo>
                    <a:lnTo>
                      <a:pt x="295" y="1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09" name="Freeform 59"/>
              <p:cNvSpPr>
                <a:spLocks/>
              </p:cNvSpPr>
              <p:nvPr/>
            </p:nvSpPr>
            <p:spPr bwMode="auto">
              <a:xfrm>
                <a:off x="3614" y="2947"/>
                <a:ext cx="295" cy="313"/>
              </a:xfrm>
              <a:custGeom>
                <a:avLst/>
                <a:gdLst>
                  <a:gd name="T0" fmla="*/ 295 w 295"/>
                  <a:gd name="T1" fmla="*/ 119 h 313"/>
                  <a:gd name="T2" fmla="*/ 254 w 295"/>
                  <a:gd name="T3" fmla="*/ 174 h 313"/>
                  <a:gd name="T4" fmla="*/ 254 w 295"/>
                  <a:gd name="T5" fmla="*/ 211 h 313"/>
                  <a:gd name="T6" fmla="*/ 262 w 295"/>
                  <a:gd name="T7" fmla="*/ 236 h 313"/>
                  <a:gd name="T8" fmla="*/ 244 w 295"/>
                  <a:gd name="T9" fmla="*/ 246 h 313"/>
                  <a:gd name="T10" fmla="*/ 227 w 295"/>
                  <a:gd name="T11" fmla="*/ 266 h 313"/>
                  <a:gd name="T12" fmla="*/ 188 w 295"/>
                  <a:gd name="T13" fmla="*/ 276 h 313"/>
                  <a:gd name="T14" fmla="*/ 178 w 295"/>
                  <a:gd name="T15" fmla="*/ 313 h 313"/>
                  <a:gd name="T16" fmla="*/ 105 w 295"/>
                  <a:gd name="T17" fmla="*/ 309 h 313"/>
                  <a:gd name="T18" fmla="*/ 47 w 295"/>
                  <a:gd name="T19" fmla="*/ 296 h 313"/>
                  <a:gd name="T20" fmla="*/ 0 w 295"/>
                  <a:gd name="T21" fmla="*/ 258 h 313"/>
                  <a:gd name="T22" fmla="*/ 25 w 295"/>
                  <a:gd name="T23" fmla="*/ 217 h 313"/>
                  <a:gd name="T24" fmla="*/ 25 w 295"/>
                  <a:gd name="T25" fmla="*/ 177 h 313"/>
                  <a:gd name="T26" fmla="*/ 0 w 295"/>
                  <a:gd name="T27" fmla="*/ 144 h 313"/>
                  <a:gd name="T28" fmla="*/ 10 w 295"/>
                  <a:gd name="T29" fmla="*/ 121 h 313"/>
                  <a:gd name="T30" fmla="*/ 43 w 295"/>
                  <a:gd name="T31" fmla="*/ 102 h 313"/>
                  <a:gd name="T32" fmla="*/ 65 w 295"/>
                  <a:gd name="T33" fmla="*/ 67 h 313"/>
                  <a:gd name="T34" fmla="*/ 53 w 295"/>
                  <a:gd name="T35" fmla="*/ 39 h 313"/>
                  <a:gd name="T36" fmla="*/ 65 w 295"/>
                  <a:gd name="T37" fmla="*/ 0 h 313"/>
                  <a:gd name="T38" fmla="*/ 103 w 295"/>
                  <a:gd name="T39" fmla="*/ 14 h 313"/>
                  <a:gd name="T40" fmla="*/ 147 w 295"/>
                  <a:gd name="T41" fmla="*/ 57 h 313"/>
                  <a:gd name="T42" fmla="*/ 187 w 295"/>
                  <a:gd name="T43" fmla="*/ 99 h 313"/>
                  <a:gd name="T44" fmla="*/ 214 w 295"/>
                  <a:gd name="T45" fmla="*/ 81 h 313"/>
                  <a:gd name="T46" fmla="*/ 242 w 295"/>
                  <a:gd name="T47" fmla="*/ 81 h 313"/>
                  <a:gd name="T48" fmla="*/ 262 w 295"/>
                  <a:gd name="T49" fmla="*/ 87 h 313"/>
                  <a:gd name="T50" fmla="*/ 295 w 295"/>
                  <a:gd name="T51" fmla="*/ 119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5" h="313">
                    <a:moveTo>
                      <a:pt x="295" y="119"/>
                    </a:moveTo>
                    <a:lnTo>
                      <a:pt x="254" y="174"/>
                    </a:lnTo>
                    <a:lnTo>
                      <a:pt x="254" y="211"/>
                    </a:lnTo>
                    <a:lnTo>
                      <a:pt x="262" y="236"/>
                    </a:lnTo>
                    <a:lnTo>
                      <a:pt x="244" y="246"/>
                    </a:lnTo>
                    <a:lnTo>
                      <a:pt x="227" y="266"/>
                    </a:lnTo>
                    <a:lnTo>
                      <a:pt x="188" y="276"/>
                    </a:lnTo>
                    <a:lnTo>
                      <a:pt x="178" y="313"/>
                    </a:lnTo>
                    <a:lnTo>
                      <a:pt x="105" y="309"/>
                    </a:lnTo>
                    <a:lnTo>
                      <a:pt x="47" y="296"/>
                    </a:lnTo>
                    <a:lnTo>
                      <a:pt x="0" y="258"/>
                    </a:lnTo>
                    <a:lnTo>
                      <a:pt x="25" y="217"/>
                    </a:lnTo>
                    <a:lnTo>
                      <a:pt x="25" y="177"/>
                    </a:lnTo>
                    <a:lnTo>
                      <a:pt x="0" y="144"/>
                    </a:lnTo>
                    <a:lnTo>
                      <a:pt x="10" y="121"/>
                    </a:lnTo>
                    <a:lnTo>
                      <a:pt x="43" y="102"/>
                    </a:lnTo>
                    <a:lnTo>
                      <a:pt x="65" y="67"/>
                    </a:lnTo>
                    <a:lnTo>
                      <a:pt x="53" y="39"/>
                    </a:lnTo>
                    <a:lnTo>
                      <a:pt x="65" y="0"/>
                    </a:lnTo>
                    <a:lnTo>
                      <a:pt x="103" y="14"/>
                    </a:lnTo>
                    <a:lnTo>
                      <a:pt x="147" y="57"/>
                    </a:lnTo>
                    <a:lnTo>
                      <a:pt x="187" y="99"/>
                    </a:lnTo>
                    <a:lnTo>
                      <a:pt x="214" y="81"/>
                    </a:lnTo>
                    <a:lnTo>
                      <a:pt x="242" y="81"/>
                    </a:lnTo>
                    <a:lnTo>
                      <a:pt x="262" y="87"/>
                    </a:lnTo>
                    <a:lnTo>
                      <a:pt x="295" y="119"/>
                    </a:lnTo>
                    <a:close/>
                  </a:path>
                </a:pathLst>
              </a:cu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10" name="Freeform 60"/>
              <p:cNvSpPr>
                <a:spLocks/>
              </p:cNvSpPr>
              <p:nvPr/>
            </p:nvSpPr>
            <p:spPr bwMode="auto">
              <a:xfrm>
                <a:off x="3492" y="2927"/>
                <a:ext cx="185" cy="182"/>
              </a:xfrm>
              <a:custGeom>
                <a:avLst/>
                <a:gdLst>
                  <a:gd name="T0" fmla="*/ 25 w 185"/>
                  <a:gd name="T1" fmla="*/ 182 h 182"/>
                  <a:gd name="T2" fmla="*/ 55 w 185"/>
                  <a:gd name="T3" fmla="*/ 167 h 182"/>
                  <a:gd name="T4" fmla="*/ 60 w 185"/>
                  <a:gd name="T5" fmla="*/ 107 h 182"/>
                  <a:gd name="T6" fmla="*/ 82 w 185"/>
                  <a:gd name="T7" fmla="*/ 89 h 182"/>
                  <a:gd name="T8" fmla="*/ 132 w 185"/>
                  <a:gd name="T9" fmla="*/ 69 h 182"/>
                  <a:gd name="T10" fmla="*/ 175 w 185"/>
                  <a:gd name="T11" fmla="*/ 59 h 182"/>
                  <a:gd name="T12" fmla="*/ 185 w 185"/>
                  <a:gd name="T13" fmla="*/ 20 h 182"/>
                  <a:gd name="T14" fmla="*/ 177 w 185"/>
                  <a:gd name="T15" fmla="*/ 7 h 182"/>
                  <a:gd name="T16" fmla="*/ 159 w 185"/>
                  <a:gd name="T17" fmla="*/ 0 h 182"/>
                  <a:gd name="T18" fmla="*/ 62 w 185"/>
                  <a:gd name="T19" fmla="*/ 4 h 182"/>
                  <a:gd name="T20" fmla="*/ 19 w 185"/>
                  <a:gd name="T21" fmla="*/ 27 h 182"/>
                  <a:gd name="T22" fmla="*/ 7 w 185"/>
                  <a:gd name="T23" fmla="*/ 59 h 182"/>
                  <a:gd name="T24" fmla="*/ 0 w 185"/>
                  <a:gd name="T25" fmla="*/ 97 h 182"/>
                  <a:gd name="T26" fmla="*/ 7 w 185"/>
                  <a:gd name="T27" fmla="*/ 112 h 182"/>
                  <a:gd name="T28" fmla="*/ 15 w 185"/>
                  <a:gd name="T29" fmla="*/ 134 h 182"/>
                  <a:gd name="T30" fmla="*/ 25 w 185"/>
                  <a:gd name="T31" fmla="*/ 182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82">
                    <a:moveTo>
                      <a:pt x="25" y="182"/>
                    </a:moveTo>
                    <a:lnTo>
                      <a:pt x="55" y="167"/>
                    </a:lnTo>
                    <a:lnTo>
                      <a:pt x="60" y="107"/>
                    </a:lnTo>
                    <a:lnTo>
                      <a:pt x="82" y="89"/>
                    </a:lnTo>
                    <a:lnTo>
                      <a:pt x="132" y="69"/>
                    </a:lnTo>
                    <a:lnTo>
                      <a:pt x="175" y="59"/>
                    </a:lnTo>
                    <a:lnTo>
                      <a:pt x="185" y="20"/>
                    </a:lnTo>
                    <a:lnTo>
                      <a:pt x="177" y="7"/>
                    </a:lnTo>
                    <a:lnTo>
                      <a:pt x="159" y="0"/>
                    </a:lnTo>
                    <a:lnTo>
                      <a:pt x="62" y="4"/>
                    </a:lnTo>
                    <a:lnTo>
                      <a:pt x="19" y="27"/>
                    </a:lnTo>
                    <a:lnTo>
                      <a:pt x="7" y="59"/>
                    </a:lnTo>
                    <a:lnTo>
                      <a:pt x="0" y="97"/>
                    </a:lnTo>
                    <a:lnTo>
                      <a:pt x="7" y="112"/>
                    </a:lnTo>
                    <a:lnTo>
                      <a:pt x="15" y="134"/>
                    </a:lnTo>
                    <a:lnTo>
                      <a:pt x="25" y="1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11" name="Freeform 61"/>
              <p:cNvSpPr>
                <a:spLocks/>
              </p:cNvSpPr>
              <p:nvPr/>
            </p:nvSpPr>
            <p:spPr bwMode="auto">
              <a:xfrm>
                <a:off x="3492" y="2927"/>
                <a:ext cx="185" cy="182"/>
              </a:xfrm>
              <a:custGeom>
                <a:avLst/>
                <a:gdLst>
                  <a:gd name="T0" fmla="*/ 25 w 185"/>
                  <a:gd name="T1" fmla="*/ 182 h 182"/>
                  <a:gd name="T2" fmla="*/ 55 w 185"/>
                  <a:gd name="T3" fmla="*/ 167 h 182"/>
                  <a:gd name="T4" fmla="*/ 60 w 185"/>
                  <a:gd name="T5" fmla="*/ 107 h 182"/>
                  <a:gd name="T6" fmla="*/ 82 w 185"/>
                  <a:gd name="T7" fmla="*/ 89 h 182"/>
                  <a:gd name="T8" fmla="*/ 132 w 185"/>
                  <a:gd name="T9" fmla="*/ 69 h 182"/>
                  <a:gd name="T10" fmla="*/ 175 w 185"/>
                  <a:gd name="T11" fmla="*/ 59 h 182"/>
                  <a:gd name="T12" fmla="*/ 185 w 185"/>
                  <a:gd name="T13" fmla="*/ 20 h 182"/>
                  <a:gd name="T14" fmla="*/ 177 w 185"/>
                  <a:gd name="T15" fmla="*/ 7 h 182"/>
                  <a:gd name="T16" fmla="*/ 159 w 185"/>
                  <a:gd name="T17" fmla="*/ 0 h 182"/>
                  <a:gd name="T18" fmla="*/ 62 w 185"/>
                  <a:gd name="T19" fmla="*/ 4 h 182"/>
                  <a:gd name="T20" fmla="*/ 19 w 185"/>
                  <a:gd name="T21" fmla="*/ 27 h 182"/>
                  <a:gd name="T22" fmla="*/ 7 w 185"/>
                  <a:gd name="T23" fmla="*/ 59 h 182"/>
                  <a:gd name="T24" fmla="*/ 0 w 185"/>
                  <a:gd name="T25" fmla="*/ 97 h 182"/>
                  <a:gd name="T26" fmla="*/ 7 w 185"/>
                  <a:gd name="T27" fmla="*/ 112 h 182"/>
                  <a:gd name="T28" fmla="*/ 15 w 185"/>
                  <a:gd name="T29" fmla="*/ 134 h 182"/>
                  <a:gd name="T30" fmla="*/ 25 w 185"/>
                  <a:gd name="T31" fmla="*/ 182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82">
                    <a:moveTo>
                      <a:pt x="25" y="182"/>
                    </a:moveTo>
                    <a:lnTo>
                      <a:pt x="55" y="167"/>
                    </a:lnTo>
                    <a:lnTo>
                      <a:pt x="60" y="107"/>
                    </a:lnTo>
                    <a:lnTo>
                      <a:pt x="82" y="89"/>
                    </a:lnTo>
                    <a:lnTo>
                      <a:pt x="132" y="69"/>
                    </a:lnTo>
                    <a:lnTo>
                      <a:pt x="175" y="59"/>
                    </a:lnTo>
                    <a:lnTo>
                      <a:pt x="185" y="20"/>
                    </a:lnTo>
                    <a:lnTo>
                      <a:pt x="177" y="7"/>
                    </a:lnTo>
                    <a:lnTo>
                      <a:pt x="159" y="0"/>
                    </a:lnTo>
                    <a:lnTo>
                      <a:pt x="62" y="4"/>
                    </a:lnTo>
                    <a:lnTo>
                      <a:pt x="19" y="27"/>
                    </a:lnTo>
                    <a:lnTo>
                      <a:pt x="7" y="59"/>
                    </a:lnTo>
                    <a:lnTo>
                      <a:pt x="0" y="97"/>
                    </a:lnTo>
                    <a:lnTo>
                      <a:pt x="7" y="112"/>
                    </a:lnTo>
                    <a:lnTo>
                      <a:pt x="15" y="134"/>
                    </a:lnTo>
                    <a:lnTo>
                      <a:pt x="25" y="182"/>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12" name="Freeform 62"/>
              <p:cNvSpPr>
                <a:spLocks/>
              </p:cNvSpPr>
              <p:nvPr/>
            </p:nvSpPr>
            <p:spPr bwMode="auto">
              <a:xfrm>
                <a:off x="3576" y="2986"/>
                <a:ext cx="103" cy="80"/>
              </a:xfrm>
              <a:custGeom>
                <a:avLst/>
                <a:gdLst>
                  <a:gd name="T0" fmla="*/ 91 w 103"/>
                  <a:gd name="T1" fmla="*/ 0 h 80"/>
                  <a:gd name="T2" fmla="*/ 48 w 103"/>
                  <a:gd name="T3" fmla="*/ 10 h 80"/>
                  <a:gd name="T4" fmla="*/ 0 w 103"/>
                  <a:gd name="T5" fmla="*/ 30 h 80"/>
                  <a:gd name="T6" fmla="*/ 15 w 103"/>
                  <a:gd name="T7" fmla="*/ 60 h 80"/>
                  <a:gd name="T8" fmla="*/ 31 w 103"/>
                  <a:gd name="T9" fmla="*/ 73 h 80"/>
                  <a:gd name="T10" fmla="*/ 50 w 103"/>
                  <a:gd name="T11" fmla="*/ 80 h 80"/>
                  <a:gd name="T12" fmla="*/ 81 w 103"/>
                  <a:gd name="T13" fmla="*/ 63 h 80"/>
                  <a:gd name="T14" fmla="*/ 103 w 103"/>
                  <a:gd name="T15" fmla="*/ 28 h 80"/>
                  <a:gd name="T16" fmla="*/ 91 w 103"/>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80">
                    <a:moveTo>
                      <a:pt x="91" y="0"/>
                    </a:moveTo>
                    <a:lnTo>
                      <a:pt x="48" y="10"/>
                    </a:lnTo>
                    <a:lnTo>
                      <a:pt x="0" y="30"/>
                    </a:lnTo>
                    <a:lnTo>
                      <a:pt x="15" y="60"/>
                    </a:lnTo>
                    <a:lnTo>
                      <a:pt x="31" y="73"/>
                    </a:lnTo>
                    <a:lnTo>
                      <a:pt x="50" y="80"/>
                    </a:lnTo>
                    <a:lnTo>
                      <a:pt x="81" y="63"/>
                    </a:lnTo>
                    <a:lnTo>
                      <a:pt x="103" y="28"/>
                    </a:lnTo>
                    <a:lnTo>
                      <a:pt x="9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13" name="Freeform 63"/>
              <p:cNvSpPr>
                <a:spLocks/>
              </p:cNvSpPr>
              <p:nvPr/>
            </p:nvSpPr>
            <p:spPr bwMode="auto">
              <a:xfrm>
                <a:off x="3576" y="2986"/>
                <a:ext cx="103" cy="80"/>
              </a:xfrm>
              <a:custGeom>
                <a:avLst/>
                <a:gdLst>
                  <a:gd name="T0" fmla="*/ 91 w 103"/>
                  <a:gd name="T1" fmla="*/ 0 h 80"/>
                  <a:gd name="T2" fmla="*/ 48 w 103"/>
                  <a:gd name="T3" fmla="*/ 10 h 80"/>
                  <a:gd name="T4" fmla="*/ 0 w 103"/>
                  <a:gd name="T5" fmla="*/ 30 h 80"/>
                  <a:gd name="T6" fmla="*/ 15 w 103"/>
                  <a:gd name="T7" fmla="*/ 60 h 80"/>
                  <a:gd name="T8" fmla="*/ 31 w 103"/>
                  <a:gd name="T9" fmla="*/ 73 h 80"/>
                  <a:gd name="T10" fmla="*/ 50 w 103"/>
                  <a:gd name="T11" fmla="*/ 80 h 80"/>
                  <a:gd name="T12" fmla="*/ 81 w 103"/>
                  <a:gd name="T13" fmla="*/ 63 h 80"/>
                  <a:gd name="T14" fmla="*/ 103 w 103"/>
                  <a:gd name="T15" fmla="*/ 28 h 80"/>
                  <a:gd name="T16" fmla="*/ 91 w 103"/>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80">
                    <a:moveTo>
                      <a:pt x="91" y="0"/>
                    </a:moveTo>
                    <a:lnTo>
                      <a:pt x="48" y="10"/>
                    </a:lnTo>
                    <a:lnTo>
                      <a:pt x="0" y="30"/>
                    </a:lnTo>
                    <a:lnTo>
                      <a:pt x="15" y="60"/>
                    </a:lnTo>
                    <a:lnTo>
                      <a:pt x="31" y="73"/>
                    </a:lnTo>
                    <a:lnTo>
                      <a:pt x="50" y="80"/>
                    </a:lnTo>
                    <a:lnTo>
                      <a:pt x="81" y="63"/>
                    </a:lnTo>
                    <a:lnTo>
                      <a:pt x="103" y="28"/>
                    </a:lnTo>
                    <a:lnTo>
                      <a:pt x="91" y="0"/>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14" name="Freeform 64"/>
              <p:cNvSpPr>
                <a:spLocks/>
              </p:cNvSpPr>
              <p:nvPr/>
            </p:nvSpPr>
            <p:spPr bwMode="auto">
              <a:xfrm>
                <a:off x="3519" y="3016"/>
                <a:ext cx="120" cy="189"/>
              </a:xfrm>
              <a:custGeom>
                <a:avLst/>
                <a:gdLst>
                  <a:gd name="T0" fmla="*/ 95 w 120"/>
                  <a:gd name="T1" fmla="*/ 189 h 189"/>
                  <a:gd name="T2" fmla="*/ 120 w 120"/>
                  <a:gd name="T3" fmla="*/ 148 h 189"/>
                  <a:gd name="T4" fmla="*/ 120 w 120"/>
                  <a:gd name="T5" fmla="*/ 108 h 189"/>
                  <a:gd name="T6" fmla="*/ 95 w 120"/>
                  <a:gd name="T7" fmla="*/ 75 h 189"/>
                  <a:gd name="T8" fmla="*/ 105 w 120"/>
                  <a:gd name="T9" fmla="*/ 52 h 189"/>
                  <a:gd name="T10" fmla="*/ 88 w 120"/>
                  <a:gd name="T11" fmla="*/ 43 h 189"/>
                  <a:gd name="T12" fmla="*/ 72 w 120"/>
                  <a:gd name="T13" fmla="*/ 30 h 189"/>
                  <a:gd name="T14" fmla="*/ 55 w 120"/>
                  <a:gd name="T15" fmla="*/ 0 h 189"/>
                  <a:gd name="T16" fmla="*/ 33 w 120"/>
                  <a:gd name="T17" fmla="*/ 18 h 189"/>
                  <a:gd name="T18" fmla="*/ 28 w 120"/>
                  <a:gd name="T19" fmla="*/ 78 h 189"/>
                  <a:gd name="T20" fmla="*/ 0 w 120"/>
                  <a:gd name="T21" fmla="*/ 92 h 189"/>
                  <a:gd name="T22" fmla="*/ 5 w 120"/>
                  <a:gd name="T23" fmla="*/ 143 h 189"/>
                  <a:gd name="T24" fmla="*/ 28 w 120"/>
                  <a:gd name="T25" fmla="*/ 163 h 189"/>
                  <a:gd name="T26" fmla="*/ 95 w 120"/>
                  <a:gd name="T27" fmla="*/ 189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189">
                    <a:moveTo>
                      <a:pt x="95" y="189"/>
                    </a:moveTo>
                    <a:lnTo>
                      <a:pt x="120" y="148"/>
                    </a:lnTo>
                    <a:lnTo>
                      <a:pt x="120" y="108"/>
                    </a:lnTo>
                    <a:lnTo>
                      <a:pt x="95" y="75"/>
                    </a:lnTo>
                    <a:lnTo>
                      <a:pt x="105" y="52"/>
                    </a:lnTo>
                    <a:lnTo>
                      <a:pt x="88" y="43"/>
                    </a:lnTo>
                    <a:lnTo>
                      <a:pt x="72" y="30"/>
                    </a:lnTo>
                    <a:lnTo>
                      <a:pt x="55" y="0"/>
                    </a:lnTo>
                    <a:lnTo>
                      <a:pt x="33" y="18"/>
                    </a:lnTo>
                    <a:lnTo>
                      <a:pt x="28" y="78"/>
                    </a:lnTo>
                    <a:lnTo>
                      <a:pt x="0" y="92"/>
                    </a:lnTo>
                    <a:lnTo>
                      <a:pt x="5" y="143"/>
                    </a:lnTo>
                    <a:lnTo>
                      <a:pt x="28" y="163"/>
                    </a:lnTo>
                    <a:lnTo>
                      <a:pt x="95" y="18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15" name="Freeform 65"/>
              <p:cNvSpPr>
                <a:spLocks/>
              </p:cNvSpPr>
              <p:nvPr/>
            </p:nvSpPr>
            <p:spPr bwMode="auto">
              <a:xfrm>
                <a:off x="3519" y="3016"/>
                <a:ext cx="120" cy="189"/>
              </a:xfrm>
              <a:custGeom>
                <a:avLst/>
                <a:gdLst>
                  <a:gd name="T0" fmla="*/ 95 w 120"/>
                  <a:gd name="T1" fmla="*/ 189 h 189"/>
                  <a:gd name="T2" fmla="*/ 120 w 120"/>
                  <a:gd name="T3" fmla="*/ 148 h 189"/>
                  <a:gd name="T4" fmla="*/ 120 w 120"/>
                  <a:gd name="T5" fmla="*/ 108 h 189"/>
                  <a:gd name="T6" fmla="*/ 95 w 120"/>
                  <a:gd name="T7" fmla="*/ 75 h 189"/>
                  <a:gd name="T8" fmla="*/ 105 w 120"/>
                  <a:gd name="T9" fmla="*/ 52 h 189"/>
                  <a:gd name="T10" fmla="*/ 88 w 120"/>
                  <a:gd name="T11" fmla="*/ 43 h 189"/>
                  <a:gd name="T12" fmla="*/ 72 w 120"/>
                  <a:gd name="T13" fmla="*/ 30 h 189"/>
                  <a:gd name="T14" fmla="*/ 55 w 120"/>
                  <a:gd name="T15" fmla="*/ 0 h 189"/>
                  <a:gd name="T16" fmla="*/ 33 w 120"/>
                  <a:gd name="T17" fmla="*/ 18 h 189"/>
                  <a:gd name="T18" fmla="*/ 28 w 120"/>
                  <a:gd name="T19" fmla="*/ 78 h 189"/>
                  <a:gd name="T20" fmla="*/ 0 w 120"/>
                  <a:gd name="T21" fmla="*/ 92 h 189"/>
                  <a:gd name="T22" fmla="*/ 5 w 120"/>
                  <a:gd name="T23" fmla="*/ 143 h 189"/>
                  <a:gd name="T24" fmla="*/ 28 w 120"/>
                  <a:gd name="T25" fmla="*/ 163 h 189"/>
                  <a:gd name="T26" fmla="*/ 95 w 120"/>
                  <a:gd name="T27" fmla="*/ 189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189">
                    <a:moveTo>
                      <a:pt x="95" y="189"/>
                    </a:moveTo>
                    <a:lnTo>
                      <a:pt x="120" y="148"/>
                    </a:lnTo>
                    <a:lnTo>
                      <a:pt x="120" y="108"/>
                    </a:lnTo>
                    <a:lnTo>
                      <a:pt x="95" y="75"/>
                    </a:lnTo>
                    <a:lnTo>
                      <a:pt x="105" y="52"/>
                    </a:lnTo>
                    <a:lnTo>
                      <a:pt x="88" y="43"/>
                    </a:lnTo>
                    <a:lnTo>
                      <a:pt x="72" y="30"/>
                    </a:lnTo>
                    <a:lnTo>
                      <a:pt x="55" y="0"/>
                    </a:lnTo>
                    <a:lnTo>
                      <a:pt x="33" y="18"/>
                    </a:lnTo>
                    <a:lnTo>
                      <a:pt x="28" y="78"/>
                    </a:lnTo>
                    <a:lnTo>
                      <a:pt x="0" y="92"/>
                    </a:lnTo>
                    <a:lnTo>
                      <a:pt x="5" y="143"/>
                    </a:lnTo>
                    <a:lnTo>
                      <a:pt x="28" y="163"/>
                    </a:lnTo>
                    <a:lnTo>
                      <a:pt x="95" y="189"/>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16" name="Freeform 66"/>
              <p:cNvSpPr>
                <a:spLocks/>
              </p:cNvSpPr>
              <p:nvPr/>
            </p:nvSpPr>
            <p:spPr bwMode="auto">
              <a:xfrm>
                <a:off x="3477" y="3328"/>
                <a:ext cx="192" cy="329"/>
              </a:xfrm>
              <a:custGeom>
                <a:avLst/>
                <a:gdLst>
                  <a:gd name="T0" fmla="*/ 5 w 192"/>
                  <a:gd name="T1" fmla="*/ 245 h 329"/>
                  <a:gd name="T2" fmla="*/ 7 w 192"/>
                  <a:gd name="T3" fmla="*/ 165 h 329"/>
                  <a:gd name="T4" fmla="*/ 22 w 192"/>
                  <a:gd name="T5" fmla="*/ 122 h 329"/>
                  <a:gd name="T6" fmla="*/ 24 w 192"/>
                  <a:gd name="T7" fmla="*/ 97 h 329"/>
                  <a:gd name="T8" fmla="*/ 7 w 192"/>
                  <a:gd name="T9" fmla="*/ 58 h 329"/>
                  <a:gd name="T10" fmla="*/ 0 w 192"/>
                  <a:gd name="T11" fmla="*/ 0 h 329"/>
                  <a:gd name="T12" fmla="*/ 49 w 192"/>
                  <a:gd name="T13" fmla="*/ 2 h 329"/>
                  <a:gd name="T14" fmla="*/ 112 w 192"/>
                  <a:gd name="T15" fmla="*/ 20 h 329"/>
                  <a:gd name="T16" fmla="*/ 149 w 192"/>
                  <a:gd name="T17" fmla="*/ 33 h 329"/>
                  <a:gd name="T18" fmla="*/ 174 w 192"/>
                  <a:gd name="T19" fmla="*/ 48 h 329"/>
                  <a:gd name="T20" fmla="*/ 192 w 192"/>
                  <a:gd name="T21" fmla="*/ 70 h 329"/>
                  <a:gd name="T22" fmla="*/ 179 w 192"/>
                  <a:gd name="T23" fmla="*/ 102 h 329"/>
                  <a:gd name="T24" fmla="*/ 144 w 192"/>
                  <a:gd name="T25" fmla="*/ 150 h 329"/>
                  <a:gd name="T26" fmla="*/ 144 w 192"/>
                  <a:gd name="T27" fmla="*/ 179 h 329"/>
                  <a:gd name="T28" fmla="*/ 147 w 192"/>
                  <a:gd name="T29" fmla="*/ 210 h 329"/>
                  <a:gd name="T30" fmla="*/ 137 w 192"/>
                  <a:gd name="T31" fmla="*/ 227 h 329"/>
                  <a:gd name="T32" fmla="*/ 125 w 192"/>
                  <a:gd name="T33" fmla="*/ 245 h 329"/>
                  <a:gd name="T34" fmla="*/ 105 w 192"/>
                  <a:gd name="T35" fmla="*/ 284 h 329"/>
                  <a:gd name="T36" fmla="*/ 109 w 192"/>
                  <a:gd name="T37" fmla="*/ 329 h 329"/>
                  <a:gd name="T38" fmla="*/ 70 w 192"/>
                  <a:gd name="T39" fmla="*/ 324 h 329"/>
                  <a:gd name="T40" fmla="*/ 57 w 192"/>
                  <a:gd name="T41" fmla="*/ 304 h 329"/>
                  <a:gd name="T42" fmla="*/ 55 w 192"/>
                  <a:gd name="T43" fmla="*/ 252 h 329"/>
                  <a:gd name="T44" fmla="*/ 5 w 192"/>
                  <a:gd name="T45" fmla="*/ 245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329">
                    <a:moveTo>
                      <a:pt x="5" y="245"/>
                    </a:moveTo>
                    <a:lnTo>
                      <a:pt x="7" y="165"/>
                    </a:lnTo>
                    <a:lnTo>
                      <a:pt x="22" y="122"/>
                    </a:lnTo>
                    <a:lnTo>
                      <a:pt x="24" y="97"/>
                    </a:lnTo>
                    <a:lnTo>
                      <a:pt x="7" y="58"/>
                    </a:lnTo>
                    <a:lnTo>
                      <a:pt x="0" y="0"/>
                    </a:lnTo>
                    <a:lnTo>
                      <a:pt x="49" y="2"/>
                    </a:lnTo>
                    <a:lnTo>
                      <a:pt x="112" y="20"/>
                    </a:lnTo>
                    <a:lnTo>
                      <a:pt x="149" y="33"/>
                    </a:lnTo>
                    <a:lnTo>
                      <a:pt x="174" y="48"/>
                    </a:lnTo>
                    <a:lnTo>
                      <a:pt x="192" y="70"/>
                    </a:lnTo>
                    <a:lnTo>
                      <a:pt x="179" y="102"/>
                    </a:lnTo>
                    <a:lnTo>
                      <a:pt x="144" y="150"/>
                    </a:lnTo>
                    <a:lnTo>
                      <a:pt x="144" y="179"/>
                    </a:lnTo>
                    <a:lnTo>
                      <a:pt x="147" y="210"/>
                    </a:lnTo>
                    <a:lnTo>
                      <a:pt x="137" y="227"/>
                    </a:lnTo>
                    <a:lnTo>
                      <a:pt x="125" y="245"/>
                    </a:lnTo>
                    <a:lnTo>
                      <a:pt x="105" y="284"/>
                    </a:lnTo>
                    <a:lnTo>
                      <a:pt x="109" y="329"/>
                    </a:lnTo>
                    <a:lnTo>
                      <a:pt x="70" y="324"/>
                    </a:lnTo>
                    <a:lnTo>
                      <a:pt x="57" y="304"/>
                    </a:lnTo>
                    <a:lnTo>
                      <a:pt x="55" y="252"/>
                    </a:lnTo>
                    <a:lnTo>
                      <a:pt x="5" y="2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17" name="Freeform 67"/>
              <p:cNvSpPr>
                <a:spLocks/>
              </p:cNvSpPr>
              <p:nvPr/>
            </p:nvSpPr>
            <p:spPr bwMode="auto">
              <a:xfrm>
                <a:off x="3477" y="3328"/>
                <a:ext cx="192" cy="329"/>
              </a:xfrm>
              <a:custGeom>
                <a:avLst/>
                <a:gdLst>
                  <a:gd name="T0" fmla="*/ 5 w 192"/>
                  <a:gd name="T1" fmla="*/ 245 h 329"/>
                  <a:gd name="T2" fmla="*/ 7 w 192"/>
                  <a:gd name="T3" fmla="*/ 165 h 329"/>
                  <a:gd name="T4" fmla="*/ 22 w 192"/>
                  <a:gd name="T5" fmla="*/ 122 h 329"/>
                  <a:gd name="T6" fmla="*/ 24 w 192"/>
                  <a:gd name="T7" fmla="*/ 97 h 329"/>
                  <a:gd name="T8" fmla="*/ 7 w 192"/>
                  <a:gd name="T9" fmla="*/ 58 h 329"/>
                  <a:gd name="T10" fmla="*/ 0 w 192"/>
                  <a:gd name="T11" fmla="*/ 0 h 329"/>
                  <a:gd name="T12" fmla="*/ 49 w 192"/>
                  <a:gd name="T13" fmla="*/ 2 h 329"/>
                  <a:gd name="T14" fmla="*/ 112 w 192"/>
                  <a:gd name="T15" fmla="*/ 20 h 329"/>
                  <a:gd name="T16" fmla="*/ 149 w 192"/>
                  <a:gd name="T17" fmla="*/ 33 h 329"/>
                  <a:gd name="T18" fmla="*/ 174 w 192"/>
                  <a:gd name="T19" fmla="*/ 48 h 329"/>
                  <a:gd name="T20" fmla="*/ 192 w 192"/>
                  <a:gd name="T21" fmla="*/ 70 h 329"/>
                  <a:gd name="T22" fmla="*/ 179 w 192"/>
                  <a:gd name="T23" fmla="*/ 102 h 329"/>
                  <a:gd name="T24" fmla="*/ 144 w 192"/>
                  <a:gd name="T25" fmla="*/ 150 h 329"/>
                  <a:gd name="T26" fmla="*/ 144 w 192"/>
                  <a:gd name="T27" fmla="*/ 179 h 329"/>
                  <a:gd name="T28" fmla="*/ 147 w 192"/>
                  <a:gd name="T29" fmla="*/ 210 h 329"/>
                  <a:gd name="T30" fmla="*/ 137 w 192"/>
                  <a:gd name="T31" fmla="*/ 227 h 329"/>
                  <a:gd name="T32" fmla="*/ 125 w 192"/>
                  <a:gd name="T33" fmla="*/ 245 h 329"/>
                  <a:gd name="T34" fmla="*/ 105 w 192"/>
                  <a:gd name="T35" fmla="*/ 284 h 329"/>
                  <a:gd name="T36" fmla="*/ 109 w 192"/>
                  <a:gd name="T37" fmla="*/ 329 h 329"/>
                  <a:gd name="T38" fmla="*/ 70 w 192"/>
                  <a:gd name="T39" fmla="*/ 324 h 329"/>
                  <a:gd name="T40" fmla="*/ 57 w 192"/>
                  <a:gd name="T41" fmla="*/ 304 h 329"/>
                  <a:gd name="T42" fmla="*/ 55 w 192"/>
                  <a:gd name="T43" fmla="*/ 252 h 329"/>
                  <a:gd name="T44" fmla="*/ 5 w 192"/>
                  <a:gd name="T45" fmla="*/ 245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329">
                    <a:moveTo>
                      <a:pt x="5" y="245"/>
                    </a:moveTo>
                    <a:lnTo>
                      <a:pt x="7" y="165"/>
                    </a:lnTo>
                    <a:lnTo>
                      <a:pt x="22" y="122"/>
                    </a:lnTo>
                    <a:lnTo>
                      <a:pt x="24" y="97"/>
                    </a:lnTo>
                    <a:lnTo>
                      <a:pt x="7" y="58"/>
                    </a:lnTo>
                    <a:lnTo>
                      <a:pt x="0" y="0"/>
                    </a:lnTo>
                    <a:lnTo>
                      <a:pt x="49" y="2"/>
                    </a:lnTo>
                    <a:lnTo>
                      <a:pt x="112" y="20"/>
                    </a:lnTo>
                    <a:lnTo>
                      <a:pt x="149" y="33"/>
                    </a:lnTo>
                    <a:lnTo>
                      <a:pt x="174" y="48"/>
                    </a:lnTo>
                    <a:lnTo>
                      <a:pt x="192" y="70"/>
                    </a:lnTo>
                    <a:lnTo>
                      <a:pt x="179" y="102"/>
                    </a:lnTo>
                    <a:lnTo>
                      <a:pt x="144" y="150"/>
                    </a:lnTo>
                    <a:lnTo>
                      <a:pt x="144" y="179"/>
                    </a:lnTo>
                    <a:lnTo>
                      <a:pt x="147" y="210"/>
                    </a:lnTo>
                    <a:lnTo>
                      <a:pt x="137" y="227"/>
                    </a:lnTo>
                    <a:lnTo>
                      <a:pt x="125" y="245"/>
                    </a:lnTo>
                    <a:lnTo>
                      <a:pt x="105" y="284"/>
                    </a:lnTo>
                    <a:lnTo>
                      <a:pt x="109" y="329"/>
                    </a:lnTo>
                    <a:lnTo>
                      <a:pt x="70" y="324"/>
                    </a:lnTo>
                    <a:lnTo>
                      <a:pt x="57" y="304"/>
                    </a:lnTo>
                    <a:lnTo>
                      <a:pt x="55" y="252"/>
                    </a:lnTo>
                    <a:lnTo>
                      <a:pt x="5" y="245"/>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18" name="Freeform 68"/>
              <p:cNvSpPr>
                <a:spLocks/>
              </p:cNvSpPr>
              <p:nvPr/>
            </p:nvSpPr>
            <p:spPr bwMode="auto">
              <a:xfrm>
                <a:off x="3806" y="3396"/>
                <a:ext cx="155" cy="364"/>
              </a:xfrm>
              <a:custGeom>
                <a:avLst/>
                <a:gdLst>
                  <a:gd name="T0" fmla="*/ 132 w 155"/>
                  <a:gd name="T1" fmla="*/ 364 h 364"/>
                  <a:gd name="T2" fmla="*/ 135 w 155"/>
                  <a:gd name="T3" fmla="*/ 232 h 364"/>
                  <a:gd name="T4" fmla="*/ 143 w 155"/>
                  <a:gd name="T5" fmla="*/ 216 h 364"/>
                  <a:gd name="T6" fmla="*/ 150 w 155"/>
                  <a:gd name="T7" fmla="*/ 192 h 364"/>
                  <a:gd name="T8" fmla="*/ 133 w 155"/>
                  <a:gd name="T9" fmla="*/ 172 h 364"/>
                  <a:gd name="T10" fmla="*/ 135 w 155"/>
                  <a:gd name="T11" fmla="*/ 86 h 364"/>
                  <a:gd name="T12" fmla="*/ 155 w 155"/>
                  <a:gd name="T13" fmla="*/ 56 h 364"/>
                  <a:gd name="T14" fmla="*/ 143 w 155"/>
                  <a:gd name="T15" fmla="*/ 27 h 364"/>
                  <a:gd name="T16" fmla="*/ 122 w 155"/>
                  <a:gd name="T17" fmla="*/ 5 h 364"/>
                  <a:gd name="T18" fmla="*/ 62 w 155"/>
                  <a:gd name="T19" fmla="*/ 0 h 364"/>
                  <a:gd name="T20" fmla="*/ 53 w 155"/>
                  <a:gd name="T21" fmla="*/ 54 h 364"/>
                  <a:gd name="T22" fmla="*/ 28 w 155"/>
                  <a:gd name="T23" fmla="*/ 79 h 364"/>
                  <a:gd name="T24" fmla="*/ 12 w 155"/>
                  <a:gd name="T25" fmla="*/ 132 h 364"/>
                  <a:gd name="T26" fmla="*/ 0 w 155"/>
                  <a:gd name="T27" fmla="*/ 181 h 364"/>
                  <a:gd name="T28" fmla="*/ 17 w 155"/>
                  <a:gd name="T29" fmla="*/ 199 h 364"/>
                  <a:gd name="T30" fmla="*/ 42 w 155"/>
                  <a:gd name="T31" fmla="*/ 206 h 364"/>
                  <a:gd name="T32" fmla="*/ 65 w 155"/>
                  <a:gd name="T33" fmla="*/ 222 h 364"/>
                  <a:gd name="T34" fmla="*/ 65 w 155"/>
                  <a:gd name="T35" fmla="*/ 298 h 364"/>
                  <a:gd name="T36" fmla="*/ 67 w 155"/>
                  <a:gd name="T37" fmla="*/ 341 h 364"/>
                  <a:gd name="T38" fmla="*/ 97 w 155"/>
                  <a:gd name="T39" fmla="*/ 354 h 364"/>
                  <a:gd name="T40" fmla="*/ 132 w 155"/>
                  <a:gd name="T41" fmla="*/ 364 h 3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5" h="364">
                    <a:moveTo>
                      <a:pt x="132" y="364"/>
                    </a:moveTo>
                    <a:lnTo>
                      <a:pt x="135" y="232"/>
                    </a:lnTo>
                    <a:lnTo>
                      <a:pt x="143" y="216"/>
                    </a:lnTo>
                    <a:lnTo>
                      <a:pt x="150" y="192"/>
                    </a:lnTo>
                    <a:lnTo>
                      <a:pt x="133" y="172"/>
                    </a:lnTo>
                    <a:lnTo>
                      <a:pt x="135" y="86"/>
                    </a:lnTo>
                    <a:lnTo>
                      <a:pt x="155" y="56"/>
                    </a:lnTo>
                    <a:lnTo>
                      <a:pt x="143" y="27"/>
                    </a:lnTo>
                    <a:lnTo>
                      <a:pt x="122" y="5"/>
                    </a:lnTo>
                    <a:lnTo>
                      <a:pt x="62" y="0"/>
                    </a:lnTo>
                    <a:lnTo>
                      <a:pt x="53" y="54"/>
                    </a:lnTo>
                    <a:lnTo>
                      <a:pt x="28" y="79"/>
                    </a:lnTo>
                    <a:lnTo>
                      <a:pt x="12" y="132"/>
                    </a:lnTo>
                    <a:lnTo>
                      <a:pt x="0" y="181"/>
                    </a:lnTo>
                    <a:lnTo>
                      <a:pt x="17" y="199"/>
                    </a:lnTo>
                    <a:lnTo>
                      <a:pt x="42" y="206"/>
                    </a:lnTo>
                    <a:lnTo>
                      <a:pt x="65" y="222"/>
                    </a:lnTo>
                    <a:lnTo>
                      <a:pt x="65" y="298"/>
                    </a:lnTo>
                    <a:lnTo>
                      <a:pt x="67" y="341"/>
                    </a:lnTo>
                    <a:lnTo>
                      <a:pt x="97" y="354"/>
                    </a:lnTo>
                    <a:lnTo>
                      <a:pt x="132" y="364"/>
                    </a:lnTo>
                    <a:close/>
                  </a:path>
                </a:pathLst>
              </a:custGeom>
              <a:solidFill>
                <a:srgbClr val="84C32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19" name="Freeform 69"/>
              <p:cNvSpPr>
                <a:spLocks/>
              </p:cNvSpPr>
              <p:nvPr/>
            </p:nvSpPr>
            <p:spPr bwMode="auto">
              <a:xfrm>
                <a:off x="3806" y="3396"/>
                <a:ext cx="155" cy="364"/>
              </a:xfrm>
              <a:custGeom>
                <a:avLst/>
                <a:gdLst>
                  <a:gd name="T0" fmla="*/ 132 w 155"/>
                  <a:gd name="T1" fmla="*/ 364 h 364"/>
                  <a:gd name="T2" fmla="*/ 135 w 155"/>
                  <a:gd name="T3" fmla="*/ 232 h 364"/>
                  <a:gd name="T4" fmla="*/ 143 w 155"/>
                  <a:gd name="T5" fmla="*/ 216 h 364"/>
                  <a:gd name="T6" fmla="*/ 150 w 155"/>
                  <a:gd name="T7" fmla="*/ 192 h 364"/>
                  <a:gd name="T8" fmla="*/ 133 w 155"/>
                  <a:gd name="T9" fmla="*/ 172 h 364"/>
                  <a:gd name="T10" fmla="*/ 135 w 155"/>
                  <a:gd name="T11" fmla="*/ 86 h 364"/>
                  <a:gd name="T12" fmla="*/ 155 w 155"/>
                  <a:gd name="T13" fmla="*/ 56 h 364"/>
                  <a:gd name="T14" fmla="*/ 143 w 155"/>
                  <a:gd name="T15" fmla="*/ 27 h 364"/>
                  <a:gd name="T16" fmla="*/ 122 w 155"/>
                  <a:gd name="T17" fmla="*/ 5 h 364"/>
                  <a:gd name="T18" fmla="*/ 62 w 155"/>
                  <a:gd name="T19" fmla="*/ 0 h 364"/>
                  <a:gd name="T20" fmla="*/ 53 w 155"/>
                  <a:gd name="T21" fmla="*/ 54 h 364"/>
                  <a:gd name="T22" fmla="*/ 28 w 155"/>
                  <a:gd name="T23" fmla="*/ 79 h 364"/>
                  <a:gd name="T24" fmla="*/ 12 w 155"/>
                  <a:gd name="T25" fmla="*/ 132 h 364"/>
                  <a:gd name="T26" fmla="*/ 0 w 155"/>
                  <a:gd name="T27" fmla="*/ 181 h 364"/>
                  <a:gd name="T28" fmla="*/ 17 w 155"/>
                  <a:gd name="T29" fmla="*/ 199 h 364"/>
                  <a:gd name="T30" fmla="*/ 42 w 155"/>
                  <a:gd name="T31" fmla="*/ 206 h 364"/>
                  <a:gd name="T32" fmla="*/ 65 w 155"/>
                  <a:gd name="T33" fmla="*/ 222 h 364"/>
                  <a:gd name="T34" fmla="*/ 65 w 155"/>
                  <a:gd name="T35" fmla="*/ 298 h 364"/>
                  <a:gd name="T36" fmla="*/ 67 w 155"/>
                  <a:gd name="T37" fmla="*/ 341 h 364"/>
                  <a:gd name="T38" fmla="*/ 97 w 155"/>
                  <a:gd name="T39" fmla="*/ 354 h 364"/>
                  <a:gd name="T40" fmla="*/ 132 w 155"/>
                  <a:gd name="T41" fmla="*/ 364 h 3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5" h="364">
                    <a:moveTo>
                      <a:pt x="132" y="364"/>
                    </a:moveTo>
                    <a:lnTo>
                      <a:pt x="135" y="232"/>
                    </a:lnTo>
                    <a:lnTo>
                      <a:pt x="143" y="216"/>
                    </a:lnTo>
                    <a:lnTo>
                      <a:pt x="150" y="192"/>
                    </a:lnTo>
                    <a:lnTo>
                      <a:pt x="133" y="172"/>
                    </a:lnTo>
                    <a:lnTo>
                      <a:pt x="135" y="86"/>
                    </a:lnTo>
                    <a:lnTo>
                      <a:pt x="155" y="56"/>
                    </a:lnTo>
                    <a:lnTo>
                      <a:pt x="143" y="27"/>
                    </a:lnTo>
                    <a:lnTo>
                      <a:pt x="122" y="5"/>
                    </a:lnTo>
                    <a:lnTo>
                      <a:pt x="62" y="0"/>
                    </a:lnTo>
                    <a:lnTo>
                      <a:pt x="53" y="54"/>
                    </a:lnTo>
                    <a:lnTo>
                      <a:pt x="28" y="79"/>
                    </a:lnTo>
                    <a:lnTo>
                      <a:pt x="12" y="132"/>
                    </a:lnTo>
                    <a:lnTo>
                      <a:pt x="0" y="181"/>
                    </a:lnTo>
                    <a:lnTo>
                      <a:pt x="17" y="199"/>
                    </a:lnTo>
                    <a:lnTo>
                      <a:pt x="42" y="206"/>
                    </a:lnTo>
                    <a:lnTo>
                      <a:pt x="65" y="222"/>
                    </a:lnTo>
                    <a:lnTo>
                      <a:pt x="65" y="298"/>
                    </a:lnTo>
                    <a:lnTo>
                      <a:pt x="67" y="341"/>
                    </a:lnTo>
                    <a:lnTo>
                      <a:pt x="97" y="354"/>
                    </a:lnTo>
                    <a:lnTo>
                      <a:pt x="132" y="364"/>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20" name="Freeform 70"/>
              <p:cNvSpPr>
                <a:spLocks/>
              </p:cNvSpPr>
              <p:nvPr/>
            </p:nvSpPr>
            <p:spPr bwMode="auto">
              <a:xfrm>
                <a:off x="3582" y="3366"/>
                <a:ext cx="286" cy="299"/>
              </a:xfrm>
              <a:custGeom>
                <a:avLst/>
                <a:gdLst>
                  <a:gd name="T0" fmla="*/ 87 w 286"/>
                  <a:gd name="T1" fmla="*/ 32 h 299"/>
                  <a:gd name="T2" fmla="*/ 185 w 286"/>
                  <a:gd name="T3" fmla="*/ 32 h 299"/>
                  <a:gd name="T4" fmla="*/ 229 w 286"/>
                  <a:gd name="T5" fmla="*/ 0 h 299"/>
                  <a:gd name="T6" fmla="*/ 261 w 286"/>
                  <a:gd name="T7" fmla="*/ 7 h 299"/>
                  <a:gd name="T8" fmla="*/ 286 w 286"/>
                  <a:gd name="T9" fmla="*/ 30 h 299"/>
                  <a:gd name="T10" fmla="*/ 277 w 286"/>
                  <a:gd name="T11" fmla="*/ 84 h 299"/>
                  <a:gd name="T12" fmla="*/ 252 w 286"/>
                  <a:gd name="T13" fmla="*/ 109 h 299"/>
                  <a:gd name="T14" fmla="*/ 236 w 286"/>
                  <a:gd name="T15" fmla="*/ 162 h 299"/>
                  <a:gd name="T16" fmla="*/ 224 w 286"/>
                  <a:gd name="T17" fmla="*/ 211 h 299"/>
                  <a:gd name="T18" fmla="*/ 120 w 286"/>
                  <a:gd name="T19" fmla="*/ 269 h 299"/>
                  <a:gd name="T20" fmla="*/ 95 w 286"/>
                  <a:gd name="T21" fmla="*/ 269 h 299"/>
                  <a:gd name="T22" fmla="*/ 75 w 286"/>
                  <a:gd name="T23" fmla="*/ 284 h 299"/>
                  <a:gd name="T24" fmla="*/ 40 w 286"/>
                  <a:gd name="T25" fmla="*/ 299 h 299"/>
                  <a:gd name="T26" fmla="*/ 4 w 286"/>
                  <a:gd name="T27" fmla="*/ 293 h 299"/>
                  <a:gd name="T28" fmla="*/ 0 w 286"/>
                  <a:gd name="T29" fmla="*/ 246 h 299"/>
                  <a:gd name="T30" fmla="*/ 20 w 286"/>
                  <a:gd name="T31" fmla="*/ 207 h 299"/>
                  <a:gd name="T32" fmla="*/ 32 w 286"/>
                  <a:gd name="T33" fmla="*/ 189 h 299"/>
                  <a:gd name="T34" fmla="*/ 42 w 286"/>
                  <a:gd name="T35" fmla="*/ 172 h 299"/>
                  <a:gd name="T36" fmla="*/ 39 w 286"/>
                  <a:gd name="T37" fmla="*/ 141 h 299"/>
                  <a:gd name="T38" fmla="*/ 39 w 286"/>
                  <a:gd name="T39" fmla="*/ 112 h 299"/>
                  <a:gd name="T40" fmla="*/ 74 w 286"/>
                  <a:gd name="T41" fmla="*/ 64 h 299"/>
                  <a:gd name="T42" fmla="*/ 87 w 286"/>
                  <a:gd name="T43" fmla="*/ 32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6" h="299">
                    <a:moveTo>
                      <a:pt x="87" y="32"/>
                    </a:moveTo>
                    <a:lnTo>
                      <a:pt x="185" y="32"/>
                    </a:lnTo>
                    <a:lnTo>
                      <a:pt x="229" y="0"/>
                    </a:lnTo>
                    <a:lnTo>
                      <a:pt x="261" y="7"/>
                    </a:lnTo>
                    <a:lnTo>
                      <a:pt x="286" y="30"/>
                    </a:lnTo>
                    <a:lnTo>
                      <a:pt x="277" y="84"/>
                    </a:lnTo>
                    <a:lnTo>
                      <a:pt x="252" y="109"/>
                    </a:lnTo>
                    <a:lnTo>
                      <a:pt x="236" y="162"/>
                    </a:lnTo>
                    <a:lnTo>
                      <a:pt x="224" y="211"/>
                    </a:lnTo>
                    <a:lnTo>
                      <a:pt x="120" y="269"/>
                    </a:lnTo>
                    <a:lnTo>
                      <a:pt x="95" y="269"/>
                    </a:lnTo>
                    <a:lnTo>
                      <a:pt x="75" y="284"/>
                    </a:lnTo>
                    <a:lnTo>
                      <a:pt x="40" y="299"/>
                    </a:lnTo>
                    <a:lnTo>
                      <a:pt x="4" y="293"/>
                    </a:lnTo>
                    <a:lnTo>
                      <a:pt x="0" y="246"/>
                    </a:lnTo>
                    <a:lnTo>
                      <a:pt x="20" y="207"/>
                    </a:lnTo>
                    <a:lnTo>
                      <a:pt x="32" y="189"/>
                    </a:lnTo>
                    <a:lnTo>
                      <a:pt x="42" y="172"/>
                    </a:lnTo>
                    <a:lnTo>
                      <a:pt x="39" y="141"/>
                    </a:lnTo>
                    <a:lnTo>
                      <a:pt x="39" y="112"/>
                    </a:lnTo>
                    <a:lnTo>
                      <a:pt x="74" y="64"/>
                    </a:lnTo>
                    <a:lnTo>
                      <a:pt x="87" y="3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21" name="Freeform 71"/>
              <p:cNvSpPr>
                <a:spLocks/>
              </p:cNvSpPr>
              <p:nvPr/>
            </p:nvSpPr>
            <p:spPr bwMode="auto">
              <a:xfrm>
                <a:off x="3582" y="3366"/>
                <a:ext cx="286" cy="299"/>
              </a:xfrm>
              <a:custGeom>
                <a:avLst/>
                <a:gdLst>
                  <a:gd name="T0" fmla="*/ 87 w 286"/>
                  <a:gd name="T1" fmla="*/ 32 h 299"/>
                  <a:gd name="T2" fmla="*/ 185 w 286"/>
                  <a:gd name="T3" fmla="*/ 32 h 299"/>
                  <a:gd name="T4" fmla="*/ 229 w 286"/>
                  <a:gd name="T5" fmla="*/ 0 h 299"/>
                  <a:gd name="T6" fmla="*/ 261 w 286"/>
                  <a:gd name="T7" fmla="*/ 7 h 299"/>
                  <a:gd name="T8" fmla="*/ 286 w 286"/>
                  <a:gd name="T9" fmla="*/ 30 h 299"/>
                  <a:gd name="T10" fmla="*/ 277 w 286"/>
                  <a:gd name="T11" fmla="*/ 84 h 299"/>
                  <a:gd name="T12" fmla="*/ 252 w 286"/>
                  <a:gd name="T13" fmla="*/ 109 h 299"/>
                  <a:gd name="T14" fmla="*/ 236 w 286"/>
                  <a:gd name="T15" fmla="*/ 162 h 299"/>
                  <a:gd name="T16" fmla="*/ 224 w 286"/>
                  <a:gd name="T17" fmla="*/ 211 h 299"/>
                  <a:gd name="T18" fmla="*/ 120 w 286"/>
                  <a:gd name="T19" fmla="*/ 269 h 299"/>
                  <a:gd name="T20" fmla="*/ 95 w 286"/>
                  <a:gd name="T21" fmla="*/ 269 h 299"/>
                  <a:gd name="T22" fmla="*/ 75 w 286"/>
                  <a:gd name="T23" fmla="*/ 284 h 299"/>
                  <a:gd name="T24" fmla="*/ 40 w 286"/>
                  <a:gd name="T25" fmla="*/ 299 h 299"/>
                  <a:gd name="T26" fmla="*/ 4 w 286"/>
                  <a:gd name="T27" fmla="*/ 293 h 299"/>
                  <a:gd name="T28" fmla="*/ 0 w 286"/>
                  <a:gd name="T29" fmla="*/ 246 h 299"/>
                  <a:gd name="T30" fmla="*/ 20 w 286"/>
                  <a:gd name="T31" fmla="*/ 207 h 299"/>
                  <a:gd name="T32" fmla="*/ 32 w 286"/>
                  <a:gd name="T33" fmla="*/ 189 h 299"/>
                  <a:gd name="T34" fmla="*/ 42 w 286"/>
                  <a:gd name="T35" fmla="*/ 172 h 299"/>
                  <a:gd name="T36" fmla="*/ 39 w 286"/>
                  <a:gd name="T37" fmla="*/ 141 h 299"/>
                  <a:gd name="T38" fmla="*/ 39 w 286"/>
                  <a:gd name="T39" fmla="*/ 112 h 299"/>
                  <a:gd name="T40" fmla="*/ 74 w 286"/>
                  <a:gd name="T41" fmla="*/ 64 h 299"/>
                  <a:gd name="T42" fmla="*/ 87 w 286"/>
                  <a:gd name="T43" fmla="*/ 32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6" h="299">
                    <a:moveTo>
                      <a:pt x="87" y="32"/>
                    </a:moveTo>
                    <a:lnTo>
                      <a:pt x="185" y="32"/>
                    </a:lnTo>
                    <a:lnTo>
                      <a:pt x="229" y="0"/>
                    </a:lnTo>
                    <a:lnTo>
                      <a:pt x="261" y="7"/>
                    </a:lnTo>
                    <a:lnTo>
                      <a:pt x="286" y="30"/>
                    </a:lnTo>
                    <a:lnTo>
                      <a:pt x="277" y="84"/>
                    </a:lnTo>
                    <a:lnTo>
                      <a:pt x="252" y="109"/>
                    </a:lnTo>
                    <a:lnTo>
                      <a:pt x="236" y="162"/>
                    </a:lnTo>
                    <a:lnTo>
                      <a:pt x="224" y="211"/>
                    </a:lnTo>
                    <a:lnTo>
                      <a:pt x="120" y="269"/>
                    </a:lnTo>
                    <a:lnTo>
                      <a:pt x="95" y="269"/>
                    </a:lnTo>
                    <a:lnTo>
                      <a:pt x="75" y="284"/>
                    </a:lnTo>
                    <a:lnTo>
                      <a:pt x="40" y="299"/>
                    </a:lnTo>
                    <a:lnTo>
                      <a:pt x="4" y="293"/>
                    </a:lnTo>
                    <a:lnTo>
                      <a:pt x="0" y="246"/>
                    </a:lnTo>
                    <a:lnTo>
                      <a:pt x="20" y="207"/>
                    </a:lnTo>
                    <a:lnTo>
                      <a:pt x="32" y="189"/>
                    </a:lnTo>
                    <a:lnTo>
                      <a:pt x="42" y="172"/>
                    </a:lnTo>
                    <a:lnTo>
                      <a:pt x="39" y="141"/>
                    </a:lnTo>
                    <a:lnTo>
                      <a:pt x="39" y="112"/>
                    </a:lnTo>
                    <a:lnTo>
                      <a:pt x="74" y="64"/>
                    </a:lnTo>
                    <a:lnTo>
                      <a:pt x="87" y="32"/>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22" name="Freeform 72"/>
              <p:cNvSpPr>
                <a:spLocks/>
              </p:cNvSpPr>
              <p:nvPr/>
            </p:nvSpPr>
            <p:spPr bwMode="auto">
              <a:xfrm>
                <a:off x="3938" y="3452"/>
                <a:ext cx="218" cy="337"/>
              </a:xfrm>
              <a:custGeom>
                <a:avLst/>
                <a:gdLst>
                  <a:gd name="T0" fmla="*/ 165 w 218"/>
                  <a:gd name="T1" fmla="*/ 283 h 337"/>
                  <a:gd name="T2" fmla="*/ 168 w 218"/>
                  <a:gd name="T3" fmla="*/ 227 h 337"/>
                  <a:gd name="T4" fmla="*/ 150 w 218"/>
                  <a:gd name="T5" fmla="*/ 201 h 337"/>
                  <a:gd name="T6" fmla="*/ 150 w 218"/>
                  <a:gd name="T7" fmla="*/ 176 h 337"/>
                  <a:gd name="T8" fmla="*/ 150 w 218"/>
                  <a:gd name="T9" fmla="*/ 151 h 337"/>
                  <a:gd name="T10" fmla="*/ 141 w 218"/>
                  <a:gd name="T11" fmla="*/ 135 h 337"/>
                  <a:gd name="T12" fmla="*/ 143 w 218"/>
                  <a:gd name="T13" fmla="*/ 123 h 337"/>
                  <a:gd name="T14" fmla="*/ 160 w 218"/>
                  <a:gd name="T15" fmla="*/ 108 h 337"/>
                  <a:gd name="T16" fmla="*/ 178 w 218"/>
                  <a:gd name="T17" fmla="*/ 116 h 337"/>
                  <a:gd name="T18" fmla="*/ 218 w 218"/>
                  <a:gd name="T19" fmla="*/ 98 h 337"/>
                  <a:gd name="T20" fmla="*/ 175 w 218"/>
                  <a:gd name="T21" fmla="*/ 71 h 337"/>
                  <a:gd name="T22" fmla="*/ 146 w 218"/>
                  <a:gd name="T23" fmla="*/ 50 h 337"/>
                  <a:gd name="T24" fmla="*/ 51 w 218"/>
                  <a:gd name="T25" fmla="*/ 23 h 337"/>
                  <a:gd name="T26" fmla="*/ 23 w 218"/>
                  <a:gd name="T27" fmla="*/ 0 h 337"/>
                  <a:gd name="T28" fmla="*/ 3 w 218"/>
                  <a:gd name="T29" fmla="*/ 30 h 337"/>
                  <a:gd name="T30" fmla="*/ 1 w 218"/>
                  <a:gd name="T31" fmla="*/ 116 h 337"/>
                  <a:gd name="T32" fmla="*/ 18 w 218"/>
                  <a:gd name="T33" fmla="*/ 136 h 337"/>
                  <a:gd name="T34" fmla="*/ 11 w 218"/>
                  <a:gd name="T35" fmla="*/ 160 h 337"/>
                  <a:gd name="T36" fmla="*/ 3 w 218"/>
                  <a:gd name="T37" fmla="*/ 176 h 337"/>
                  <a:gd name="T38" fmla="*/ 0 w 218"/>
                  <a:gd name="T39" fmla="*/ 308 h 337"/>
                  <a:gd name="T40" fmla="*/ 28 w 218"/>
                  <a:gd name="T41" fmla="*/ 337 h 337"/>
                  <a:gd name="T42" fmla="*/ 83 w 218"/>
                  <a:gd name="T43" fmla="*/ 293 h 337"/>
                  <a:gd name="T44" fmla="*/ 126 w 218"/>
                  <a:gd name="T45" fmla="*/ 277 h 337"/>
                  <a:gd name="T46" fmla="*/ 165 w 218"/>
                  <a:gd name="T47" fmla="*/ 283 h 3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8" h="337">
                    <a:moveTo>
                      <a:pt x="165" y="283"/>
                    </a:moveTo>
                    <a:lnTo>
                      <a:pt x="168" y="227"/>
                    </a:lnTo>
                    <a:lnTo>
                      <a:pt x="150" y="201"/>
                    </a:lnTo>
                    <a:lnTo>
                      <a:pt x="150" y="176"/>
                    </a:lnTo>
                    <a:lnTo>
                      <a:pt x="150" y="151"/>
                    </a:lnTo>
                    <a:lnTo>
                      <a:pt x="141" y="135"/>
                    </a:lnTo>
                    <a:lnTo>
                      <a:pt x="143" y="123"/>
                    </a:lnTo>
                    <a:lnTo>
                      <a:pt x="160" y="108"/>
                    </a:lnTo>
                    <a:lnTo>
                      <a:pt x="178" y="116"/>
                    </a:lnTo>
                    <a:lnTo>
                      <a:pt x="218" y="98"/>
                    </a:lnTo>
                    <a:lnTo>
                      <a:pt x="175" y="71"/>
                    </a:lnTo>
                    <a:lnTo>
                      <a:pt x="146" y="50"/>
                    </a:lnTo>
                    <a:lnTo>
                      <a:pt x="51" y="23"/>
                    </a:lnTo>
                    <a:lnTo>
                      <a:pt x="23" y="0"/>
                    </a:lnTo>
                    <a:lnTo>
                      <a:pt x="3" y="30"/>
                    </a:lnTo>
                    <a:lnTo>
                      <a:pt x="1" y="116"/>
                    </a:lnTo>
                    <a:lnTo>
                      <a:pt x="18" y="136"/>
                    </a:lnTo>
                    <a:lnTo>
                      <a:pt x="11" y="160"/>
                    </a:lnTo>
                    <a:lnTo>
                      <a:pt x="3" y="176"/>
                    </a:lnTo>
                    <a:lnTo>
                      <a:pt x="0" y="308"/>
                    </a:lnTo>
                    <a:lnTo>
                      <a:pt x="28" y="337"/>
                    </a:lnTo>
                    <a:lnTo>
                      <a:pt x="83" y="293"/>
                    </a:lnTo>
                    <a:lnTo>
                      <a:pt x="126" y="277"/>
                    </a:lnTo>
                    <a:lnTo>
                      <a:pt x="165" y="283"/>
                    </a:lnTo>
                    <a:close/>
                  </a:path>
                </a:pathLst>
              </a:custGeom>
              <a:solidFill>
                <a:srgbClr val="FFC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23" name="Freeform 73"/>
              <p:cNvSpPr>
                <a:spLocks/>
              </p:cNvSpPr>
              <p:nvPr/>
            </p:nvSpPr>
            <p:spPr bwMode="auto">
              <a:xfrm>
                <a:off x="3938" y="3452"/>
                <a:ext cx="218" cy="337"/>
              </a:xfrm>
              <a:custGeom>
                <a:avLst/>
                <a:gdLst>
                  <a:gd name="T0" fmla="*/ 165 w 218"/>
                  <a:gd name="T1" fmla="*/ 283 h 337"/>
                  <a:gd name="T2" fmla="*/ 168 w 218"/>
                  <a:gd name="T3" fmla="*/ 227 h 337"/>
                  <a:gd name="T4" fmla="*/ 150 w 218"/>
                  <a:gd name="T5" fmla="*/ 201 h 337"/>
                  <a:gd name="T6" fmla="*/ 150 w 218"/>
                  <a:gd name="T7" fmla="*/ 176 h 337"/>
                  <a:gd name="T8" fmla="*/ 150 w 218"/>
                  <a:gd name="T9" fmla="*/ 151 h 337"/>
                  <a:gd name="T10" fmla="*/ 141 w 218"/>
                  <a:gd name="T11" fmla="*/ 135 h 337"/>
                  <a:gd name="T12" fmla="*/ 143 w 218"/>
                  <a:gd name="T13" fmla="*/ 123 h 337"/>
                  <a:gd name="T14" fmla="*/ 160 w 218"/>
                  <a:gd name="T15" fmla="*/ 108 h 337"/>
                  <a:gd name="T16" fmla="*/ 178 w 218"/>
                  <a:gd name="T17" fmla="*/ 116 h 337"/>
                  <a:gd name="T18" fmla="*/ 218 w 218"/>
                  <a:gd name="T19" fmla="*/ 98 h 337"/>
                  <a:gd name="T20" fmla="*/ 175 w 218"/>
                  <a:gd name="T21" fmla="*/ 71 h 337"/>
                  <a:gd name="T22" fmla="*/ 146 w 218"/>
                  <a:gd name="T23" fmla="*/ 50 h 337"/>
                  <a:gd name="T24" fmla="*/ 51 w 218"/>
                  <a:gd name="T25" fmla="*/ 23 h 337"/>
                  <a:gd name="T26" fmla="*/ 23 w 218"/>
                  <a:gd name="T27" fmla="*/ 0 h 337"/>
                  <a:gd name="T28" fmla="*/ 3 w 218"/>
                  <a:gd name="T29" fmla="*/ 30 h 337"/>
                  <a:gd name="T30" fmla="*/ 1 w 218"/>
                  <a:gd name="T31" fmla="*/ 116 h 337"/>
                  <a:gd name="T32" fmla="*/ 18 w 218"/>
                  <a:gd name="T33" fmla="*/ 136 h 337"/>
                  <a:gd name="T34" fmla="*/ 11 w 218"/>
                  <a:gd name="T35" fmla="*/ 160 h 337"/>
                  <a:gd name="T36" fmla="*/ 3 w 218"/>
                  <a:gd name="T37" fmla="*/ 176 h 337"/>
                  <a:gd name="T38" fmla="*/ 0 w 218"/>
                  <a:gd name="T39" fmla="*/ 308 h 337"/>
                  <a:gd name="T40" fmla="*/ 28 w 218"/>
                  <a:gd name="T41" fmla="*/ 337 h 337"/>
                  <a:gd name="T42" fmla="*/ 83 w 218"/>
                  <a:gd name="T43" fmla="*/ 293 h 337"/>
                  <a:gd name="T44" fmla="*/ 126 w 218"/>
                  <a:gd name="T45" fmla="*/ 277 h 337"/>
                  <a:gd name="T46" fmla="*/ 165 w 218"/>
                  <a:gd name="T47" fmla="*/ 283 h 3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8" h="337">
                    <a:moveTo>
                      <a:pt x="165" y="283"/>
                    </a:moveTo>
                    <a:lnTo>
                      <a:pt x="168" y="227"/>
                    </a:lnTo>
                    <a:lnTo>
                      <a:pt x="150" y="201"/>
                    </a:lnTo>
                    <a:lnTo>
                      <a:pt x="150" y="176"/>
                    </a:lnTo>
                    <a:lnTo>
                      <a:pt x="150" y="151"/>
                    </a:lnTo>
                    <a:lnTo>
                      <a:pt x="141" y="135"/>
                    </a:lnTo>
                    <a:lnTo>
                      <a:pt x="143" y="123"/>
                    </a:lnTo>
                    <a:lnTo>
                      <a:pt x="160" y="108"/>
                    </a:lnTo>
                    <a:lnTo>
                      <a:pt x="178" y="116"/>
                    </a:lnTo>
                    <a:lnTo>
                      <a:pt x="218" y="98"/>
                    </a:lnTo>
                    <a:lnTo>
                      <a:pt x="175" y="71"/>
                    </a:lnTo>
                    <a:lnTo>
                      <a:pt x="146" y="50"/>
                    </a:lnTo>
                    <a:lnTo>
                      <a:pt x="51" y="23"/>
                    </a:lnTo>
                    <a:lnTo>
                      <a:pt x="23" y="0"/>
                    </a:lnTo>
                    <a:lnTo>
                      <a:pt x="3" y="30"/>
                    </a:lnTo>
                    <a:lnTo>
                      <a:pt x="1" y="116"/>
                    </a:lnTo>
                    <a:lnTo>
                      <a:pt x="18" y="136"/>
                    </a:lnTo>
                    <a:lnTo>
                      <a:pt x="11" y="160"/>
                    </a:lnTo>
                    <a:lnTo>
                      <a:pt x="3" y="176"/>
                    </a:lnTo>
                    <a:lnTo>
                      <a:pt x="0" y="308"/>
                    </a:lnTo>
                    <a:lnTo>
                      <a:pt x="28" y="337"/>
                    </a:lnTo>
                    <a:lnTo>
                      <a:pt x="83" y="293"/>
                    </a:lnTo>
                    <a:lnTo>
                      <a:pt x="126" y="277"/>
                    </a:lnTo>
                    <a:lnTo>
                      <a:pt x="165" y="283"/>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24" name="Freeform 74"/>
              <p:cNvSpPr>
                <a:spLocks/>
              </p:cNvSpPr>
              <p:nvPr/>
            </p:nvSpPr>
            <p:spPr bwMode="auto">
              <a:xfrm>
                <a:off x="4079" y="3525"/>
                <a:ext cx="317" cy="290"/>
              </a:xfrm>
              <a:custGeom>
                <a:avLst/>
                <a:gdLst>
                  <a:gd name="T0" fmla="*/ 77 w 317"/>
                  <a:gd name="T1" fmla="*/ 25 h 290"/>
                  <a:gd name="T2" fmla="*/ 37 w 317"/>
                  <a:gd name="T3" fmla="*/ 43 h 290"/>
                  <a:gd name="T4" fmla="*/ 19 w 317"/>
                  <a:gd name="T5" fmla="*/ 35 h 290"/>
                  <a:gd name="T6" fmla="*/ 2 w 317"/>
                  <a:gd name="T7" fmla="*/ 50 h 290"/>
                  <a:gd name="T8" fmla="*/ 0 w 317"/>
                  <a:gd name="T9" fmla="*/ 62 h 290"/>
                  <a:gd name="T10" fmla="*/ 9 w 317"/>
                  <a:gd name="T11" fmla="*/ 78 h 290"/>
                  <a:gd name="T12" fmla="*/ 9 w 317"/>
                  <a:gd name="T13" fmla="*/ 103 h 290"/>
                  <a:gd name="T14" fmla="*/ 9 w 317"/>
                  <a:gd name="T15" fmla="*/ 128 h 290"/>
                  <a:gd name="T16" fmla="*/ 27 w 317"/>
                  <a:gd name="T17" fmla="*/ 154 h 290"/>
                  <a:gd name="T18" fmla="*/ 24 w 317"/>
                  <a:gd name="T19" fmla="*/ 210 h 290"/>
                  <a:gd name="T20" fmla="*/ 50 w 317"/>
                  <a:gd name="T21" fmla="*/ 229 h 290"/>
                  <a:gd name="T22" fmla="*/ 90 w 317"/>
                  <a:gd name="T23" fmla="*/ 235 h 290"/>
                  <a:gd name="T24" fmla="*/ 97 w 317"/>
                  <a:gd name="T25" fmla="*/ 250 h 290"/>
                  <a:gd name="T26" fmla="*/ 117 w 317"/>
                  <a:gd name="T27" fmla="*/ 249 h 290"/>
                  <a:gd name="T28" fmla="*/ 127 w 317"/>
                  <a:gd name="T29" fmla="*/ 232 h 290"/>
                  <a:gd name="T30" fmla="*/ 186 w 317"/>
                  <a:gd name="T31" fmla="*/ 240 h 290"/>
                  <a:gd name="T32" fmla="*/ 226 w 317"/>
                  <a:gd name="T33" fmla="*/ 265 h 290"/>
                  <a:gd name="T34" fmla="*/ 266 w 317"/>
                  <a:gd name="T35" fmla="*/ 274 h 290"/>
                  <a:gd name="T36" fmla="*/ 304 w 317"/>
                  <a:gd name="T37" fmla="*/ 290 h 290"/>
                  <a:gd name="T38" fmla="*/ 311 w 317"/>
                  <a:gd name="T39" fmla="*/ 159 h 290"/>
                  <a:gd name="T40" fmla="*/ 316 w 317"/>
                  <a:gd name="T41" fmla="*/ 127 h 290"/>
                  <a:gd name="T42" fmla="*/ 317 w 317"/>
                  <a:gd name="T43" fmla="*/ 48 h 290"/>
                  <a:gd name="T44" fmla="*/ 226 w 317"/>
                  <a:gd name="T45" fmla="*/ 38 h 290"/>
                  <a:gd name="T46" fmla="*/ 176 w 317"/>
                  <a:gd name="T47" fmla="*/ 28 h 290"/>
                  <a:gd name="T48" fmla="*/ 131 w 317"/>
                  <a:gd name="T49" fmla="*/ 0 h 290"/>
                  <a:gd name="T50" fmla="*/ 77 w 317"/>
                  <a:gd name="T51" fmla="*/ 25 h 2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7" h="290">
                    <a:moveTo>
                      <a:pt x="77" y="25"/>
                    </a:moveTo>
                    <a:lnTo>
                      <a:pt x="37" y="43"/>
                    </a:lnTo>
                    <a:lnTo>
                      <a:pt x="19" y="35"/>
                    </a:lnTo>
                    <a:lnTo>
                      <a:pt x="2" y="50"/>
                    </a:lnTo>
                    <a:lnTo>
                      <a:pt x="0" y="62"/>
                    </a:lnTo>
                    <a:lnTo>
                      <a:pt x="9" y="78"/>
                    </a:lnTo>
                    <a:lnTo>
                      <a:pt x="9" y="103"/>
                    </a:lnTo>
                    <a:lnTo>
                      <a:pt x="9" y="128"/>
                    </a:lnTo>
                    <a:lnTo>
                      <a:pt x="27" y="154"/>
                    </a:lnTo>
                    <a:lnTo>
                      <a:pt x="24" y="210"/>
                    </a:lnTo>
                    <a:lnTo>
                      <a:pt x="50" y="229"/>
                    </a:lnTo>
                    <a:lnTo>
                      <a:pt x="90" y="235"/>
                    </a:lnTo>
                    <a:lnTo>
                      <a:pt x="97" y="250"/>
                    </a:lnTo>
                    <a:lnTo>
                      <a:pt x="117" y="249"/>
                    </a:lnTo>
                    <a:lnTo>
                      <a:pt x="127" y="232"/>
                    </a:lnTo>
                    <a:lnTo>
                      <a:pt x="186" y="240"/>
                    </a:lnTo>
                    <a:lnTo>
                      <a:pt x="226" y="265"/>
                    </a:lnTo>
                    <a:lnTo>
                      <a:pt x="266" y="274"/>
                    </a:lnTo>
                    <a:lnTo>
                      <a:pt x="304" y="290"/>
                    </a:lnTo>
                    <a:lnTo>
                      <a:pt x="311" y="159"/>
                    </a:lnTo>
                    <a:lnTo>
                      <a:pt x="316" y="127"/>
                    </a:lnTo>
                    <a:lnTo>
                      <a:pt x="317" y="48"/>
                    </a:lnTo>
                    <a:lnTo>
                      <a:pt x="226" y="38"/>
                    </a:lnTo>
                    <a:lnTo>
                      <a:pt x="176" y="28"/>
                    </a:lnTo>
                    <a:lnTo>
                      <a:pt x="131" y="0"/>
                    </a:lnTo>
                    <a:lnTo>
                      <a:pt x="77" y="25"/>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25" name="Freeform 75"/>
              <p:cNvSpPr>
                <a:spLocks/>
              </p:cNvSpPr>
              <p:nvPr/>
            </p:nvSpPr>
            <p:spPr bwMode="auto">
              <a:xfrm>
                <a:off x="4079" y="3525"/>
                <a:ext cx="317" cy="290"/>
              </a:xfrm>
              <a:custGeom>
                <a:avLst/>
                <a:gdLst>
                  <a:gd name="T0" fmla="*/ 77 w 317"/>
                  <a:gd name="T1" fmla="*/ 25 h 290"/>
                  <a:gd name="T2" fmla="*/ 37 w 317"/>
                  <a:gd name="T3" fmla="*/ 43 h 290"/>
                  <a:gd name="T4" fmla="*/ 19 w 317"/>
                  <a:gd name="T5" fmla="*/ 35 h 290"/>
                  <a:gd name="T6" fmla="*/ 2 w 317"/>
                  <a:gd name="T7" fmla="*/ 50 h 290"/>
                  <a:gd name="T8" fmla="*/ 0 w 317"/>
                  <a:gd name="T9" fmla="*/ 62 h 290"/>
                  <a:gd name="T10" fmla="*/ 9 w 317"/>
                  <a:gd name="T11" fmla="*/ 78 h 290"/>
                  <a:gd name="T12" fmla="*/ 9 w 317"/>
                  <a:gd name="T13" fmla="*/ 103 h 290"/>
                  <a:gd name="T14" fmla="*/ 9 w 317"/>
                  <a:gd name="T15" fmla="*/ 128 h 290"/>
                  <a:gd name="T16" fmla="*/ 27 w 317"/>
                  <a:gd name="T17" fmla="*/ 154 h 290"/>
                  <a:gd name="T18" fmla="*/ 24 w 317"/>
                  <a:gd name="T19" fmla="*/ 210 h 290"/>
                  <a:gd name="T20" fmla="*/ 50 w 317"/>
                  <a:gd name="T21" fmla="*/ 229 h 290"/>
                  <a:gd name="T22" fmla="*/ 90 w 317"/>
                  <a:gd name="T23" fmla="*/ 235 h 290"/>
                  <a:gd name="T24" fmla="*/ 97 w 317"/>
                  <a:gd name="T25" fmla="*/ 250 h 290"/>
                  <a:gd name="T26" fmla="*/ 117 w 317"/>
                  <a:gd name="T27" fmla="*/ 249 h 290"/>
                  <a:gd name="T28" fmla="*/ 127 w 317"/>
                  <a:gd name="T29" fmla="*/ 232 h 290"/>
                  <a:gd name="T30" fmla="*/ 186 w 317"/>
                  <a:gd name="T31" fmla="*/ 240 h 290"/>
                  <a:gd name="T32" fmla="*/ 226 w 317"/>
                  <a:gd name="T33" fmla="*/ 265 h 290"/>
                  <a:gd name="T34" fmla="*/ 266 w 317"/>
                  <a:gd name="T35" fmla="*/ 274 h 290"/>
                  <a:gd name="T36" fmla="*/ 304 w 317"/>
                  <a:gd name="T37" fmla="*/ 290 h 290"/>
                  <a:gd name="T38" fmla="*/ 311 w 317"/>
                  <a:gd name="T39" fmla="*/ 159 h 290"/>
                  <a:gd name="T40" fmla="*/ 316 w 317"/>
                  <a:gd name="T41" fmla="*/ 127 h 290"/>
                  <a:gd name="T42" fmla="*/ 317 w 317"/>
                  <a:gd name="T43" fmla="*/ 48 h 290"/>
                  <a:gd name="T44" fmla="*/ 226 w 317"/>
                  <a:gd name="T45" fmla="*/ 38 h 290"/>
                  <a:gd name="T46" fmla="*/ 176 w 317"/>
                  <a:gd name="T47" fmla="*/ 28 h 290"/>
                  <a:gd name="T48" fmla="*/ 131 w 317"/>
                  <a:gd name="T49" fmla="*/ 0 h 290"/>
                  <a:gd name="T50" fmla="*/ 77 w 317"/>
                  <a:gd name="T51" fmla="*/ 25 h 2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7" h="290">
                    <a:moveTo>
                      <a:pt x="77" y="25"/>
                    </a:moveTo>
                    <a:lnTo>
                      <a:pt x="37" y="43"/>
                    </a:lnTo>
                    <a:lnTo>
                      <a:pt x="19" y="35"/>
                    </a:lnTo>
                    <a:lnTo>
                      <a:pt x="2" y="50"/>
                    </a:lnTo>
                    <a:lnTo>
                      <a:pt x="0" y="62"/>
                    </a:lnTo>
                    <a:lnTo>
                      <a:pt x="9" y="78"/>
                    </a:lnTo>
                    <a:lnTo>
                      <a:pt x="9" y="103"/>
                    </a:lnTo>
                    <a:lnTo>
                      <a:pt x="9" y="128"/>
                    </a:lnTo>
                    <a:lnTo>
                      <a:pt x="27" y="154"/>
                    </a:lnTo>
                    <a:lnTo>
                      <a:pt x="24" y="210"/>
                    </a:lnTo>
                    <a:lnTo>
                      <a:pt x="50" y="229"/>
                    </a:lnTo>
                    <a:lnTo>
                      <a:pt x="90" y="235"/>
                    </a:lnTo>
                    <a:lnTo>
                      <a:pt x="97" y="250"/>
                    </a:lnTo>
                    <a:lnTo>
                      <a:pt x="117" y="249"/>
                    </a:lnTo>
                    <a:lnTo>
                      <a:pt x="127" y="232"/>
                    </a:lnTo>
                    <a:lnTo>
                      <a:pt x="186" y="240"/>
                    </a:lnTo>
                    <a:lnTo>
                      <a:pt x="226" y="265"/>
                    </a:lnTo>
                    <a:lnTo>
                      <a:pt x="266" y="274"/>
                    </a:lnTo>
                    <a:lnTo>
                      <a:pt x="304" y="290"/>
                    </a:lnTo>
                    <a:lnTo>
                      <a:pt x="311" y="159"/>
                    </a:lnTo>
                    <a:lnTo>
                      <a:pt x="316" y="127"/>
                    </a:lnTo>
                    <a:lnTo>
                      <a:pt x="317" y="48"/>
                    </a:lnTo>
                    <a:lnTo>
                      <a:pt x="226" y="38"/>
                    </a:lnTo>
                    <a:lnTo>
                      <a:pt x="176" y="28"/>
                    </a:lnTo>
                    <a:lnTo>
                      <a:pt x="131" y="0"/>
                    </a:lnTo>
                    <a:lnTo>
                      <a:pt x="77" y="25"/>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26" name="Freeform 76"/>
              <p:cNvSpPr>
                <a:spLocks/>
              </p:cNvSpPr>
              <p:nvPr/>
            </p:nvSpPr>
            <p:spPr bwMode="auto">
              <a:xfrm>
                <a:off x="3868" y="2922"/>
                <a:ext cx="440" cy="399"/>
              </a:xfrm>
              <a:custGeom>
                <a:avLst/>
                <a:gdLst>
                  <a:gd name="T0" fmla="*/ 362 w 440"/>
                  <a:gd name="T1" fmla="*/ 179 h 399"/>
                  <a:gd name="T2" fmla="*/ 340 w 440"/>
                  <a:gd name="T3" fmla="*/ 199 h 399"/>
                  <a:gd name="T4" fmla="*/ 301 w 440"/>
                  <a:gd name="T5" fmla="*/ 246 h 399"/>
                  <a:gd name="T6" fmla="*/ 260 w 440"/>
                  <a:gd name="T7" fmla="*/ 293 h 399"/>
                  <a:gd name="T8" fmla="*/ 260 w 440"/>
                  <a:gd name="T9" fmla="*/ 399 h 399"/>
                  <a:gd name="T10" fmla="*/ 228 w 440"/>
                  <a:gd name="T11" fmla="*/ 399 h 399"/>
                  <a:gd name="T12" fmla="*/ 165 w 440"/>
                  <a:gd name="T13" fmla="*/ 386 h 399"/>
                  <a:gd name="T14" fmla="*/ 118 w 440"/>
                  <a:gd name="T15" fmla="*/ 351 h 399"/>
                  <a:gd name="T16" fmla="*/ 101 w 440"/>
                  <a:gd name="T17" fmla="*/ 326 h 399"/>
                  <a:gd name="T18" fmla="*/ 78 w 440"/>
                  <a:gd name="T19" fmla="*/ 299 h 399"/>
                  <a:gd name="T20" fmla="*/ 35 w 440"/>
                  <a:gd name="T21" fmla="*/ 284 h 399"/>
                  <a:gd name="T22" fmla="*/ 13 w 440"/>
                  <a:gd name="T23" fmla="*/ 274 h 399"/>
                  <a:gd name="T24" fmla="*/ 0 w 440"/>
                  <a:gd name="T25" fmla="*/ 236 h 399"/>
                  <a:gd name="T26" fmla="*/ 0 w 440"/>
                  <a:gd name="T27" fmla="*/ 199 h 399"/>
                  <a:gd name="T28" fmla="*/ 41 w 440"/>
                  <a:gd name="T29" fmla="*/ 144 h 399"/>
                  <a:gd name="T30" fmla="*/ 93 w 440"/>
                  <a:gd name="T31" fmla="*/ 169 h 399"/>
                  <a:gd name="T32" fmla="*/ 96 w 440"/>
                  <a:gd name="T33" fmla="*/ 192 h 399"/>
                  <a:gd name="T34" fmla="*/ 115 w 440"/>
                  <a:gd name="T35" fmla="*/ 219 h 399"/>
                  <a:gd name="T36" fmla="*/ 160 w 440"/>
                  <a:gd name="T37" fmla="*/ 229 h 399"/>
                  <a:gd name="T38" fmla="*/ 176 w 440"/>
                  <a:gd name="T39" fmla="*/ 242 h 399"/>
                  <a:gd name="T40" fmla="*/ 196 w 440"/>
                  <a:gd name="T41" fmla="*/ 241 h 399"/>
                  <a:gd name="T42" fmla="*/ 201 w 440"/>
                  <a:gd name="T43" fmla="*/ 209 h 399"/>
                  <a:gd name="T44" fmla="*/ 220 w 440"/>
                  <a:gd name="T45" fmla="*/ 196 h 399"/>
                  <a:gd name="T46" fmla="*/ 243 w 440"/>
                  <a:gd name="T47" fmla="*/ 179 h 399"/>
                  <a:gd name="T48" fmla="*/ 293 w 440"/>
                  <a:gd name="T49" fmla="*/ 151 h 399"/>
                  <a:gd name="T50" fmla="*/ 325 w 440"/>
                  <a:gd name="T51" fmla="*/ 94 h 399"/>
                  <a:gd name="T52" fmla="*/ 345 w 440"/>
                  <a:gd name="T53" fmla="*/ 84 h 399"/>
                  <a:gd name="T54" fmla="*/ 363 w 440"/>
                  <a:gd name="T55" fmla="*/ 64 h 399"/>
                  <a:gd name="T56" fmla="*/ 367 w 440"/>
                  <a:gd name="T57" fmla="*/ 12 h 399"/>
                  <a:gd name="T58" fmla="*/ 392 w 440"/>
                  <a:gd name="T59" fmla="*/ 0 h 399"/>
                  <a:gd name="T60" fmla="*/ 410 w 440"/>
                  <a:gd name="T61" fmla="*/ 7 h 399"/>
                  <a:gd name="T62" fmla="*/ 440 w 440"/>
                  <a:gd name="T63" fmla="*/ 14 h 399"/>
                  <a:gd name="T64" fmla="*/ 440 w 440"/>
                  <a:gd name="T65" fmla="*/ 47 h 399"/>
                  <a:gd name="T66" fmla="*/ 392 w 440"/>
                  <a:gd name="T67" fmla="*/ 101 h 399"/>
                  <a:gd name="T68" fmla="*/ 382 w 440"/>
                  <a:gd name="T69" fmla="*/ 161 h 399"/>
                  <a:gd name="T70" fmla="*/ 362 w 440"/>
                  <a:gd name="T71" fmla="*/ 179 h 3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0" h="399">
                    <a:moveTo>
                      <a:pt x="362" y="179"/>
                    </a:moveTo>
                    <a:lnTo>
                      <a:pt x="340" y="199"/>
                    </a:lnTo>
                    <a:lnTo>
                      <a:pt x="301" y="246"/>
                    </a:lnTo>
                    <a:lnTo>
                      <a:pt x="260" y="293"/>
                    </a:lnTo>
                    <a:lnTo>
                      <a:pt x="260" y="399"/>
                    </a:lnTo>
                    <a:lnTo>
                      <a:pt x="228" y="399"/>
                    </a:lnTo>
                    <a:lnTo>
                      <a:pt x="165" y="386"/>
                    </a:lnTo>
                    <a:lnTo>
                      <a:pt x="118" y="351"/>
                    </a:lnTo>
                    <a:lnTo>
                      <a:pt x="101" y="326"/>
                    </a:lnTo>
                    <a:lnTo>
                      <a:pt x="78" y="299"/>
                    </a:lnTo>
                    <a:lnTo>
                      <a:pt x="35" y="284"/>
                    </a:lnTo>
                    <a:lnTo>
                      <a:pt x="13" y="274"/>
                    </a:lnTo>
                    <a:lnTo>
                      <a:pt x="0" y="236"/>
                    </a:lnTo>
                    <a:lnTo>
                      <a:pt x="0" y="199"/>
                    </a:lnTo>
                    <a:lnTo>
                      <a:pt x="41" y="144"/>
                    </a:lnTo>
                    <a:lnTo>
                      <a:pt x="93" y="169"/>
                    </a:lnTo>
                    <a:lnTo>
                      <a:pt x="96" y="192"/>
                    </a:lnTo>
                    <a:lnTo>
                      <a:pt x="115" y="219"/>
                    </a:lnTo>
                    <a:lnTo>
                      <a:pt x="160" y="229"/>
                    </a:lnTo>
                    <a:lnTo>
                      <a:pt x="176" y="242"/>
                    </a:lnTo>
                    <a:lnTo>
                      <a:pt x="196" y="241"/>
                    </a:lnTo>
                    <a:lnTo>
                      <a:pt x="201" y="209"/>
                    </a:lnTo>
                    <a:lnTo>
                      <a:pt x="220" y="196"/>
                    </a:lnTo>
                    <a:lnTo>
                      <a:pt x="243" y="179"/>
                    </a:lnTo>
                    <a:lnTo>
                      <a:pt x="293" y="151"/>
                    </a:lnTo>
                    <a:lnTo>
                      <a:pt x="325" y="94"/>
                    </a:lnTo>
                    <a:lnTo>
                      <a:pt x="345" y="84"/>
                    </a:lnTo>
                    <a:lnTo>
                      <a:pt x="363" y="64"/>
                    </a:lnTo>
                    <a:lnTo>
                      <a:pt x="367" y="12"/>
                    </a:lnTo>
                    <a:lnTo>
                      <a:pt x="392" y="0"/>
                    </a:lnTo>
                    <a:lnTo>
                      <a:pt x="410" y="7"/>
                    </a:lnTo>
                    <a:lnTo>
                      <a:pt x="440" y="14"/>
                    </a:lnTo>
                    <a:lnTo>
                      <a:pt x="440" y="47"/>
                    </a:lnTo>
                    <a:lnTo>
                      <a:pt x="392" y="101"/>
                    </a:lnTo>
                    <a:lnTo>
                      <a:pt x="382" y="161"/>
                    </a:lnTo>
                    <a:lnTo>
                      <a:pt x="362" y="179"/>
                    </a:lnTo>
                    <a:close/>
                  </a:path>
                </a:pathLst>
              </a:custGeom>
              <a:solidFill>
                <a:srgbClr val="E7784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27" name="Freeform 77"/>
              <p:cNvSpPr>
                <a:spLocks/>
              </p:cNvSpPr>
              <p:nvPr/>
            </p:nvSpPr>
            <p:spPr bwMode="auto">
              <a:xfrm>
                <a:off x="3868" y="2922"/>
                <a:ext cx="440" cy="399"/>
              </a:xfrm>
              <a:custGeom>
                <a:avLst/>
                <a:gdLst>
                  <a:gd name="T0" fmla="*/ 362 w 440"/>
                  <a:gd name="T1" fmla="*/ 179 h 399"/>
                  <a:gd name="T2" fmla="*/ 340 w 440"/>
                  <a:gd name="T3" fmla="*/ 199 h 399"/>
                  <a:gd name="T4" fmla="*/ 301 w 440"/>
                  <a:gd name="T5" fmla="*/ 246 h 399"/>
                  <a:gd name="T6" fmla="*/ 260 w 440"/>
                  <a:gd name="T7" fmla="*/ 293 h 399"/>
                  <a:gd name="T8" fmla="*/ 260 w 440"/>
                  <a:gd name="T9" fmla="*/ 399 h 399"/>
                  <a:gd name="T10" fmla="*/ 228 w 440"/>
                  <a:gd name="T11" fmla="*/ 399 h 399"/>
                  <a:gd name="T12" fmla="*/ 165 w 440"/>
                  <a:gd name="T13" fmla="*/ 386 h 399"/>
                  <a:gd name="T14" fmla="*/ 118 w 440"/>
                  <a:gd name="T15" fmla="*/ 351 h 399"/>
                  <a:gd name="T16" fmla="*/ 101 w 440"/>
                  <a:gd name="T17" fmla="*/ 326 h 399"/>
                  <a:gd name="T18" fmla="*/ 78 w 440"/>
                  <a:gd name="T19" fmla="*/ 299 h 399"/>
                  <a:gd name="T20" fmla="*/ 35 w 440"/>
                  <a:gd name="T21" fmla="*/ 284 h 399"/>
                  <a:gd name="T22" fmla="*/ 13 w 440"/>
                  <a:gd name="T23" fmla="*/ 274 h 399"/>
                  <a:gd name="T24" fmla="*/ 0 w 440"/>
                  <a:gd name="T25" fmla="*/ 236 h 399"/>
                  <a:gd name="T26" fmla="*/ 0 w 440"/>
                  <a:gd name="T27" fmla="*/ 199 h 399"/>
                  <a:gd name="T28" fmla="*/ 41 w 440"/>
                  <a:gd name="T29" fmla="*/ 144 h 399"/>
                  <a:gd name="T30" fmla="*/ 93 w 440"/>
                  <a:gd name="T31" fmla="*/ 169 h 399"/>
                  <a:gd name="T32" fmla="*/ 96 w 440"/>
                  <a:gd name="T33" fmla="*/ 192 h 399"/>
                  <a:gd name="T34" fmla="*/ 115 w 440"/>
                  <a:gd name="T35" fmla="*/ 219 h 399"/>
                  <a:gd name="T36" fmla="*/ 160 w 440"/>
                  <a:gd name="T37" fmla="*/ 229 h 399"/>
                  <a:gd name="T38" fmla="*/ 176 w 440"/>
                  <a:gd name="T39" fmla="*/ 242 h 399"/>
                  <a:gd name="T40" fmla="*/ 196 w 440"/>
                  <a:gd name="T41" fmla="*/ 241 h 399"/>
                  <a:gd name="T42" fmla="*/ 201 w 440"/>
                  <a:gd name="T43" fmla="*/ 209 h 399"/>
                  <a:gd name="T44" fmla="*/ 220 w 440"/>
                  <a:gd name="T45" fmla="*/ 196 h 399"/>
                  <a:gd name="T46" fmla="*/ 243 w 440"/>
                  <a:gd name="T47" fmla="*/ 179 h 399"/>
                  <a:gd name="T48" fmla="*/ 293 w 440"/>
                  <a:gd name="T49" fmla="*/ 151 h 399"/>
                  <a:gd name="T50" fmla="*/ 325 w 440"/>
                  <a:gd name="T51" fmla="*/ 94 h 399"/>
                  <a:gd name="T52" fmla="*/ 345 w 440"/>
                  <a:gd name="T53" fmla="*/ 84 h 399"/>
                  <a:gd name="T54" fmla="*/ 363 w 440"/>
                  <a:gd name="T55" fmla="*/ 64 h 399"/>
                  <a:gd name="T56" fmla="*/ 367 w 440"/>
                  <a:gd name="T57" fmla="*/ 12 h 399"/>
                  <a:gd name="T58" fmla="*/ 392 w 440"/>
                  <a:gd name="T59" fmla="*/ 0 h 399"/>
                  <a:gd name="T60" fmla="*/ 410 w 440"/>
                  <a:gd name="T61" fmla="*/ 7 h 399"/>
                  <a:gd name="T62" fmla="*/ 440 w 440"/>
                  <a:gd name="T63" fmla="*/ 14 h 399"/>
                  <a:gd name="T64" fmla="*/ 440 w 440"/>
                  <a:gd name="T65" fmla="*/ 47 h 399"/>
                  <a:gd name="T66" fmla="*/ 392 w 440"/>
                  <a:gd name="T67" fmla="*/ 101 h 399"/>
                  <a:gd name="T68" fmla="*/ 382 w 440"/>
                  <a:gd name="T69" fmla="*/ 161 h 399"/>
                  <a:gd name="T70" fmla="*/ 362 w 440"/>
                  <a:gd name="T71" fmla="*/ 179 h 3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0" h="399">
                    <a:moveTo>
                      <a:pt x="362" y="179"/>
                    </a:moveTo>
                    <a:lnTo>
                      <a:pt x="340" y="199"/>
                    </a:lnTo>
                    <a:lnTo>
                      <a:pt x="301" y="246"/>
                    </a:lnTo>
                    <a:lnTo>
                      <a:pt x="260" y="293"/>
                    </a:lnTo>
                    <a:lnTo>
                      <a:pt x="260" y="399"/>
                    </a:lnTo>
                    <a:lnTo>
                      <a:pt x="228" y="399"/>
                    </a:lnTo>
                    <a:lnTo>
                      <a:pt x="165" y="386"/>
                    </a:lnTo>
                    <a:lnTo>
                      <a:pt x="118" y="351"/>
                    </a:lnTo>
                    <a:lnTo>
                      <a:pt x="101" y="326"/>
                    </a:lnTo>
                    <a:lnTo>
                      <a:pt x="78" y="299"/>
                    </a:lnTo>
                    <a:lnTo>
                      <a:pt x="35" y="284"/>
                    </a:lnTo>
                    <a:lnTo>
                      <a:pt x="13" y="274"/>
                    </a:lnTo>
                    <a:lnTo>
                      <a:pt x="0" y="236"/>
                    </a:lnTo>
                    <a:lnTo>
                      <a:pt x="0" y="199"/>
                    </a:lnTo>
                    <a:lnTo>
                      <a:pt x="41" y="144"/>
                    </a:lnTo>
                    <a:lnTo>
                      <a:pt x="93" y="169"/>
                    </a:lnTo>
                    <a:lnTo>
                      <a:pt x="96" y="192"/>
                    </a:lnTo>
                    <a:lnTo>
                      <a:pt x="115" y="219"/>
                    </a:lnTo>
                    <a:lnTo>
                      <a:pt x="160" y="229"/>
                    </a:lnTo>
                    <a:lnTo>
                      <a:pt x="176" y="242"/>
                    </a:lnTo>
                    <a:lnTo>
                      <a:pt x="196" y="241"/>
                    </a:lnTo>
                    <a:lnTo>
                      <a:pt x="201" y="209"/>
                    </a:lnTo>
                    <a:lnTo>
                      <a:pt x="220" y="196"/>
                    </a:lnTo>
                    <a:lnTo>
                      <a:pt x="243" y="179"/>
                    </a:lnTo>
                    <a:lnTo>
                      <a:pt x="293" y="151"/>
                    </a:lnTo>
                    <a:lnTo>
                      <a:pt x="325" y="94"/>
                    </a:lnTo>
                    <a:lnTo>
                      <a:pt x="345" y="84"/>
                    </a:lnTo>
                    <a:lnTo>
                      <a:pt x="363" y="64"/>
                    </a:lnTo>
                    <a:lnTo>
                      <a:pt x="367" y="12"/>
                    </a:lnTo>
                    <a:lnTo>
                      <a:pt x="392" y="0"/>
                    </a:lnTo>
                    <a:lnTo>
                      <a:pt x="410" y="7"/>
                    </a:lnTo>
                    <a:lnTo>
                      <a:pt x="440" y="14"/>
                    </a:lnTo>
                    <a:lnTo>
                      <a:pt x="440" y="47"/>
                    </a:lnTo>
                    <a:lnTo>
                      <a:pt x="392" y="101"/>
                    </a:lnTo>
                    <a:lnTo>
                      <a:pt x="382" y="161"/>
                    </a:lnTo>
                    <a:lnTo>
                      <a:pt x="362" y="179"/>
                    </a:lnTo>
                    <a:close/>
                  </a:path>
                </a:pathLst>
              </a:custGeom>
              <a:solidFill>
                <a:schemeClr val="bg1"/>
              </a:solidFill>
              <a:ln w="7">
                <a:solidFill>
                  <a:srgbClr val="1F1A17"/>
                </a:solidFill>
                <a:prstDash val="solid"/>
                <a:round/>
                <a:headEnd/>
                <a:tailEnd/>
              </a:ln>
            </p:spPr>
            <p:txBody>
              <a:bodyPr/>
              <a:lstStyle/>
              <a:p>
                <a:endParaRPr lang="en-US" dirty="0"/>
              </a:p>
            </p:txBody>
          </p:sp>
          <p:sp>
            <p:nvSpPr>
              <p:cNvPr id="428" name="Freeform 78"/>
              <p:cNvSpPr>
                <a:spLocks/>
              </p:cNvSpPr>
              <p:nvPr/>
            </p:nvSpPr>
            <p:spPr bwMode="auto">
              <a:xfrm>
                <a:off x="4231" y="2694"/>
                <a:ext cx="427" cy="549"/>
              </a:xfrm>
              <a:custGeom>
                <a:avLst/>
                <a:gdLst>
                  <a:gd name="T0" fmla="*/ 407 w 427"/>
                  <a:gd name="T1" fmla="*/ 112 h 549"/>
                  <a:gd name="T2" fmla="*/ 419 w 427"/>
                  <a:gd name="T3" fmla="*/ 252 h 549"/>
                  <a:gd name="T4" fmla="*/ 427 w 427"/>
                  <a:gd name="T5" fmla="*/ 275 h 549"/>
                  <a:gd name="T6" fmla="*/ 424 w 427"/>
                  <a:gd name="T7" fmla="*/ 317 h 549"/>
                  <a:gd name="T8" fmla="*/ 406 w 427"/>
                  <a:gd name="T9" fmla="*/ 400 h 549"/>
                  <a:gd name="T10" fmla="*/ 399 w 427"/>
                  <a:gd name="T11" fmla="*/ 479 h 549"/>
                  <a:gd name="T12" fmla="*/ 332 w 427"/>
                  <a:gd name="T13" fmla="*/ 490 h 549"/>
                  <a:gd name="T14" fmla="*/ 280 w 427"/>
                  <a:gd name="T15" fmla="*/ 512 h 549"/>
                  <a:gd name="T16" fmla="*/ 247 w 427"/>
                  <a:gd name="T17" fmla="*/ 521 h 549"/>
                  <a:gd name="T18" fmla="*/ 239 w 427"/>
                  <a:gd name="T19" fmla="*/ 536 h 549"/>
                  <a:gd name="T20" fmla="*/ 220 w 427"/>
                  <a:gd name="T21" fmla="*/ 549 h 549"/>
                  <a:gd name="T22" fmla="*/ 160 w 427"/>
                  <a:gd name="T23" fmla="*/ 549 h 549"/>
                  <a:gd name="T24" fmla="*/ 144 w 427"/>
                  <a:gd name="T25" fmla="*/ 526 h 549"/>
                  <a:gd name="T26" fmla="*/ 117 w 427"/>
                  <a:gd name="T27" fmla="*/ 506 h 549"/>
                  <a:gd name="T28" fmla="*/ 95 w 427"/>
                  <a:gd name="T29" fmla="*/ 485 h 549"/>
                  <a:gd name="T30" fmla="*/ 82 w 427"/>
                  <a:gd name="T31" fmla="*/ 457 h 549"/>
                  <a:gd name="T32" fmla="*/ 20 w 427"/>
                  <a:gd name="T33" fmla="*/ 437 h 549"/>
                  <a:gd name="T34" fmla="*/ 0 w 427"/>
                  <a:gd name="T35" fmla="*/ 407 h 549"/>
                  <a:gd name="T36" fmla="*/ 19 w 427"/>
                  <a:gd name="T37" fmla="*/ 389 h 549"/>
                  <a:gd name="T38" fmla="*/ 29 w 427"/>
                  <a:gd name="T39" fmla="*/ 329 h 549"/>
                  <a:gd name="T40" fmla="*/ 77 w 427"/>
                  <a:gd name="T41" fmla="*/ 275 h 549"/>
                  <a:gd name="T42" fmla="*/ 77 w 427"/>
                  <a:gd name="T43" fmla="*/ 242 h 549"/>
                  <a:gd name="T44" fmla="*/ 79 w 427"/>
                  <a:gd name="T45" fmla="*/ 130 h 549"/>
                  <a:gd name="T46" fmla="*/ 132 w 427"/>
                  <a:gd name="T47" fmla="*/ 125 h 549"/>
                  <a:gd name="T48" fmla="*/ 139 w 427"/>
                  <a:gd name="T49" fmla="*/ 58 h 549"/>
                  <a:gd name="T50" fmla="*/ 172 w 427"/>
                  <a:gd name="T51" fmla="*/ 35 h 549"/>
                  <a:gd name="T52" fmla="*/ 189 w 427"/>
                  <a:gd name="T53" fmla="*/ 18 h 549"/>
                  <a:gd name="T54" fmla="*/ 230 w 427"/>
                  <a:gd name="T55" fmla="*/ 20 h 549"/>
                  <a:gd name="T56" fmla="*/ 245 w 427"/>
                  <a:gd name="T57" fmla="*/ 0 h 549"/>
                  <a:gd name="T58" fmla="*/ 280 w 427"/>
                  <a:gd name="T59" fmla="*/ 0 h 549"/>
                  <a:gd name="T60" fmla="*/ 285 w 427"/>
                  <a:gd name="T61" fmla="*/ 30 h 549"/>
                  <a:gd name="T62" fmla="*/ 312 w 427"/>
                  <a:gd name="T63" fmla="*/ 60 h 549"/>
                  <a:gd name="T64" fmla="*/ 369 w 427"/>
                  <a:gd name="T65" fmla="*/ 70 h 549"/>
                  <a:gd name="T66" fmla="*/ 401 w 427"/>
                  <a:gd name="T67" fmla="*/ 97 h 549"/>
                  <a:gd name="T68" fmla="*/ 407 w 427"/>
                  <a:gd name="T69" fmla="*/ 112 h 5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27" h="549">
                    <a:moveTo>
                      <a:pt x="407" y="112"/>
                    </a:moveTo>
                    <a:lnTo>
                      <a:pt x="419" y="252"/>
                    </a:lnTo>
                    <a:lnTo>
                      <a:pt x="427" y="275"/>
                    </a:lnTo>
                    <a:lnTo>
                      <a:pt x="424" y="317"/>
                    </a:lnTo>
                    <a:lnTo>
                      <a:pt x="406" y="400"/>
                    </a:lnTo>
                    <a:lnTo>
                      <a:pt x="399" y="479"/>
                    </a:lnTo>
                    <a:lnTo>
                      <a:pt x="332" y="490"/>
                    </a:lnTo>
                    <a:lnTo>
                      <a:pt x="280" y="512"/>
                    </a:lnTo>
                    <a:lnTo>
                      <a:pt x="247" y="521"/>
                    </a:lnTo>
                    <a:lnTo>
                      <a:pt x="239" y="536"/>
                    </a:lnTo>
                    <a:lnTo>
                      <a:pt x="220" y="549"/>
                    </a:lnTo>
                    <a:lnTo>
                      <a:pt x="160" y="549"/>
                    </a:lnTo>
                    <a:lnTo>
                      <a:pt x="144" y="526"/>
                    </a:lnTo>
                    <a:lnTo>
                      <a:pt x="117" y="506"/>
                    </a:lnTo>
                    <a:lnTo>
                      <a:pt x="95" y="485"/>
                    </a:lnTo>
                    <a:lnTo>
                      <a:pt x="82" y="457"/>
                    </a:lnTo>
                    <a:lnTo>
                      <a:pt x="20" y="437"/>
                    </a:lnTo>
                    <a:lnTo>
                      <a:pt x="0" y="407"/>
                    </a:lnTo>
                    <a:lnTo>
                      <a:pt x="19" y="389"/>
                    </a:lnTo>
                    <a:lnTo>
                      <a:pt x="29" y="329"/>
                    </a:lnTo>
                    <a:lnTo>
                      <a:pt x="77" y="275"/>
                    </a:lnTo>
                    <a:lnTo>
                      <a:pt x="77" y="242"/>
                    </a:lnTo>
                    <a:lnTo>
                      <a:pt x="79" y="130"/>
                    </a:lnTo>
                    <a:lnTo>
                      <a:pt x="132" y="125"/>
                    </a:lnTo>
                    <a:lnTo>
                      <a:pt x="139" y="58"/>
                    </a:lnTo>
                    <a:lnTo>
                      <a:pt x="172" y="35"/>
                    </a:lnTo>
                    <a:lnTo>
                      <a:pt x="189" y="18"/>
                    </a:lnTo>
                    <a:lnTo>
                      <a:pt x="230" y="20"/>
                    </a:lnTo>
                    <a:lnTo>
                      <a:pt x="245" y="0"/>
                    </a:lnTo>
                    <a:lnTo>
                      <a:pt x="280" y="0"/>
                    </a:lnTo>
                    <a:lnTo>
                      <a:pt x="285" y="30"/>
                    </a:lnTo>
                    <a:lnTo>
                      <a:pt x="312" y="60"/>
                    </a:lnTo>
                    <a:lnTo>
                      <a:pt x="369" y="70"/>
                    </a:lnTo>
                    <a:lnTo>
                      <a:pt x="401" y="97"/>
                    </a:lnTo>
                    <a:lnTo>
                      <a:pt x="407" y="112"/>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29" name="Freeform 79"/>
              <p:cNvSpPr>
                <a:spLocks/>
              </p:cNvSpPr>
              <p:nvPr/>
            </p:nvSpPr>
            <p:spPr bwMode="auto">
              <a:xfrm>
                <a:off x="4231" y="2694"/>
                <a:ext cx="427" cy="549"/>
              </a:xfrm>
              <a:custGeom>
                <a:avLst/>
                <a:gdLst>
                  <a:gd name="T0" fmla="*/ 407 w 427"/>
                  <a:gd name="T1" fmla="*/ 112 h 549"/>
                  <a:gd name="T2" fmla="*/ 419 w 427"/>
                  <a:gd name="T3" fmla="*/ 252 h 549"/>
                  <a:gd name="T4" fmla="*/ 427 w 427"/>
                  <a:gd name="T5" fmla="*/ 275 h 549"/>
                  <a:gd name="T6" fmla="*/ 424 w 427"/>
                  <a:gd name="T7" fmla="*/ 317 h 549"/>
                  <a:gd name="T8" fmla="*/ 406 w 427"/>
                  <a:gd name="T9" fmla="*/ 400 h 549"/>
                  <a:gd name="T10" fmla="*/ 399 w 427"/>
                  <a:gd name="T11" fmla="*/ 479 h 549"/>
                  <a:gd name="T12" fmla="*/ 332 w 427"/>
                  <a:gd name="T13" fmla="*/ 490 h 549"/>
                  <a:gd name="T14" fmla="*/ 280 w 427"/>
                  <a:gd name="T15" fmla="*/ 512 h 549"/>
                  <a:gd name="T16" fmla="*/ 247 w 427"/>
                  <a:gd name="T17" fmla="*/ 521 h 549"/>
                  <a:gd name="T18" fmla="*/ 239 w 427"/>
                  <a:gd name="T19" fmla="*/ 536 h 549"/>
                  <a:gd name="T20" fmla="*/ 220 w 427"/>
                  <a:gd name="T21" fmla="*/ 549 h 549"/>
                  <a:gd name="T22" fmla="*/ 160 w 427"/>
                  <a:gd name="T23" fmla="*/ 549 h 549"/>
                  <a:gd name="T24" fmla="*/ 144 w 427"/>
                  <a:gd name="T25" fmla="*/ 526 h 549"/>
                  <a:gd name="T26" fmla="*/ 117 w 427"/>
                  <a:gd name="T27" fmla="*/ 506 h 549"/>
                  <a:gd name="T28" fmla="*/ 95 w 427"/>
                  <a:gd name="T29" fmla="*/ 485 h 549"/>
                  <a:gd name="T30" fmla="*/ 82 w 427"/>
                  <a:gd name="T31" fmla="*/ 457 h 549"/>
                  <a:gd name="T32" fmla="*/ 20 w 427"/>
                  <a:gd name="T33" fmla="*/ 437 h 549"/>
                  <a:gd name="T34" fmla="*/ 0 w 427"/>
                  <a:gd name="T35" fmla="*/ 407 h 549"/>
                  <a:gd name="T36" fmla="*/ 19 w 427"/>
                  <a:gd name="T37" fmla="*/ 389 h 549"/>
                  <a:gd name="T38" fmla="*/ 29 w 427"/>
                  <a:gd name="T39" fmla="*/ 329 h 549"/>
                  <a:gd name="T40" fmla="*/ 77 w 427"/>
                  <a:gd name="T41" fmla="*/ 275 h 549"/>
                  <a:gd name="T42" fmla="*/ 77 w 427"/>
                  <a:gd name="T43" fmla="*/ 242 h 549"/>
                  <a:gd name="T44" fmla="*/ 79 w 427"/>
                  <a:gd name="T45" fmla="*/ 130 h 549"/>
                  <a:gd name="T46" fmla="*/ 132 w 427"/>
                  <a:gd name="T47" fmla="*/ 125 h 549"/>
                  <a:gd name="T48" fmla="*/ 139 w 427"/>
                  <a:gd name="T49" fmla="*/ 58 h 549"/>
                  <a:gd name="T50" fmla="*/ 172 w 427"/>
                  <a:gd name="T51" fmla="*/ 35 h 549"/>
                  <a:gd name="T52" fmla="*/ 189 w 427"/>
                  <a:gd name="T53" fmla="*/ 18 h 549"/>
                  <a:gd name="T54" fmla="*/ 230 w 427"/>
                  <a:gd name="T55" fmla="*/ 20 h 549"/>
                  <a:gd name="T56" fmla="*/ 245 w 427"/>
                  <a:gd name="T57" fmla="*/ 0 h 549"/>
                  <a:gd name="T58" fmla="*/ 280 w 427"/>
                  <a:gd name="T59" fmla="*/ 0 h 549"/>
                  <a:gd name="T60" fmla="*/ 285 w 427"/>
                  <a:gd name="T61" fmla="*/ 30 h 549"/>
                  <a:gd name="T62" fmla="*/ 312 w 427"/>
                  <a:gd name="T63" fmla="*/ 60 h 549"/>
                  <a:gd name="T64" fmla="*/ 369 w 427"/>
                  <a:gd name="T65" fmla="*/ 70 h 549"/>
                  <a:gd name="T66" fmla="*/ 401 w 427"/>
                  <a:gd name="T67" fmla="*/ 97 h 549"/>
                  <a:gd name="T68" fmla="*/ 407 w 427"/>
                  <a:gd name="T69" fmla="*/ 112 h 5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27" h="549">
                    <a:moveTo>
                      <a:pt x="407" y="112"/>
                    </a:moveTo>
                    <a:lnTo>
                      <a:pt x="419" y="252"/>
                    </a:lnTo>
                    <a:lnTo>
                      <a:pt x="427" y="275"/>
                    </a:lnTo>
                    <a:lnTo>
                      <a:pt x="424" y="317"/>
                    </a:lnTo>
                    <a:lnTo>
                      <a:pt x="406" y="400"/>
                    </a:lnTo>
                    <a:lnTo>
                      <a:pt x="399" y="479"/>
                    </a:lnTo>
                    <a:lnTo>
                      <a:pt x="332" y="490"/>
                    </a:lnTo>
                    <a:lnTo>
                      <a:pt x="280" y="512"/>
                    </a:lnTo>
                    <a:lnTo>
                      <a:pt x="247" y="521"/>
                    </a:lnTo>
                    <a:lnTo>
                      <a:pt x="239" y="536"/>
                    </a:lnTo>
                    <a:lnTo>
                      <a:pt x="220" y="549"/>
                    </a:lnTo>
                    <a:lnTo>
                      <a:pt x="160" y="549"/>
                    </a:lnTo>
                    <a:lnTo>
                      <a:pt x="144" y="526"/>
                    </a:lnTo>
                    <a:lnTo>
                      <a:pt x="117" y="506"/>
                    </a:lnTo>
                    <a:lnTo>
                      <a:pt x="95" y="485"/>
                    </a:lnTo>
                    <a:lnTo>
                      <a:pt x="82" y="457"/>
                    </a:lnTo>
                    <a:lnTo>
                      <a:pt x="20" y="437"/>
                    </a:lnTo>
                    <a:lnTo>
                      <a:pt x="0" y="407"/>
                    </a:lnTo>
                    <a:lnTo>
                      <a:pt x="19" y="389"/>
                    </a:lnTo>
                    <a:lnTo>
                      <a:pt x="29" y="329"/>
                    </a:lnTo>
                    <a:lnTo>
                      <a:pt x="77" y="275"/>
                    </a:lnTo>
                    <a:lnTo>
                      <a:pt x="77" y="242"/>
                    </a:lnTo>
                    <a:lnTo>
                      <a:pt x="79" y="130"/>
                    </a:lnTo>
                    <a:lnTo>
                      <a:pt x="132" y="125"/>
                    </a:lnTo>
                    <a:lnTo>
                      <a:pt x="139" y="58"/>
                    </a:lnTo>
                    <a:lnTo>
                      <a:pt x="172" y="35"/>
                    </a:lnTo>
                    <a:lnTo>
                      <a:pt x="189" y="18"/>
                    </a:lnTo>
                    <a:lnTo>
                      <a:pt x="230" y="20"/>
                    </a:lnTo>
                    <a:lnTo>
                      <a:pt x="245" y="0"/>
                    </a:lnTo>
                    <a:lnTo>
                      <a:pt x="280" y="0"/>
                    </a:lnTo>
                    <a:lnTo>
                      <a:pt x="285" y="30"/>
                    </a:lnTo>
                    <a:lnTo>
                      <a:pt x="312" y="60"/>
                    </a:lnTo>
                    <a:lnTo>
                      <a:pt x="369" y="70"/>
                    </a:lnTo>
                    <a:lnTo>
                      <a:pt x="401" y="97"/>
                    </a:lnTo>
                    <a:lnTo>
                      <a:pt x="407" y="112"/>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30" name="Freeform 80"/>
              <p:cNvSpPr>
                <a:spLocks/>
              </p:cNvSpPr>
              <p:nvPr/>
            </p:nvSpPr>
            <p:spPr bwMode="auto">
              <a:xfrm>
                <a:off x="3911" y="2652"/>
                <a:ext cx="397" cy="512"/>
              </a:xfrm>
              <a:custGeom>
                <a:avLst/>
                <a:gdLst>
                  <a:gd name="T0" fmla="*/ 395 w 397"/>
                  <a:gd name="T1" fmla="*/ 284 h 512"/>
                  <a:gd name="T2" fmla="*/ 367 w 397"/>
                  <a:gd name="T3" fmla="*/ 277 h 512"/>
                  <a:gd name="T4" fmla="*/ 349 w 397"/>
                  <a:gd name="T5" fmla="*/ 270 h 512"/>
                  <a:gd name="T6" fmla="*/ 324 w 397"/>
                  <a:gd name="T7" fmla="*/ 282 h 512"/>
                  <a:gd name="T8" fmla="*/ 320 w 397"/>
                  <a:gd name="T9" fmla="*/ 334 h 512"/>
                  <a:gd name="T10" fmla="*/ 302 w 397"/>
                  <a:gd name="T11" fmla="*/ 354 h 512"/>
                  <a:gd name="T12" fmla="*/ 282 w 397"/>
                  <a:gd name="T13" fmla="*/ 364 h 512"/>
                  <a:gd name="T14" fmla="*/ 250 w 397"/>
                  <a:gd name="T15" fmla="*/ 421 h 512"/>
                  <a:gd name="T16" fmla="*/ 200 w 397"/>
                  <a:gd name="T17" fmla="*/ 449 h 512"/>
                  <a:gd name="T18" fmla="*/ 177 w 397"/>
                  <a:gd name="T19" fmla="*/ 466 h 512"/>
                  <a:gd name="T20" fmla="*/ 158 w 397"/>
                  <a:gd name="T21" fmla="*/ 479 h 512"/>
                  <a:gd name="T22" fmla="*/ 153 w 397"/>
                  <a:gd name="T23" fmla="*/ 511 h 512"/>
                  <a:gd name="T24" fmla="*/ 133 w 397"/>
                  <a:gd name="T25" fmla="*/ 512 h 512"/>
                  <a:gd name="T26" fmla="*/ 117 w 397"/>
                  <a:gd name="T27" fmla="*/ 499 h 512"/>
                  <a:gd name="T28" fmla="*/ 72 w 397"/>
                  <a:gd name="T29" fmla="*/ 489 h 512"/>
                  <a:gd name="T30" fmla="*/ 53 w 397"/>
                  <a:gd name="T31" fmla="*/ 462 h 512"/>
                  <a:gd name="T32" fmla="*/ 50 w 397"/>
                  <a:gd name="T33" fmla="*/ 439 h 512"/>
                  <a:gd name="T34" fmla="*/ 0 w 397"/>
                  <a:gd name="T35" fmla="*/ 414 h 512"/>
                  <a:gd name="T36" fmla="*/ 20 w 397"/>
                  <a:gd name="T37" fmla="*/ 374 h 512"/>
                  <a:gd name="T38" fmla="*/ 43 w 397"/>
                  <a:gd name="T39" fmla="*/ 336 h 512"/>
                  <a:gd name="T40" fmla="*/ 75 w 397"/>
                  <a:gd name="T41" fmla="*/ 316 h 512"/>
                  <a:gd name="T42" fmla="*/ 78 w 397"/>
                  <a:gd name="T43" fmla="*/ 254 h 512"/>
                  <a:gd name="T44" fmla="*/ 95 w 397"/>
                  <a:gd name="T45" fmla="*/ 195 h 512"/>
                  <a:gd name="T46" fmla="*/ 110 w 397"/>
                  <a:gd name="T47" fmla="*/ 155 h 512"/>
                  <a:gd name="T48" fmla="*/ 135 w 397"/>
                  <a:gd name="T49" fmla="*/ 174 h 512"/>
                  <a:gd name="T50" fmla="*/ 197 w 397"/>
                  <a:gd name="T51" fmla="*/ 175 h 512"/>
                  <a:gd name="T52" fmla="*/ 208 w 397"/>
                  <a:gd name="T53" fmla="*/ 157 h 512"/>
                  <a:gd name="T54" fmla="*/ 200 w 397"/>
                  <a:gd name="T55" fmla="*/ 127 h 512"/>
                  <a:gd name="T56" fmla="*/ 180 w 397"/>
                  <a:gd name="T57" fmla="*/ 99 h 512"/>
                  <a:gd name="T58" fmla="*/ 180 w 397"/>
                  <a:gd name="T59" fmla="*/ 50 h 512"/>
                  <a:gd name="T60" fmla="*/ 240 w 397"/>
                  <a:gd name="T61" fmla="*/ 0 h 512"/>
                  <a:gd name="T62" fmla="*/ 262 w 397"/>
                  <a:gd name="T63" fmla="*/ 28 h 512"/>
                  <a:gd name="T64" fmla="*/ 262 w 397"/>
                  <a:gd name="T65" fmla="*/ 57 h 512"/>
                  <a:gd name="T66" fmla="*/ 260 w 397"/>
                  <a:gd name="T67" fmla="*/ 89 h 512"/>
                  <a:gd name="T68" fmla="*/ 272 w 397"/>
                  <a:gd name="T69" fmla="*/ 129 h 512"/>
                  <a:gd name="T70" fmla="*/ 327 w 397"/>
                  <a:gd name="T71" fmla="*/ 129 h 512"/>
                  <a:gd name="T72" fmla="*/ 354 w 397"/>
                  <a:gd name="T73" fmla="*/ 152 h 512"/>
                  <a:gd name="T74" fmla="*/ 385 w 397"/>
                  <a:gd name="T75" fmla="*/ 155 h 512"/>
                  <a:gd name="T76" fmla="*/ 397 w 397"/>
                  <a:gd name="T77" fmla="*/ 172 h 512"/>
                  <a:gd name="T78" fmla="*/ 395 w 397"/>
                  <a:gd name="T79" fmla="*/ 284 h 5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7" h="512">
                    <a:moveTo>
                      <a:pt x="395" y="284"/>
                    </a:moveTo>
                    <a:lnTo>
                      <a:pt x="367" y="277"/>
                    </a:lnTo>
                    <a:lnTo>
                      <a:pt x="349" y="270"/>
                    </a:lnTo>
                    <a:lnTo>
                      <a:pt x="324" y="282"/>
                    </a:lnTo>
                    <a:lnTo>
                      <a:pt x="320" y="334"/>
                    </a:lnTo>
                    <a:lnTo>
                      <a:pt x="302" y="354"/>
                    </a:lnTo>
                    <a:lnTo>
                      <a:pt x="282" y="364"/>
                    </a:lnTo>
                    <a:lnTo>
                      <a:pt x="250" y="421"/>
                    </a:lnTo>
                    <a:lnTo>
                      <a:pt x="200" y="449"/>
                    </a:lnTo>
                    <a:lnTo>
                      <a:pt x="177" y="466"/>
                    </a:lnTo>
                    <a:lnTo>
                      <a:pt x="158" y="479"/>
                    </a:lnTo>
                    <a:lnTo>
                      <a:pt x="153" y="511"/>
                    </a:lnTo>
                    <a:lnTo>
                      <a:pt x="133" y="512"/>
                    </a:lnTo>
                    <a:lnTo>
                      <a:pt x="117" y="499"/>
                    </a:lnTo>
                    <a:lnTo>
                      <a:pt x="72" y="489"/>
                    </a:lnTo>
                    <a:lnTo>
                      <a:pt x="53" y="462"/>
                    </a:lnTo>
                    <a:lnTo>
                      <a:pt x="50" y="439"/>
                    </a:lnTo>
                    <a:lnTo>
                      <a:pt x="0" y="414"/>
                    </a:lnTo>
                    <a:lnTo>
                      <a:pt x="20" y="374"/>
                    </a:lnTo>
                    <a:lnTo>
                      <a:pt x="43" y="336"/>
                    </a:lnTo>
                    <a:lnTo>
                      <a:pt x="75" y="316"/>
                    </a:lnTo>
                    <a:lnTo>
                      <a:pt x="78" y="254"/>
                    </a:lnTo>
                    <a:lnTo>
                      <a:pt x="95" y="195"/>
                    </a:lnTo>
                    <a:lnTo>
                      <a:pt x="110" y="155"/>
                    </a:lnTo>
                    <a:lnTo>
                      <a:pt x="135" y="174"/>
                    </a:lnTo>
                    <a:lnTo>
                      <a:pt x="197" y="175"/>
                    </a:lnTo>
                    <a:lnTo>
                      <a:pt x="208" y="157"/>
                    </a:lnTo>
                    <a:lnTo>
                      <a:pt x="200" y="127"/>
                    </a:lnTo>
                    <a:lnTo>
                      <a:pt x="180" y="99"/>
                    </a:lnTo>
                    <a:lnTo>
                      <a:pt x="180" y="50"/>
                    </a:lnTo>
                    <a:lnTo>
                      <a:pt x="240" y="0"/>
                    </a:lnTo>
                    <a:lnTo>
                      <a:pt x="262" y="28"/>
                    </a:lnTo>
                    <a:lnTo>
                      <a:pt x="262" y="57"/>
                    </a:lnTo>
                    <a:lnTo>
                      <a:pt x="260" y="89"/>
                    </a:lnTo>
                    <a:lnTo>
                      <a:pt x="272" y="129"/>
                    </a:lnTo>
                    <a:lnTo>
                      <a:pt x="327" y="129"/>
                    </a:lnTo>
                    <a:lnTo>
                      <a:pt x="354" y="152"/>
                    </a:lnTo>
                    <a:lnTo>
                      <a:pt x="385" y="155"/>
                    </a:lnTo>
                    <a:lnTo>
                      <a:pt x="397" y="172"/>
                    </a:lnTo>
                    <a:lnTo>
                      <a:pt x="395" y="28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31" name="Freeform 81"/>
              <p:cNvSpPr>
                <a:spLocks/>
              </p:cNvSpPr>
              <p:nvPr/>
            </p:nvSpPr>
            <p:spPr bwMode="auto">
              <a:xfrm>
                <a:off x="3911" y="2652"/>
                <a:ext cx="397" cy="512"/>
              </a:xfrm>
              <a:custGeom>
                <a:avLst/>
                <a:gdLst>
                  <a:gd name="T0" fmla="*/ 395 w 397"/>
                  <a:gd name="T1" fmla="*/ 284 h 512"/>
                  <a:gd name="T2" fmla="*/ 367 w 397"/>
                  <a:gd name="T3" fmla="*/ 277 h 512"/>
                  <a:gd name="T4" fmla="*/ 349 w 397"/>
                  <a:gd name="T5" fmla="*/ 270 h 512"/>
                  <a:gd name="T6" fmla="*/ 324 w 397"/>
                  <a:gd name="T7" fmla="*/ 282 h 512"/>
                  <a:gd name="T8" fmla="*/ 320 w 397"/>
                  <a:gd name="T9" fmla="*/ 334 h 512"/>
                  <a:gd name="T10" fmla="*/ 302 w 397"/>
                  <a:gd name="T11" fmla="*/ 354 h 512"/>
                  <a:gd name="T12" fmla="*/ 282 w 397"/>
                  <a:gd name="T13" fmla="*/ 364 h 512"/>
                  <a:gd name="T14" fmla="*/ 250 w 397"/>
                  <a:gd name="T15" fmla="*/ 421 h 512"/>
                  <a:gd name="T16" fmla="*/ 200 w 397"/>
                  <a:gd name="T17" fmla="*/ 449 h 512"/>
                  <a:gd name="T18" fmla="*/ 177 w 397"/>
                  <a:gd name="T19" fmla="*/ 466 h 512"/>
                  <a:gd name="T20" fmla="*/ 158 w 397"/>
                  <a:gd name="T21" fmla="*/ 479 h 512"/>
                  <a:gd name="T22" fmla="*/ 153 w 397"/>
                  <a:gd name="T23" fmla="*/ 511 h 512"/>
                  <a:gd name="T24" fmla="*/ 133 w 397"/>
                  <a:gd name="T25" fmla="*/ 512 h 512"/>
                  <a:gd name="T26" fmla="*/ 117 w 397"/>
                  <a:gd name="T27" fmla="*/ 499 h 512"/>
                  <a:gd name="T28" fmla="*/ 72 w 397"/>
                  <a:gd name="T29" fmla="*/ 489 h 512"/>
                  <a:gd name="T30" fmla="*/ 53 w 397"/>
                  <a:gd name="T31" fmla="*/ 462 h 512"/>
                  <a:gd name="T32" fmla="*/ 50 w 397"/>
                  <a:gd name="T33" fmla="*/ 439 h 512"/>
                  <a:gd name="T34" fmla="*/ 0 w 397"/>
                  <a:gd name="T35" fmla="*/ 414 h 512"/>
                  <a:gd name="T36" fmla="*/ 20 w 397"/>
                  <a:gd name="T37" fmla="*/ 374 h 512"/>
                  <a:gd name="T38" fmla="*/ 43 w 397"/>
                  <a:gd name="T39" fmla="*/ 336 h 512"/>
                  <a:gd name="T40" fmla="*/ 75 w 397"/>
                  <a:gd name="T41" fmla="*/ 316 h 512"/>
                  <a:gd name="T42" fmla="*/ 78 w 397"/>
                  <a:gd name="T43" fmla="*/ 254 h 512"/>
                  <a:gd name="T44" fmla="*/ 95 w 397"/>
                  <a:gd name="T45" fmla="*/ 195 h 512"/>
                  <a:gd name="T46" fmla="*/ 110 w 397"/>
                  <a:gd name="T47" fmla="*/ 155 h 512"/>
                  <a:gd name="T48" fmla="*/ 135 w 397"/>
                  <a:gd name="T49" fmla="*/ 174 h 512"/>
                  <a:gd name="T50" fmla="*/ 197 w 397"/>
                  <a:gd name="T51" fmla="*/ 175 h 512"/>
                  <a:gd name="T52" fmla="*/ 208 w 397"/>
                  <a:gd name="T53" fmla="*/ 157 h 512"/>
                  <a:gd name="T54" fmla="*/ 200 w 397"/>
                  <a:gd name="T55" fmla="*/ 127 h 512"/>
                  <a:gd name="T56" fmla="*/ 180 w 397"/>
                  <a:gd name="T57" fmla="*/ 99 h 512"/>
                  <a:gd name="T58" fmla="*/ 180 w 397"/>
                  <a:gd name="T59" fmla="*/ 50 h 512"/>
                  <a:gd name="T60" fmla="*/ 240 w 397"/>
                  <a:gd name="T61" fmla="*/ 0 h 512"/>
                  <a:gd name="T62" fmla="*/ 262 w 397"/>
                  <a:gd name="T63" fmla="*/ 28 h 512"/>
                  <a:gd name="T64" fmla="*/ 262 w 397"/>
                  <a:gd name="T65" fmla="*/ 57 h 512"/>
                  <a:gd name="T66" fmla="*/ 260 w 397"/>
                  <a:gd name="T67" fmla="*/ 89 h 512"/>
                  <a:gd name="T68" fmla="*/ 272 w 397"/>
                  <a:gd name="T69" fmla="*/ 129 h 512"/>
                  <a:gd name="T70" fmla="*/ 327 w 397"/>
                  <a:gd name="T71" fmla="*/ 129 h 512"/>
                  <a:gd name="T72" fmla="*/ 354 w 397"/>
                  <a:gd name="T73" fmla="*/ 152 h 512"/>
                  <a:gd name="T74" fmla="*/ 385 w 397"/>
                  <a:gd name="T75" fmla="*/ 155 h 512"/>
                  <a:gd name="T76" fmla="*/ 397 w 397"/>
                  <a:gd name="T77" fmla="*/ 172 h 512"/>
                  <a:gd name="T78" fmla="*/ 395 w 397"/>
                  <a:gd name="T79" fmla="*/ 284 h 5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7" h="512">
                    <a:moveTo>
                      <a:pt x="395" y="284"/>
                    </a:moveTo>
                    <a:lnTo>
                      <a:pt x="367" y="277"/>
                    </a:lnTo>
                    <a:lnTo>
                      <a:pt x="349" y="270"/>
                    </a:lnTo>
                    <a:lnTo>
                      <a:pt x="324" y="282"/>
                    </a:lnTo>
                    <a:lnTo>
                      <a:pt x="320" y="334"/>
                    </a:lnTo>
                    <a:lnTo>
                      <a:pt x="302" y="354"/>
                    </a:lnTo>
                    <a:lnTo>
                      <a:pt x="282" y="364"/>
                    </a:lnTo>
                    <a:lnTo>
                      <a:pt x="250" y="421"/>
                    </a:lnTo>
                    <a:lnTo>
                      <a:pt x="200" y="449"/>
                    </a:lnTo>
                    <a:lnTo>
                      <a:pt x="177" y="466"/>
                    </a:lnTo>
                    <a:lnTo>
                      <a:pt x="158" y="479"/>
                    </a:lnTo>
                    <a:lnTo>
                      <a:pt x="153" y="511"/>
                    </a:lnTo>
                    <a:lnTo>
                      <a:pt x="133" y="512"/>
                    </a:lnTo>
                    <a:lnTo>
                      <a:pt x="117" y="499"/>
                    </a:lnTo>
                    <a:lnTo>
                      <a:pt x="72" y="489"/>
                    </a:lnTo>
                    <a:lnTo>
                      <a:pt x="53" y="462"/>
                    </a:lnTo>
                    <a:lnTo>
                      <a:pt x="50" y="439"/>
                    </a:lnTo>
                    <a:lnTo>
                      <a:pt x="0" y="414"/>
                    </a:lnTo>
                    <a:lnTo>
                      <a:pt x="20" y="374"/>
                    </a:lnTo>
                    <a:lnTo>
                      <a:pt x="43" y="336"/>
                    </a:lnTo>
                    <a:lnTo>
                      <a:pt x="75" y="316"/>
                    </a:lnTo>
                    <a:lnTo>
                      <a:pt x="78" y="254"/>
                    </a:lnTo>
                    <a:lnTo>
                      <a:pt x="95" y="195"/>
                    </a:lnTo>
                    <a:lnTo>
                      <a:pt x="110" y="155"/>
                    </a:lnTo>
                    <a:lnTo>
                      <a:pt x="135" y="174"/>
                    </a:lnTo>
                    <a:lnTo>
                      <a:pt x="197" y="175"/>
                    </a:lnTo>
                    <a:lnTo>
                      <a:pt x="208" y="157"/>
                    </a:lnTo>
                    <a:lnTo>
                      <a:pt x="200" y="127"/>
                    </a:lnTo>
                    <a:lnTo>
                      <a:pt x="180" y="99"/>
                    </a:lnTo>
                    <a:lnTo>
                      <a:pt x="180" y="50"/>
                    </a:lnTo>
                    <a:lnTo>
                      <a:pt x="240" y="0"/>
                    </a:lnTo>
                    <a:lnTo>
                      <a:pt x="262" y="28"/>
                    </a:lnTo>
                    <a:lnTo>
                      <a:pt x="262" y="57"/>
                    </a:lnTo>
                    <a:lnTo>
                      <a:pt x="260" y="89"/>
                    </a:lnTo>
                    <a:lnTo>
                      <a:pt x="272" y="129"/>
                    </a:lnTo>
                    <a:lnTo>
                      <a:pt x="327" y="129"/>
                    </a:lnTo>
                    <a:lnTo>
                      <a:pt x="354" y="152"/>
                    </a:lnTo>
                    <a:lnTo>
                      <a:pt x="385" y="155"/>
                    </a:lnTo>
                    <a:lnTo>
                      <a:pt x="397" y="172"/>
                    </a:lnTo>
                    <a:lnTo>
                      <a:pt x="395" y="284"/>
                    </a:lnTo>
                    <a:close/>
                  </a:path>
                </a:pathLst>
              </a:cu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32" name="Freeform 82"/>
              <p:cNvSpPr>
                <a:spLocks/>
              </p:cNvSpPr>
              <p:nvPr/>
            </p:nvSpPr>
            <p:spPr bwMode="auto">
              <a:xfrm>
                <a:off x="4128" y="3101"/>
                <a:ext cx="347" cy="280"/>
              </a:xfrm>
              <a:custGeom>
                <a:avLst/>
                <a:gdLst>
                  <a:gd name="T0" fmla="*/ 102 w 347"/>
                  <a:gd name="T1" fmla="*/ 0 h 280"/>
                  <a:gd name="T2" fmla="*/ 123 w 347"/>
                  <a:gd name="T3" fmla="*/ 30 h 280"/>
                  <a:gd name="T4" fmla="*/ 185 w 347"/>
                  <a:gd name="T5" fmla="*/ 50 h 280"/>
                  <a:gd name="T6" fmla="*/ 198 w 347"/>
                  <a:gd name="T7" fmla="*/ 78 h 280"/>
                  <a:gd name="T8" fmla="*/ 220 w 347"/>
                  <a:gd name="T9" fmla="*/ 99 h 280"/>
                  <a:gd name="T10" fmla="*/ 247 w 347"/>
                  <a:gd name="T11" fmla="*/ 119 h 280"/>
                  <a:gd name="T12" fmla="*/ 263 w 347"/>
                  <a:gd name="T13" fmla="*/ 142 h 280"/>
                  <a:gd name="T14" fmla="*/ 323 w 347"/>
                  <a:gd name="T15" fmla="*/ 142 h 280"/>
                  <a:gd name="T16" fmla="*/ 342 w 347"/>
                  <a:gd name="T17" fmla="*/ 129 h 280"/>
                  <a:gd name="T18" fmla="*/ 345 w 347"/>
                  <a:gd name="T19" fmla="*/ 150 h 280"/>
                  <a:gd name="T20" fmla="*/ 347 w 347"/>
                  <a:gd name="T21" fmla="*/ 187 h 280"/>
                  <a:gd name="T22" fmla="*/ 320 w 347"/>
                  <a:gd name="T23" fmla="*/ 222 h 280"/>
                  <a:gd name="T24" fmla="*/ 282 w 347"/>
                  <a:gd name="T25" fmla="*/ 232 h 280"/>
                  <a:gd name="T26" fmla="*/ 250 w 347"/>
                  <a:gd name="T27" fmla="*/ 255 h 280"/>
                  <a:gd name="T28" fmla="*/ 192 w 347"/>
                  <a:gd name="T29" fmla="*/ 280 h 280"/>
                  <a:gd name="T30" fmla="*/ 97 w 347"/>
                  <a:gd name="T31" fmla="*/ 277 h 280"/>
                  <a:gd name="T32" fmla="*/ 55 w 347"/>
                  <a:gd name="T33" fmla="*/ 229 h 280"/>
                  <a:gd name="T34" fmla="*/ 0 w 347"/>
                  <a:gd name="T35" fmla="*/ 220 h 280"/>
                  <a:gd name="T36" fmla="*/ 0 w 347"/>
                  <a:gd name="T37" fmla="*/ 114 h 280"/>
                  <a:gd name="T38" fmla="*/ 41 w 347"/>
                  <a:gd name="T39" fmla="*/ 67 h 280"/>
                  <a:gd name="T40" fmla="*/ 80 w 347"/>
                  <a:gd name="T41" fmla="*/ 20 h 280"/>
                  <a:gd name="T42" fmla="*/ 102 w 347"/>
                  <a:gd name="T43" fmla="*/ 0 h 2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7" h="280">
                    <a:moveTo>
                      <a:pt x="102" y="0"/>
                    </a:moveTo>
                    <a:lnTo>
                      <a:pt x="123" y="30"/>
                    </a:lnTo>
                    <a:lnTo>
                      <a:pt x="185" y="50"/>
                    </a:lnTo>
                    <a:lnTo>
                      <a:pt x="198" y="78"/>
                    </a:lnTo>
                    <a:lnTo>
                      <a:pt x="220" y="99"/>
                    </a:lnTo>
                    <a:lnTo>
                      <a:pt x="247" y="119"/>
                    </a:lnTo>
                    <a:lnTo>
                      <a:pt x="263" y="142"/>
                    </a:lnTo>
                    <a:lnTo>
                      <a:pt x="323" y="142"/>
                    </a:lnTo>
                    <a:lnTo>
                      <a:pt x="342" y="129"/>
                    </a:lnTo>
                    <a:lnTo>
                      <a:pt x="345" y="150"/>
                    </a:lnTo>
                    <a:lnTo>
                      <a:pt x="347" y="187"/>
                    </a:lnTo>
                    <a:lnTo>
                      <a:pt x="320" y="222"/>
                    </a:lnTo>
                    <a:lnTo>
                      <a:pt x="282" y="232"/>
                    </a:lnTo>
                    <a:lnTo>
                      <a:pt x="250" y="255"/>
                    </a:lnTo>
                    <a:lnTo>
                      <a:pt x="192" y="280"/>
                    </a:lnTo>
                    <a:lnTo>
                      <a:pt x="97" y="277"/>
                    </a:lnTo>
                    <a:lnTo>
                      <a:pt x="55" y="229"/>
                    </a:lnTo>
                    <a:lnTo>
                      <a:pt x="0" y="220"/>
                    </a:lnTo>
                    <a:lnTo>
                      <a:pt x="0" y="114"/>
                    </a:lnTo>
                    <a:lnTo>
                      <a:pt x="41" y="67"/>
                    </a:lnTo>
                    <a:lnTo>
                      <a:pt x="80" y="20"/>
                    </a:lnTo>
                    <a:lnTo>
                      <a:pt x="102" y="0"/>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33" name="Freeform 83"/>
              <p:cNvSpPr>
                <a:spLocks/>
              </p:cNvSpPr>
              <p:nvPr/>
            </p:nvSpPr>
            <p:spPr bwMode="auto">
              <a:xfrm>
                <a:off x="4128" y="3101"/>
                <a:ext cx="347" cy="280"/>
              </a:xfrm>
              <a:custGeom>
                <a:avLst/>
                <a:gdLst>
                  <a:gd name="T0" fmla="*/ 102 w 347"/>
                  <a:gd name="T1" fmla="*/ 0 h 280"/>
                  <a:gd name="T2" fmla="*/ 123 w 347"/>
                  <a:gd name="T3" fmla="*/ 30 h 280"/>
                  <a:gd name="T4" fmla="*/ 185 w 347"/>
                  <a:gd name="T5" fmla="*/ 50 h 280"/>
                  <a:gd name="T6" fmla="*/ 198 w 347"/>
                  <a:gd name="T7" fmla="*/ 78 h 280"/>
                  <a:gd name="T8" fmla="*/ 220 w 347"/>
                  <a:gd name="T9" fmla="*/ 99 h 280"/>
                  <a:gd name="T10" fmla="*/ 247 w 347"/>
                  <a:gd name="T11" fmla="*/ 119 h 280"/>
                  <a:gd name="T12" fmla="*/ 263 w 347"/>
                  <a:gd name="T13" fmla="*/ 142 h 280"/>
                  <a:gd name="T14" fmla="*/ 323 w 347"/>
                  <a:gd name="T15" fmla="*/ 142 h 280"/>
                  <a:gd name="T16" fmla="*/ 342 w 347"/>
                  <a:gd name="T17" fmla="*/ 129 h 280"/>
                  <a:gd name="T18" fmla="*/ 345 w 347"/>
                  <a:gd name="T19" fmla="*/ 150 h 280"/>
                  <a:gd name="T20" fmla="*/ 347 w 347"/>
                  <a:gd name="T21" fmla="*/ 187 h 280"/>
                  <a:gd name="T22" fmla="*/ 320 w 347"/>
                  <a:gd name="T23" fmla="*/ 222 h 280"/>
                  <a:gd name="T24" fmla="*/ 282 w 347"/>
                  <a:gd name="T25" fmla="*/ 232 h 280"/>
                  <a:gd name="T26" fmla="*/ 250 w 347"/>
                  <a:gd name="T27" fmla="*/ 255 h 280"/>
                  <a:gd name="T28" fmla="*/ 192 w 347"/>
                  <a:gd name="T29" fmla="*/ 280 h 280"/>
                  <a:gd name="T30" fmla="*/ 97 w 347"/>
                  <a:gd name="T31" fmla="*/ 277 h 280"/>
                  <a:gd name="T32" fmla="*/ 55 w 347"/>
                  <a:gd name="T33" fmla="*/ 229 h 280"/>
                  <a:gd name="T34" fmla="*/ 0 w 347"/>
                  <a:gd name="T35" fmla="*/ 220 h 280"/>
                  <a:gd name="T36" fmla="*/ 0 w 347"/>
                  <a:gd name="T37" fmla="*/ 114 h 280"/>
                  <a:gd name="T38" fmla="*/ 41 w 347"/>
                  <a:gd name="T39" fmla="*/ 67 h 280"/>
                  <a:gd name="T40" fmla="*/ 80 w 347"/>
                  <a:gd name="T41" fmla="*/ 20 h 280"/>
                  <a:gd name="T42" fmla="*/ 102 w 347"/>
                  <a:gd name="T43" fmla="*/ 0 h 2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7" h="280">
                    <a:moveTo>
                      <a:pt x="102" y="0"/>
                    </a:moveTo>
                    <a:lnTo>
                      <a:pt x="123" y="30"/>
                    </a:lnTo>
                    <a:lnTo>
                      <a:pt x="185" y="50"/>
                    </a:lnTo>
                    <a:lnTo>
                      <a:pt x="198" y="78"/>
                    </a:lnTo>
                    <a:lnTo>
                      <a:pt x="220" y="99"/>
                    </a:lnTo>
                    <a:lnTo>
                      <a:pt x="247" y="119"/>
                    </a:lnTo>
                    <a:lnTo>
                      <a:pt x="263" y="142"/>
                    </a:lnTo>
                    <a:lnTo>
                      <a:pt x="323" y="142"/>
                    </a:lnTo>
                    <a:lnTo>
                      <a:pt x="342" y="129"/>
                    </a:lnTo>
                    <a:lnTo>
                      <a:pt x="345" y="150"/>
                    </a:lnTo>
                    <a:lnTo>
                      <a:pt x="347" y="187"/>
                    </a:lnTo>
                    <a:lnTo>
                      <a:pt x="320" y="222"/>
                    </a:lnTo>
                    <a:lnTo>
                      <a:pt x="282" y="232"/>
                    </a:lnTo>
                    <a:lnTo>
                      <a:pt x="250" y="255"/>
                    </a:lnTo>
                    <a:lnTo>
                      <a:pt x="192" y="280"/>
                    </a:lnTo>
                    <a:lnTo>
                      <a:pt x="97" y="277"/>
                    </a:lnTo>
                    <a:lnTo>
                      <a:pt x="55" y="229"/>
                    </a:lnTo>
                    <a:lnTo>
                      <a:pt x="0" y="220"/>
                    </a:lnTo>
                    <a:lnTo>
                      <a:pt x="0" y="114"/>
                    </a:lnTo>
                    <a:lnTo>
                      <a:pt x="41" y="67"/>
                    </a:lnTo>
                    <a:lnTo>
                      <a:pt x="80" y="20"/>
                    </a:lnTo>
                    <a:lnTo>
                      <a:pt x="102" y="0"/>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34" name="Freeform 84"/>
              <p:cNvSpPr>
                <a:spLocks/>
              </p:cNvSpPr>
              <p:nvPr/>
            </p:nvSpPr>
            <p:spPr bwMode="auto">
              <a:xfrm>
                <a:off x="4320" y="3173"/>
                <a:ext cx="360" cy="404"/>
              </a:xfrm>
              <a:custGeom>
                <a:avLst/>
                <a:gdLst>
                  <a:gd name="T0" fmla="*/ 310 w 360"/>
                  <a:gd name="T1" fmla="*/ 0 h 404"/>
                  <a:gd name="T2" fmla="*/ 308 w 360"/>
                  <a:gd name="T3" fmla="*/ 70 h 404"/>
                  <a:gd name="T4" fmla="*/ 330 w 360"/>
                  <a:gd name="T5" fmla="*/ 93 h 404"/>
                  <a:gd name="T6" fmla="*/ 335 w 360"/>
                  <a:gd name="T7" fmla="*/ 115 h 404"/>
                  <a:gd name="T8" fmla="*/ 328 w 360"/>
                  <a:gd name="T9" fmla="*/ 133 h 404"/>
                  <a:gd name="T10" fmla="*/ 302 w 360"/>
                  <a:gd name="T11" fmla="*/ 133 h 404"/>
                  <a:gd name="T12" fmla="*/ 302 w 360"/>
                  <a:gd name="T13" fmla="*/ 153 h 404"/>
                  <a:gd name="T14" fmla="*/ 317 w 360"/>
                  <a:gd name="T15" fmla="*/ 168 h 404"/>
                  <a:gd name="T16" fmla="*/ 308 w 360"/>
                  <a:gd name="T17" fmla="*/ 190 h 404"/>
                  <a:gd name="T18" fmla="*/ 313 w 360"/>
                  <a:gd name="T19" fmla="*/ 220 h 404"/>
                  <a:gd name="T20" fmla="*/ 342 w 360"/>
                  <a:gd name="T21" fmla="*/ 285 h 404"/>
                  <a:gd name="T22" fmla="*/ 360 w 360"/>
                  <a:gd name="T23" fmla="*/ 385 h 404"/>
                  <a:gd name="T24" fmla="*/ 237 w 360"/>
                  <a:gd name="T25" fmla="*/ 404 h 404"/>
                  <a:gd name="T26" fmla="*/ 218 w 360"/>
                  <a:gd name="T27" fmla="*/ 330 h 404"/>
                  <a:gd name="T28" fmla="*/ 191 w 360"/>
                  <a:gd name="T29" fmla="*/ 285 h 404"/>
                  <a:gd name="T30" fmla="*/ 176 w 360"/>
                  <a:gd name="T31" fmla="*/ 262 h 404"/>
                  <a:gd name="T32" fmla="*/ 135 w 360"/>
                  <a:gd name="T33" fmla="*/ 220 h 404"/>
                  <a:gd name="T34" fmla="*/ 76 w 360"/>
                  <a:gd name="T35" fmla="*/ 222 h 404"/>
                  <a:gd name="T36" fmla="*/ 55 w 360"/>
                  <a:gd name="T37" fmla="*/ 240 h 404"/>
                  <a:gd name="T38" fmla="*/ 15 w 360"/>
                  <a:gd name="T39" fmla="*/ 235 h 404"/>
                  <a:gd name="T40" fmla="*/ 0 w 360"/>
                  <a:gd name="T41" fmla="*/ 210 h 404"/>
                  <a:gd name="T42" fmla="*/ 58 w 360"/>
                  <a:gd name="T43" fmla="*/ 183 h 404"/>
                  <a:gd name="T44" fmla="*/ 90 w 360"/>
                  <a:gd name="T45" fmla="*/ 160 h 404"/>
                  <a:gd name="T46" fmla="*/ 128 w 360"/>
                  <a:gd name="T47" fmla="*/ 150 h 404"/>
                  <a:gd name="T48" fmla="*/ 155 w 360"/>
                  <a:gd name="T49" fmla="*/ 115 h 404"/>
                  <a:gd name="T50" fmla="*/ 153 w 360"/>
                  <a:gd name="T51" fmla="*/ 78 h 404"/>
                  <a:gd name="T52" fmla="*/ 150 w 360"/>
                  <a:gd name="T53" fmla="*/ 57 h 404"/>
                  <a:gd name="T54" fmla="*/ 158 w 360"/>
                  <a:gd name="T55" fmla="*/ 42 h 404"/>
                  <a:gd name="T56" fmla="*/ 191 w 360"/>
                  <a:gd name="T57" fmla="*/ 33 h 404"/>
                  <a:gd name="T58" fmla="*/ 243 w 360"/>
                  <a:gd name="T59" fmla="*/ 11 h 404"/>
                  <a:gd name="T60" fmla="*/ 310 w 360"/>
                  <a:gd name="T61" fmla="*/ 0 h 4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04">
                    <a:moveTo>
                      <a:pt x="310" y="0"/>
                    </a:moveTo>
                    <a:lnTo>
                      <a:pt x="308" y="70"/>
                    </a:lnTo>
                    <a:lnTo>
                      <a:pt x="330" y="93"/>
                    </a:lnTo>
                    <a:lnTo>
                      <a:pt x="335" y="115"/>
                    </a:lnTo>
                    <a:lnTo>
                      <a:pt x="328" y="133"/>
                    </a:lnTo>
                    <a:lnTo>
                      <a:pt x="302" y="133"/>
                    </a:lnTo>
                    <a:lnTo>
                      <a:pt x="302" y="153"/>
                    </a:lnTo>
                    <a:lnTo>
                      <a:pt x="317" y="168"/>
                    </a:lnTo>
                    <a:lnTo>
                      <a:pt x="308" y="190"/>
                    </a:lnTo>
                    <a:lnTo>
                      <a:pt x="313" y="220"/>
                    </a:lnTo>
                    <a:lnTo>
                      <a:pt x="342" y="285"/>
                    </a:lnTo>
                    <a:lnTo>
                      <a:pt x="360" y="385"/>
                    </a:lnTo>
                    <a:lnTo>
                      <a:pt x="237" y="404"/>
                    </a:lnTo>
                    <a:lnTo>
                      <a:pt x="218" y="330"/>
                    </a:lnTo>
                    <a:lnTo>
                      <a:pt x="191" y="285"/>
                    </a:lnTo>
                    <a:lnTo>
                      <a:pt x="176" y="262"/>
                    </a:lnTo>
                    <a:lnTo>
                      <a:pt x="135" y="220"/>
                    </a:lnTo>
                    <a:lnTo>
                      <a:pt x="76" y="222"/>
                    </a:lnTo>
                    <a:lnTo>
                      <a:pt x="55" y="240"/>
                    </a:lnTo>
                    <a:lnTo>
                      <a:pt x="15" y="235"/>
                    </a:lnTo>
                    <a:lnTo>
                      <a:pt x="0" y="210"/>
                    </a:lnTo>
                    <a:lnTo>
                      <a:pt x="58" y="183"/>
                    </a:lnTo>
                    <a:lnTo>
                      <a:pt x="90" y="160"/>
                    </a:lnTo>
                    <a:lnTo>
                      <a:pt x="128" y="150"/>
                    </a:lnTo>
                    <a:lnTo>
                      <a:pt x="155" y="115"/>
                    </a:lnTo>
                    <a:lnTo>
                      <a:pt x="153" y="78"/>
                    </a:lnTo>
                    <a:lnTo>
                      <a:pt x="150" y="57"/>
                    </a:lnTo>
                    <a:lnTo>
                      <a:pt x="158" y="42"/>
                    </a:lnTo>
                    <a:lnTo>
                      <a:pt x="191" y="33"/>
                    </a:lnTo>
                    <a:lnTo>
                      <a:pt x="243" y="11"/>
                    </a:lnTo>
                    <a:lnTo>
                      <a:pt x="31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35" name="Freeform 85"/>
              <p:cNvSpPr>
                <a:spLocks/>
              </p:cNvSpPr>
              <p:nvPr/>
            </p:nvSpPr>
            <p:spPr bwMode="auto">
              <a:xfrm>
                <a:off x="4320" y="3173"/>
                <a:ext cx="360" cy="404"/>
              </a:xfrm>
              <a:custGeom>
                <a:avLst/>
                <a:gdLst>
                  <a:gd name="T0" fmla="*/ 310 w 360"/>
                  <a:gd name="T1" fmla="*/ 0 h 404"/>
                  <a:gd name="T2" fmla="*/ 308 w 360"/>
                  <a:gd name="T3" fmla="*/ 70 h 404"/>
                  <a:gd name="T4" fmla="*/ 330 w 360"/>
                  <a:gd name="T5" fmla="*/ 93 h 404"/>
                  <a:gd name="T6" fmla="*/ 335 w 360"/>
                  <a:gd name="T7" fmla="*/ 115 h 404"/>
                  <a:gd name="T8" fmla="*/ 328 w 360"/>
                  <a:gd name="T9" fmla="*/ 133 h 404"/>
                  <a:gd name="T10" fmla="*/ 302 w 360"/>
                  <a:gd name="T11" fmla="*/ 133 h 404"/>
                  <a:gd name="T12" fmla="*/ 302 w 360"/>
                  <a:gd name="T13" fmla="*/ 153 h 404"/>
                  <a:gd name="T14" fmla="*/ 317 w 360"/>
                  <a:gd name="T15" fmla="*/ 168 h 404"/>
                  <a:gd name="T16" fmla="*/ 308 w 360"/>
                  <a:gd name="T17" fmla="*/ 190 h 404"/>
                  <a:gd name="T18" fmla="*/ 313 w 360"/>
                  <a:gd name="T19" fmla="*/ 220 h 404"/>
                  <a:gd name="T20" fmla="*/ 342 w 360"/>
                  <a:gd name="T21" fmla="*/ 285 h 404"/>
                  <a:gd name="T22" fmla="*/ 360 w 360"/>
                  <a:gd name="T23" fmla="*/ 385 h 404"/>
                  <a:gd name="T24" fmla="*/ 237 w 360"/>
                  <a:gd name="T25" fmla="*/ 404 h 404"/>
                  <a:gd name="T26" fmla="*/ 218 w 360"/>
                  <a:gd name="T27" fmla="*/ 330 h 404"/>
                  <a:gd name="T28" fmla="*/ 191 w 360"/>
                  <a:gd name="T29" fmla="*/ 285 h 404"/>
                  <a:gd name="T30" fmla="*/ 176 w 360"/>
                  <a:gd name="T31" fmla="*/ 262 h 404"/>
                  <a:gd name="T32" fmla="*/ 135 w 360"/>
                  <a:gd name="T33" fmla="*/ 220 h 404"/>
                  <a:gd name="T34" fmla="*/ 76 w 360"/>
                  <a:gd name="T35" fmla="*/ 222 h 404"/>
                  <a:gd name="T36" fmla="*/ 55 w 360"/>
                  <a:gd name="T37" fmla="*/ 240 h 404"/>
                  <a:gd name="T38" fmla="*/ 15 w 360"/>
                  <a:gd name="T39" fmla="*/ 235 h 404"/>
                  <a:gd name="T40" fmla="*/ 0 w 360"/>
                  <a:gd name="T41" fmla="*/ 210 h 404"/>
                  <a:gd name="T42" fmla="*/ 58 w 360"/>
                  <a:gd name="T43" fmla="*/ 183 h 404"/>
                  <a:gd name="T44" fmla="*/ 90 w 360"/>
                  <a:gd name="T45" fmla="*/ 160 h 404"/>
                  <a:gd name="T46" fmla="*/ 128 w 360"/>
                  <a:gd name="T47" fmla="*/ 150 h 404"/>
                  <a:gd name="T48" fmla="*/ 155 w 360"/>
                  <a:gd name="T49" fmla="*/ 115 h 404"/>
                  <a:gd name="T50" fmla="*/ 153 w 360"/>
                  <a:gd name="T51" fmla="*/ 78 h 404"/>
                  <a:gd name="T52" fmla="*/ 150 w 360"/>
                  <a:gd name="T53" fmla="*/ 57 h 404"/>
                  <a:gd name="T54" fmla="*/ 158 w 360"/>
                  <a:gd name="T55" fmla="*/ 42 h 404"/>
                  <a:gd name="T56" fmla="*/ 191 w 360"/>
                  <a:gd name="T57" fmla="*/ 33 h 404"/>
                  <a:gd name="T58" fmla="*/ 243 w 360"/>
                  <a:gd name="T59" fmla="*/ 11 h 404"/>
                  <a:gd name="T60" fmla="*/ 310 w 360"/>
                  <a:gd name="T61" fmla="*/ 0 h 4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04">
                    <a:moveTo>
                      <a:pt x="310" y="0"/>
                    </a:moveTo>
                    <a:lnTo>
                      <a:pt x="308" y="70"/>
                    </a:lnTo>
                    <a:lnTo>
                      <a:pt x="330" y="93"/>
                    </a:lnTo>
                    <a:lnTo>
                      <a:pt x="335" y="115"/>
                    </a:lnTo>
                    <a:lnTo>
                      <a:pt x="328" y="133"/>
                    </a:lnTo>
                    <a:lnTo>
                      <a:pt x="302" y="133"/>
                    </a:lnTo>
                    <a:lnTo>
                      <a:pt x="302" y="153"/>
                    </a:lnTo>
                    <a:lnTo>
                      <a:pt x="317" y="168"/>
                    </a:lnTo>
                    <a:lnTo>
                      <a:pt x="308" y="190"/>
                    </a:lnTo>
                    <a:lnTo>
                      <a:pt x="313" y="220"/>
                    </a:lnTo>
                    <a:lnTo>
                      <a:pt x="342" y="285"/>
                    </a:lnTo>
                    <a:lnTo>
                      <a:pt x="360" y="385"/>
                    </a:lnTo>
                    <a:lnTo>
                      <a:pt x="237" y="404"/>
                    </a:lnTo>
                    <a:lnTo>
                      <a:pt x="218" y="330"/>
                    </a:lnTo>
                    <a:lnTo>
                      <a:pt x="191" y="285"/>
                    </a:lnTo>
                    <a:lnTo>
                      <a:pt x="176" y="262"/>
                    </a:lnTo>
                    <a:lnTo>
                      <a:pt x="135" y="220"/>
                    </a:lnTo>
                    <a:lnTo>
                      <a:pt x="76" y="222"/>
                    </a:lnTo>
                    <a:lnTo>
                      <a:pt x="55" y="240"/>
                    </a:lnTo>
                    <a:lnTo>
                      <a:pt x="15" y="235"/>
                    </a:lnTo>
                    <a:lnTo>
                      <a:pt x="0" y="210"/>
                    </a:lnTo>
                    <a:lnTo>
                      <a:pt x="58" y="183"/>
                    </a:lnTo>
                    <a:lnTo>
                      <a:pt x="90" y="160"/>
                    </a:lnTo>
                    <a:lnTo>
                      <a:pt x="128" y="150"/>
                    </a:lnTo>
                    <a:lnTo>
                      <a:pt x="155" y="115"/>
                    </a:lnTo>
                    <a:lnTo>
                      <a:pt x="153" y="78"/>
                    </a:lnTo>
                    <a:lnTo>
                      <a:pt x="150" y="57"/>
                    </a:lnTo>
                    <a:lnTo>
                      <a:pt x="158" y="42"/>
                    </a:lnTo>
                    <a:lnTo>
                      <a:pt x="191" y="33"/>
                    </a:lnTo>
                    <a:lnTo>
                      <a:pt x="243" y="11"/>
                    </a:lnTo>
                    <a:lnTo>
                      <a:pt x="310"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36" name="Freeform 86"/>
              <p:cNvSpPr>
                <a:spLocks/>
              </p:cNvSpPr>
              <p:nvPr/>
            </p:nvSpPr>
            <p:spPr bwMode="auto">
              <a:xfrm>
                <a:off x="4622" y="3173"/>
                <a:ext cx="231" cy="387"/>
              </a:xfrm>
              <a:custGeom>
                <a:avLst/>
                <a:gdLst>
                  <a:gd name="T0" fmla="*/ 165 w 231"/>
                  <a:gd name="T1" fmla="*/ 370 h 387"/>
                  <a:gd name="T2" fmla="*/ 113 w 231"/>
                  <a:gd name="T3" fmla="*/ 387 h 387"/>
                  <a:gd name="T4" fmla="*/ 58 w 231"/>
                  <a:gd name="T5" fmla="*/ 385 h 387"/>
                  <a:gd name="T6" fmla="*/ 40 w 231"/>
                  <a:gd name="T7" fmla="*/ 285 h 387"/>
                  <a:gd name="T8" fmla="*/ 11 w 231"/>
                  <a:gd name="T9" fmla="*/ 220 h 387"/>
                  <a:gd name="T10" fmla="*/ 6 w 231"/>
                  <a:gd name="T11" fmla="*/ 190 h 387"/>
                  <a:gd name="T12" fmla="*/ 15 w 231"/>
                  <a:gd name="T13" fmla="*/ 168 h 387"/>
                  <a:gd name="T14" fmla="*/ 0 w 231"/>
                  <a:gd name="T15" fmla="*/ 153 h 387"/>
                  <a:gd name="T16" fmla="*/ 0 w 231"/>
                  <a:gd name="T17" fmla="*/ 133 h 387"/>
                  <a:gd name="T18" fmla="*/ 26 w 231"/>
                  <a:gd name="T19" fmla="*/ 133 h 387"/>
                  <a:gd name="T20" fmla="*/ 33 w 231"/>
                  <a:gd name="T21" fmla="*/ 115 h 387"/>
                  <a:gd name="T22" fmla="*/ 28 w 231"/>
                  <a:gd name="T23" fmla="*/ 93 h 387"/>
                  <a:gd name="T24" fmla="*/ 6 w 231"/>
                  <a:gd name="T25" fmla="*/ 70 h 387"/>
                  <a:gd name="T26" fmla="*/ 8 w 231"/>
                  <a:gd name="T27" fmla="*/ 0 h 387"/>
                  <a:gd name="T28" fmla="*/ 56 w 231"/>
                  <a:gd name="T29" fmla="*/ 13 h 387"/>
                  <a:gd name="T30" fmla="*/ 93 w 231"/>
                  <a:gd name="T31" fmla="*/ 3 h 387"/>
                  <a:gd name="T32" fmla="*/ 128 w 231"/>
                  <a:gd name="T33" fmla="*/ 5 h 387"/>
                  <a:gd name="T34" fmla="*/ 133 w 231"/>
                  <a:gd name="T35" fmla="*/ 28 h 387"/>
                  <a:gd name="T36" fmla="*/ 175 w 231"/>
                  <a:gd name="T37" fmla="*/ 77 h 387"/>
                  <a:gd name="T38" fmla="*/ 195 w 231"/>
                  <a:gd name="T39" fmla="*/ 167 h 387"/>
                  <a:gd name="T40" fmla="*/ 221 w 231"/>
                  <a:gd name="T41" fmla="*/ 187 h 387"/>
                  <a:gd name="T42" fmla="*/ 231 w 231"/>
                  <a:gd name="T43" fmla="*/ 212 h 387"/>
                  <a:gd name="T44" fmla="*/ 181 w 231"/>
                  <a:gd name="T45" fmla="*/ 260 h 387"/>
                  <a:gd name="T46" fmla="*/ 186 w 231"/>
                  <a:gd name="T47" fmla="*/ 285 h 387"/>
                  <a:gd name="T48" fmla="*/ 186 w 231"/>
                  <a:gd name="T49" fmla="*/ 315 h 387"/>
                  <a:gd name="T50" fmla="*/ 165 w 231"/>
                  <a:gd name="T51" fmla="*/ 370 h 3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1" h="387">
                    <a:moveTo>
                      <a:pt x="165" y="370"/>
                    </a:moveTo>
                    <a:lnTo>
                      <a:pt x="113" y="387"/>
                    </a:lnTo>
                    <a:lnTo>
                      <a:pt x="58" y="385"/>
                    </a:lnTo>
                    <a:lnTo>
                      <a:pt x="40" y="285"/>
                    </a:lnTo>
                    <a:lnTo>
                      <a:pt x="11" y="220"/>
                    </a:lnTo>
                    <a:lnTo>
                      <a:pt x="6" y="190"/>
                    </a:lnTo>
                    <a:lnTo>
                      <a:pt x="15" y="168"/>
                    </a:lnTo>
                    <a:lnTo>
                      <a:pt x="0" y="153"/>
                    </a:lnTo>
                    <a:lnTo>
                      <a:pt x="0" y="133"/>
                    </a:lnTo>
                    <a:lnTo>
                      <a:pt x="26" y="133"/>
                    </a:lnTo>
                    <a:lnTo>
                      <a:pt x="33" y="115"/>
                    </a:lnTo>
                    <a:lnTo>
                      <a:pt x="28" y="93"/>
                    </a:lnTo>
                    <a:lnTo>
                      <a:pt x="6" y="70"/>
                    </a:lnTo>
                    <a:lnTo>
                      <a:pt x="8" y="0"/>
                    </a:lnTo>
                    <a:lnTo>
                      <a:pt x="56" y="13"/>
                    </a:lnTo>
                    <a:lnTo>
                      <a:pt x="93" y="3"/>
                    </a:lnTo>
                    <a:lnTo>
                      <a:pt x="128" y="5"/>
                    </a:lnTo>
                    <a:lnTo>
                      <a:pt x="133" y="28"/>
                    </a:lnTo>
                    <a:lnTo>
                      <a:pt x="175" y="77"/>
                    </a:lnTo>
                    <a:lnTo>
                      <a:pt x="195" y="167"/>
                    </a:lnTo>
                    <a:lnTo>
                      <a:pt x="221" y="187"/>
                    </a:lnTo>
                    <a:lnTo>
                      <a:pt x="231" y="212"/>
                    </a:lnTo>
                    <a:lnTo>
                      <a:pt x="181" y="260"/>
                    </a:lnTo>
                    <a:lnTo>
                      <a:pt x="186" y="285"/>
                    </a:lnTo>
                    <a:lnTo>
                      <a:pt x="186" y="315"/>
                    </a:lnTo>
                    <a:lnTo>
                      <a:pt x="165" y="37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37" name="Freeform 87"/>
              <p:cNvSpPr>
                <a:spLocks/>
              </p:cNvSpPr>
              <p:nvPr/>
            </p:nvSpPr>
            <p:spPr bwMode="auto">
              <a:xfrm>
                <a:off x="4622" y="3173"/>
                <a:ext cx="231" cy="387"/>
              </a:xfrm>
              <a:custGeom>
                <a:avLst/>
                <a:gdLst>
                  <a:gd name="T0" fmla="*/ 165 w 231"/>
                  <a:gd name="T1" fmla="*/ 370 h 387"/>
                  <a:gd name="T2" fmla="*/ 113 w 231"/>
                  <a:gd name="T3" fmla="*/ 387 h 387"/>
                  <a:gd name="T4" fmla="*/ 58 w 231"/>
                  <a:gd name="T5" fmla="*/ 385 h 387"/>
                  <a:gd name="T6" fmla="*/ 40 w 231"/>
                  <a:gd name="T7" fmla="*/ 285 h 387"/>
                  <a:gd name="T8" fmla="*/ 11 w 231"/>
                  <a:gd name="T9" fmla="*/ 220 h 387"/>
                  <a:gd name="T10" fmla="*/ 6 w 231"/>
                  <a:gd name="T11" fmla="*/ 190 h 387"/>
                  <a:gd name="T12" fmla="*/ 15 w 231"/>
                  <a:gd name="T13" fmla="*/ 168 h 387"/>
                  <a:gd name="T14" fmla="*/ 0 w 231"/>
                  <a:gd name="T15" fmla="*/ 153 h 387"/>
                  <a:gd name="T16" fmla="*/ 0 w 231"/>
                  <a:gd name="T17" fmla="*/ 133 h 387"/>
                  <a:gd name="T18" fmla="*/ 26 w 231"/>
                  <a:gd name="T19" fmla="*/ 133 h 387"/>
                  <a:gd name="T20" fmla="*/ 33 w 231"/>
                  <a:gd name="T21" fmla="*/ 115 h 387"/>
                  <a:gd name="T22" fmla="*/ 28 w 231"/>
                  <a:gd name="T23" fmla="*/ 93 h 387"/>
                  <a:gd name="T24" fmla="*/ 6 w 231"/>
                  <a:gd name="T25" fmla="*/ 70 h 387"/>
                  <a:gd name="T26" fmla="*/ 8 w 231"/>
                  <a:gd name="T27" fmla="*/ 0 h 387"/>
                  <a:gd name="T28" fmla="*/ 56 w 231"/>
                  <a:gd name="T29" fmla="*/ 13 h 387"/>
                  <a:gd name="T30" fmla="*/ 93 w 231"/>
                  <a:gd name="T31" fmla="*/ 3 h 387"/>
                  <a:gd name="T32" fmla="*/ 128 w 231"/>
                  <a:gd name="T33" fmla="*/ 5 h 387"/>
                  <a:gd name="T34" fmla="*/ 133 w 231"/>
                  <a:gd name="T35" fmla="*/ 28 h 387"/>
                  <a:gd name="T36" fmla="*/ 175 w 231"/>
                  <a:gd name="T37" fmla="*/ 77 h 387"/>
                  <a:gd name="T38" fmla="*/ 195 w 231"/>
                  <a:gd name="T39" fmla="*/ 167 h 387"/>
                  <a:gd name="T40" fmla="*/ 221 w 231"/>
                  <a:gd name="T41" fmla="*/ 187 h 387"/>
                  <a:gd name="T42" fmla="*/ 231 w 231"/>
                  <a:gd name="T43" fmla="*/ 212 h 387"/>
                  <a:gd name="T44" fmla="*/ 181 w 231"/>
                  <a:gd name="T45" fmla="*/ 260 h 387"/>
                  <a:gd name="T46" fmla="*/ 186 w 231"/>
                  <a:gd name="T47" fmla="*/ 285 h 387"/>
                  <a:gd name="T48" fmla="*/ 186 w 231"/>
                  <a:gd name="T49" fmla="*/ 315 h 387"/>
                  <a:gd name="T50" fmla="*/ 165 w 231"/>
                  <a:gd name="T51" fmla="*/ 370 h 3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1" h="387">
                    <a:moveTo>
                      <a:pt x="165" y="370"/>
                    </a:moveTo>
                    <a:lnTo>
                      <a:pt x="113" y="387"/>
                    </a:lnTo>
                    <a:lnTo>
                      <a:pt x="58" y="385"/>
                    </a:lnTo>
                    <a:lnTo>
                      <a:pt x="40" y="285"/>
                    </a:lnTo>
                    <a:lnTo>
                      <a:pt x="11" y="220"/>
                    </a:lnTo>
                    <a:lnTo>
                      <a:pt x="6" y="190"/>
                    </a:lnTo>
                    <a:lnTo>
                      <a:pt x="15" y="168"/>
                    </a:lnTo>
                    <a:lnTo>
                      <a:pt x="0" y="153"/>
                    </a:lnTo>
                    <a:lnTo>
                      <a:pt x="0" y="133"/>
                    </a:lnTo>
                    <a:lnTo>
                      <a:pt x="26" y="133"/>
                    </a:lnTo>
                    <a:lnTo>
                      <a:pt x="33" y="115"/>
                    </a:lnTo>
                    <a:lnTo>
                      <a:pt x="28" y="93"/>
                    </a:lnTo>
                    <a:lnTo>
                      <a:pt x="6" y="70"/>
                    </a:lnTo>
                    <a:lnTo>
                      <a:pt x="8" y="0"/>
                    </a:lnTo>
                    <a:lnTo>
                      <a:pt x="56" y="13"/>
                    </a:lnTo>
                    <a:lnTo>
                      <a:pt x="93" y="3"/>
                    </a:lnTo>
                    <a:lnTo>
                      <a:pt x="128" y="5"/>
                    </a:lnTo>
                    <a:lnTo>
                      <a:pt x="133" y="28"/>
                    </a:lnTo>
                    <a:lnTo>
                      <a:pt x="175" y="77"/>
                    </a:lnTo>
                    <a:lnTo>
                      <a:pt x="195" y="167"/>
                    </a:lnTo>
                    <a:lnTo>
                      <a:pt x="221" y="187"/>
                    </a:lnTo>
                    <a:lnTo>
                      <a:pt x="231" y="212"/>
                    </a:lnTo>
                    <a:lnTo>
                      <a:pt x="181" y="260"/>
                    </a:lnTo>
                    <a:lnTo>
                      <a:pt x="186" y="285"/>
                    </a:lnTo>
                    <a:lnTo>
                      <a:pt x="186" y="315"/>
                    </a:lnTo>
                    <a:lnTo>
                      <a:pt x="165" y="370"/>
                    </a:lnTo>
                    <a:close/>
                  </a:path>
                </a:pathLst>
              </a:custGeom>
              <a:ln>
                <a:headEnd/>
                <a:tailEnd/>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38" name="Freeform 88"/>
              <p:cNvSpPr>
                <a:spLocks/>
              </p:cNvSpPr>
              <p:nvPr/>
            </p:nvSpPr>
            <p:spPr bwMode="auto">
              <a:xfrm>
                <a:off x="4198" y="3378"/>
                <a:ext cx="605" cy="322"/>
              </a:xfrm>
              <a:custGeom>
                <a:avLst/>
                <a:gdLst>
                  <a:gd name="T0" fmla="*/ 605 w 605"/>
                  <a:gd name="T1" fmla="*/ 194 h 322"/>
                  <a:gd name="T2" fmla="*/ 582 w 605"/>
                  <a:gd name="T3" fmla="*/ 235 h 322"/>
                  <a:gd name="T4" fmla="*/ 540 w 605"/>
                  <a:gd name="T5" fmla="*/ 275 h 322"/>
                  <a:gd name="T6" fmla="*/ 520 w 605"/>
                  <a:gd name="T7" fmla="*/ 312 h 322"/>
                  <a:gd name="T8" fmla="*/ 489 w 605"/>
                  <a:gd name="T9" fmla="*/ 304 h 322"/>
                  <a:gd name="T10" fmla="*/ 474 w 605"/>
                  <a:gd name="T11" fmla="*/ 292 h 322"/>
                  <a:gd name="T12" fmla="*/ 454 w 605"/>
                  <a:gd name="T13" fmla="*/ 286 h 322"/>
                  <a:gd name="T14" fmla="*/ 429 w 605"/>
                  <a:gd name="T15" fmla="*/ 307 h 322"/>
                  <a:gd name="T16" fmla="*/ 390 w 605"/>
                  <a:gd name="T17" fmla="*/ 316 h 322"/>
                  <a:gd name="T18" fmla="*/ 352 w 605"/>
                  <a:gd name="T19" fmla="*/ 322 h 322"/>
                  <a:gd name="T20" fmla="*/ 290 w 605"/>
                  <a:gd name="T21" fmla="*/ 319 h 322"/>
                  <a:gd name="T22" fmla="*/ 285 w 605"/>
                  <a:gd name="T23" fmla="*/ 287 h 322"/>
                  <a:gd name="T24" fmla="*/ 258 w 605"/>
                  <a:gd name="T25" fmla="*/ 274 h 322"/>
                  <a:gd name="T26" fmla="*/ 223 w 605"/>
                  <a:gd name="T27" fmla="*/ 205 h 322"/>
                  <a:gd name="T28" fmla="*/ 198 w 605"/>
                  <a:gd name="T29" fmla="*/ 195 h 322"/>
                  <a:gd name="T30" fmla="*/ 107 w 605"/>
                  <a:gd name="T31" fmla="*/ 185 h 322"/>
                  <a:gd name="T32" fmla="*/ 57 w 605"/>
                  <a:gd name="T33" fmla="*/ 175 h 322"/>
                  <a:gd name="T34" fmla="*/ 13 w 605"/>
                  <a:gd name="T35" fmla="*/ 149 h 322"/>
                  <a:gd name="T36" fmla="*/ 18 w 605"/>
                  <a:gd name="T37" fmla="*/ 102 h 322"/>
                  <a:gd name="T38" fmla="*/ 15 w 605"/>
                  <a:gd name="T39" fmla="*/ 74 h 322"/>
                  <a:gd name="T40" fmla="*/ 3 w 605"/>
                  <a:gd name="T41" fmla="*/ 45 h 322"/>
                  <a:gd name="T42" fmla="*/ 0 w 605"/>
                  <a:gd name="T43" fmla="*/ 27 h 322"/>
                  <a:gd name="T44" fmla="*/ 18 w 605"/>
                  <a:gd name="T45" fmla="*/ 20 h 322"/>
                  <a:gd name="T46" fmla="*/ 27 w 605"/>
                  <a:gd name="T47" fmla="*/ 0 h 322"/>
                  <a:gd name="T48" fmla="*/ 122 w 605"/>
                  <a:gd name="T49" fmla="*/ 3 h 322"/>
                  <a:gd name="T50" fmla="*/ 137 w 605"/>
                  <a:gd name="T51" fmla="*/ 30 h 322"/>
                  <a:gd name="T52" fmla="*/ 177 w 605"/>
                  <a:gd name="T53" fmla="*/ 35 h 322"/>
                  <a:gd name="T54" fmla="*/ 198 w 605"/>
                  <a:gd name="T55" fmla="*/ 17 h 322"/>
                  <a:gd name="T56" fmla="*/ 257 w 605"/>
                  <a:gd name="T57" fmla="*/ 15 h 322"/>
                  <a:gd name="T58" fmla="*/ 298 w 605"/>
                  <a:gd name="T59" fmla="*/ 57 h 322"/>
                  <a:gd name="T60" fmla="*/ 313 w 605"/>
                  <a:gd name="T61" fmla="*/ 80 h 322"/>
                  <a:gd name="T62" fmla="*/ 340 w 605"/>
                  <a:gd name="T63" fmla="*/ 125 h 322"/>
                  <a:gd name="T64" fmla="*/ 359 w 605"/>
                  <a:gd name="T65" fmla="*/ 199 h 322"/>
                  <a:gd name="T66" fmla="*/ 480 w 605"/>
                  <a:gd name="T67" fmla="*/ 180 h 322"/>
                  <a:gd name="T68" fmla="*/ 537 w 605"/>
                  <a:gd name="T69" fmla="*/ 182 h 322"/>
                  <a:gd name="T70" fmla="*/ 589 w 605"/>
                  <a:gd name="T71" fmla="*/ 165 h 322"/>
                  <a:gd name="T72" fmla="*/ 605 w 605"/>
                  <a:gd name="T73" fmla="*/ 194 h 3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5" h="322">
                    <a:moveTo>
                      <a:pt x="605" y="194"/>
                    </a:moveTo>
                    <a:lnTo>
                      <a:pt x="582" y="235"/>
                    </a:lnTo>
                    <a:lnTo>
                      <a:pt x="540" y="275"/>
                    </a:lnTo>
                    <a:lnTo>
                      <a:pt x="520" y="312"/>
                    </a:lnTo>
                    <a:lnTo>
                      <a:pt x="489" y="304"/>
                    </a:lnTo>
                    <a:lnTo>
                      <a:pt x="474" y="292"/>
                    </a:lnTo>
                    <a:lnTo>
                      <a:pt x="454" y="286"/>
                    </a:lnTo>
                    <a:lnTo>
                      <a:pt x="429" y="307"/>
                    </a:lnTo>
                    <a:lnTo>
                      <a:pt x="390" y="316"/>
                    </a:lnTo>
                    <a:lnTo>
                      <a:pt x="352" y="322"/>
                    </a:lnTo>
                    <a:lnTo>
                      <a:pt x="290" y="319"/>
                    </a:lnTo>
                    <a:lnTo>
                      <a:pt x="285" y="287"/>
                    </a:lnTo>
                    <a:lnTo>
                      <a:pt x="258" y="274"/>
                    </a:lnTo>
                    <a:lnTo>
                      <a:pt x="223" y="205"/>
                    </a:lnTo>
                    <a:lnTo>
                      <a:pt x="198" y="195"/>
                    </a:lnTo>
                    <a:lnTo>
                      <a:pt x="107" y="185"/>
                    </a:lnTo>
                    <a:lnTo>
                      <a:pt x="57" y="175"/>
                    </a:lnTo>
                    <a:lnTo>
                      <a:pt x="13" y="149"/>
                    </a:lnTo>
                    <a:lnTo>
                      <a:pt x="18" y="102"/>
                    </a:lnTo>
                    <a:lnTo>
                      <a:pt x="15" y="74"/>
                    </a:lnTo>
                    <a:lnTo>
                      <a:pt x="3" y="45"/>
                    </a:lnTo>
                    <a:lnTo>
                      <a:pt x="0" y="27"/>
                    </a:lnTo>
                    <a:lnTo>
                      <a:pt x="18" y="20"/>
                    </a:lnTo>
                    <a:lnTo>
                      <a:pt x="27" y="0"/>
                    </a:lnTo>
                    <a:lnTo>
                      <a:pt x="122" y="3"/>
                    </a:lnTo>
                    <a:lnTo>
                      <a:pt x="137" y="30"/>
                    </a:lnTo>
                    <a:lnTo>
                      <a:pt x="177" y="35"/>
                    </a:lnTo>
                    <a:lnTo>
                      <a:pt x="198" y="17"/>
                    </a:lnTo>
                    <a:lnTo>
                      <a:pt x="257" y="15"/>
                    </a:lnTo>
                    <a:lnTo>
                      <a:pt x="298" y="57"/>
                    </a:lnTo>
                    <a:lnTo>
                      <a:pt x="313" y="80"/>
                    </a:lnTo>
                    <a:lnTo>
                      <a:pt x="340" y="125"/>
                    </a:lnTo>
                    <a:lnTo>
                      <a:pt x="359" y="199"/>
                    </a:lnTo>
                    <a:lnTo>
                      <a:pt x="480" y="180"/>
                    </a:lnTo>
                    <a:lnTo>
                      <a:pt x="537" y="182"/>
                    </a:lnTo>
                    <a:lnTo>
                      <a:pt x="589" y="165"/>
                    </a:lnTo>
                    <a:lnTo>
                      <a:pt x="605" y="19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39" name="Freeform 89"/>
              <p:cNvSpPr>
                <a:spLocks/>
              </p:cNvSpPr>
              <p:nvPr/>
            </p:nvSpPr>
            <p:spPr bwMode="auto">
              <a:xfrm>
                <a:off x="4198" y="3378"/>
                <a:ext cx="605" cy="322"/>
              </a:xfrm>
              <a:custGeom>
                <a:avLst/>
                <a:gdLst>
                  <a:gd name="T0" fmla="*/ 605 w 605"/>
                  <a:gd name="T1" fmla="*/ 194 h 322"/>
                  <a:gd name="T2" fmla="*/ 582 w 605"/>
                  <a:gd name="T3" fmla="*/ 235 h 322"/>
                  <a:gd name="T4" fmla="*/ 540 w 605"/>
                  <a:gd name="T5" fmla="*/ 275 h 322"/>
                  <a:gd name="T6" fmla="*/ 520 w 605"/>
                  <a:gd name="T7" fmla="*/ 312 h 322"/>
                  <a:gd name="T8" fmla="*/ 489 w 605"/>
                  <a:gd name="T9" fmla="*/ 304 h 322"/>
                  <a:gd name="T10" fmla="*/ 474 w 605"/>
                  <a:gd name="T11" fmla="*/ 292 h 322"/>
                  <a:gd name="T12" fmla="*/ 454 w 605"/>
                  <a:gd name="T13" fmla="*/ 286 h 322"/>
                  <a:gd name="T14" fmla="*/ 429 w 605"/>
                  <a:gd name="T15" fmla="*/ 307 h 322"/>
                  <a:gd name="T16" fmla="*/ 390 w 605"/>
                  <a:gd name="T17" fmla="*/ 316 h 322"/>
                  <a:gd name="T18" fmla="*/ 352 w 605"/>
                  <a:gd name="T19" fmla="*/ 322 h 322"/>
                  <a:gd name="T20" fmla="*/ 290 w 605"/>
                  <a:gd name="T21" fmla="*/ 319 h 322"/>
                  <a:gd name="T22" fmla="*/ 285 w 605"/>
                  <a:gd name="T23" fmla="*/ 287 h 322"/>
                  <a:gd name="T24" fmla="*/ 258 w 605"/>
                  <a:gd name="T25" fmla="*/ 274 h 322"/>
                  <a:gd name="T26" fmla="*/ 223 w 605"/>
                  <a:gd name="T27" fmla="*/ 205 h 322"/>
                  <a:gd name="T28" fmla="*/ 198 w 605"/>
                  <a:gd name="T29" fmla="*/ 195 h 322"/>
                  <a:gd name="T30" fmla="*/ 107 w 605"/>
                  <a:gd name="T31" fmla="*/ 185 h 322"/>
                  <a:gd name="T32" fmla="*/ 57 w 605"/>
                  <a:gd name="T33" fmla="*/ 175 h 322"/>
                  <a:gd name="T34" fmla="*/ 13 w 605"/>
                  <a:gd name="T35" fmla="*/ 149 h 322"/>
                  <a:gd name="T36" fmla="*/ 18 w 605"/>
                  <a:gd name="T37" fmla="*/ 102 h 322"/>
                  <a:gd name="T38" fmla="*/ 15 w 605"/>
                  <a:gd name="T39" fmla="*/ 74 h 322"/>
                  <a:gd name="T40" fmla="*/ 3 w 605"/>
                  <a:gd name="T41" fmla="*/ 45 h 322"/>
                  <a:gd name="T42" fmla="*/ 0 w 605"/>
                  <a:gd name="T43" fmla="*/ 27 h 322"/>
                  <a:gd name="T44" fmla="*/ 18 w 605"/>
                  <a:gd name="T45" fmla="*/ 20 h 322"/>
                  <a:gd name="T46" fmla="*/ 27 w 605"/>
                  <a:gd name="T47" fmla="*/ 0 h 322"/>
                  <a:gd name="T48" fmla="*/ 122 w 605"/>
                  <a:gd name="T49" fmla="*/ 3 h 322"/>
                  <a:gd name="T50" fmla="*/ 137 w 605"/>
                  <a:gd name="T51" fmla="*/ 30 h 322"/>
                  <a:gd name="T52" fmla="*/ 177 w 605"/>
                  <a:gd name="T53" fmla="*/ 35 h 322"/>
                  <a:gd name="T54" fmla="*/ 198 w 605"/>
                  <a:gd name="T55" fmla="*/ 17 h 322"/>
                  <a:gd name="T56" fmla="*/ 257 w 605"/>
                  <a:gd name="T57" fmla="*/ 15 h 322"/>
                  <a:gd name="T58" fmla="*/ 298 w 605"/>
                  <a:gd name="T59" fmla="*/ 57 h 322"/>
                  <a:gd name="T60" fmla="*/ 313 w 605"/>
                  <a:gd name="T61" fmla="*/ 80 h 322"/>
                  <a:gd name="T62" fmla="*/ 340 w 605"/>
                  <a:gd name="T63" fmla="*/ 125 h 322"/>
                  <a:gd name="T64" fmla="*/ 359 w 605"/>
                  <a:gd name="T65" fmla="*/ 199 h 322"/>
                  <a:gd name="T66" fmla="*/ 480 w 605"/>
                  <a:gd name="T67" fmla="*/ 180 h 322"/>
                  <a:gd name="T68" fmla="*/ 537 w 605"/>
                  <a:gd name="T69" fmla="*/ 182 h 322"/>
                  <a:gd name="T70" fmla="*/ 589 w 605"/>
                  <a:gd name="T71" fmla="*/ 165 h 322"/>
                  <a:gd name="T72" fmla="*/ 605 w 605"/>
                  <a:gd name="T73" fmla="*/ 194 h 3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5" h="322">
                    <a:moveTo>
                      <a:pt x="605" y="194"/>
                    </a:moveTo>
                    <a:lnTo>
                      <a:pt x="582" y="235"/>
                    </a:lnTo>
                    <a:lnTo>
                      <a:pt x="540" y="275"/>
                    </a:lnTo>
                    <a:lnTo>
                      <a:pt x="520" y="312"/>
                    </a:lnTo>
                    <a:lnTo>
                      <a:pt x="489" y="304"/>
                    </a:lnTo>
                    <a:lnTo>
                      <a:pt x="474" y="292"/>
                    </a:lnTo>
                    <a:lnTo>
                      <a:pt x="454" y="286"/>
                    </a:lnTo>
                    <a:lnTo>
                      <a:pt x="429" y="307"/>
                    </a:lnTo>
                    <a:lnTo>
                      <a:pt x="390" y="316"/>
                    </a:lnTo>
                    <a:lnTo>
                      <a:pt x="352" y="322"/>
                    </a:lnTo>
                    <a:lnTo>
                      <a:pt x="290" y="319"/>
                    </a:lnTo>
                    <a:lnTo>
                      <a:pt x="285" y="287"/>
                    </a:lnTo>
                    <a:lnTo>
                      <a:pt x="258" y="274"/>
                    </a:lnTo>
                    <a:lnTo>
                      <a:pt x="223" y="205"/>
                    </a:lnTo>
                    <a:lnTo>
                      <a:pt x="198" y="195"/>
                    </a:lnTo>
                    <a:lnTo>
                      <a:pt x="107" y="185"/>
                    </a:lnTo>
                    <a:lnTo>
                      <a:pt x="57" y="175"/>
                    </a:lnTo>
                    <a:lnTo>
                      <a:pt x="13" y="149"/>
                    </a:lnTo>
                    <a:lnTo>
                      <a:pt x="18" y="102"/>
                    </a:lnTo>
                    <a:lnTo>
                      <a:pt x="15" y="74"/>
                    </a:lnTo>
                    <a:lnTo>
                      <a:pt x="3" y="45"/>
                    </a:lnTo>
                    <a:lnTo>
                      <a:pt x="0" y="27"/>
                    </a:lnTo>
                    <a:lnTo>
                      <a:pt x="18" y="20"/>
                    </a:lnTo>
                    <a:lnTo>
                      <a:pt x="27" y="0"/>
                    </a:lnTo>
                    <a:lnTo>
                      <a:pt x="122" y="3"/>
                    </a:lnTo>
                    <a:lnTo>
                      <a:pt x="137" y="30"/>
                    </a:lnTo>
                    <a:lnTo>
                      <a:pt x="177" y="35"/>
                    </a:lnTo>
                    <a:lnTo>
                      <a:pt x="198" y="17"/>
                    </a:lnTo>
                    <a:lnTo>
                      <a:pt x="257" y="15"/>
                    </a:lnTo>
                    <a:lnTo>
                      <a:pt x="298" y="57"/>
                    </a:lnTo>
                    <a:lnTo>
                      <a:pt x="313" y="80"/>
                    </a:lnTo>
                    <a:lnTo>
                      <a:pt x="340" y="125"/>
                    </a:lnTo>
                    <a:lnTo>
                      <a:pt x="359" y="199"/>
                    </a:lnTo>
                    <a:lnTo>
                      <a:pt x="480" y="180"/>
                    </a:lnTo>
                    <a:lnTo>
                      <a:pt x="537" y="182"/>
                    </a:lnTo>
                    <a:lnTo>
                      <a:pt x="589" y="165"/>
                    </a:lnTo>
                    <a:lnTo>
                      <a:pt x="605" y="194"/>
                    </a:lnTo>
                    <a:close/>
                  </a:path>
                </a:pathLst>
              </a:custGeom>
              <a:ln>
                <a:headEnd/>
                <a:tailEnd/>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40" name="Freeform 90"/>
              <p:cNvSpPr>
                <a:spLocks/>
              </p:cNvSpPr>
              <p:nvPr/>
            </p:nvSpPr>
            <p:spPr bwMode="auto">
              <a:xfrm>
                <a:off x="4385" y="3573"/>
                <a:ext cx="333" cy="321"/>
              </a:xfrm>
              <a:custGeom>
                <a:avLst/>
                <a:gdLst>
                  <a:gd name="T0" fmla="*/ 232 w 333"/>
                  <a:gd name="T1" fmla="*/ 257 h 321"/>
                  <a:gd name="T2" fmla="*/ 283 w 333"/>
                  <a:gd name="T3" fmla="*/ 201 h 321"/>
                  <a:gd name="T4" fmla="*/ 307 w 333"/>
                  <a:gd name="T5" fmla="*/ 162 h 321"/>
                  <a:gd name="T6" fmla="*/ 333 w 333"/>
                  <a:gd name="T7" fmla="*/ 117 h 321"/>
                  <a:gd name="T8" fmla="*/ 302 w 333"/>
                  <a:gd name="T9" fmla="*/ 109 h 321"/>
                  <a:gd name="T10" fmla="*/ 287 w 333"/>
                  <a:gd name="T11" fmla="*/ 97 h 321"/>
                  <a:gd name="T12" fmla="*/ 267 w 333"/>
                  <a:gd name="T13" fmla="*/ 91 h 321"/>
                  <a:gd name="T14" fmla="*/ 242 w 333"/>
                  <a:gd name="T15" fmla="*/ 112 h 321"/>
                  <a:gd name="T16" fmla="*/ 203 w 333"/>
                  <a:gd name="T17" fmla="*/ 121 h 321"/>
                  <a:gd name="T18" fmla="*/ 165 w 333"/>
                  <a:gd name="T19" fmla="*/ 127 h 321"/>
                  <a:gd name="T20" fmla="*/ 103 w 333"/>
                  <a:gd name="T21" fmla="*/ 124 h 321"/>
                  <a:gd name="T22" fmla="*/ 98 w 333"/>
                  <a:gd name="T23" fmla="*/ 92 h 321"/>
                  <a:gd name="T24" fmla="*/ 71 w 333"/>
                  <a:gd name="T25" fmla="*/ 79 h 321"/>
                  <a:gd name="T26" fmla="*/ 36 w 333"/>
                  <a:gd name="T27" fmla="*/ 10 h 321"/>
                  <a:gd name="T28" fmla="*/ 11 w 333"/>
                  <a:gd name="T29" fmla="*/ 0 h 321"/>
                  <a:gd name="T30" fmla="*/ 10 w 333"/>
                  <a:gd name="T31" fmla="*/ 79 h 321"/>
                  <a:gd name="T32" fmla="*/ 5 w 333"/>
                  <a:gd name="T33" fmla="*/ 111 h 321"/>
                  <a:gd name="T34" fmla="*/ 0 w 333"/>
                  <a:gd name="T35" fmla="*/ 244 h 321"/>
                  <a:gd name="T36" fmla="*/ 18 w 333"/>
                  <a:gd name="T37" fmla="*/ 272 h 321"/>
                  <a:gd name="T38" fmla="*/ 48 w 333"/>
                  <a:gd name="T39" fmla="*/ 277 h 321"/>
                  <a:gd name="T40" fmla="*/ 66 w 333"/>
                  <a:gd name="T41" fmla="*/ 301 h 321"/>
                  <a:gd name="T42" fmla="*/ 95 w 333"/>
                  <a:gd name="T43" fmla="*/ 304 h 321"/>
                  <a:gd name="T44" fmla="*/ 111 w 333"/>
                  <a:gd name="T45" fmla="*/ 321 h 321"/>
                  <a:gd name="T46" fmla="*/ 131 w 333"/>
                  <a:gd name="T47" fmla="*/ 319 h 321"/>
                  <a:gd name="T48" fmla="*/ 145 w 333"/>
                  <a:gd name="T49" fmla="*/ 306 h 321"/>
                  <a:gd name="T50" fmla="*/ 197 w 333"/>
                  <a:gd name="T51" fmla="*/ 304 h 321"/>
                  <a:gd name="T52" fmla="*/ 223 w 333"/>
                  <a:gd name="T53" fmla="*/ 294 h 321"/>
                  <a:gd name="T54" fmla="*/ 232 w 333"/>
                  <a:gd name="T55" fmla="*/ 257 h 3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3" h="321">
                    <a:moveTo>
                      <a:pt x="232" y="257"/>
                    </a:moveTo>
                    <a:lnTo>
                      <a:pt x="283" y="201"/>
                    </a:lnTo>
                    <a:lnTo>
                      <a:pt x="307" y="162"/>
                    </a:lnTo>
                    <a:lnTo>
                      <a:pt x="333" y="117"/>
                    </a:lnTo>
                    <a:lnTo>
                      <a:pt x="302" y="109"/>
                    </a:lnTo>
                    <a:lnTo>
                      <a:pt x="287" y="97"/>
                    </a:lnTo>
                    <a:lnTo>
                      <a:pt x="267" y="91"/>
                    </a:lnTo>
                    <a:lnTo>
                      <a:pt x="242" y="112"/>
                    </a:lnTo>
                    <a:lnTo>
                      <a:pt x="203" y="121"/>
                    </a:lnTo>
                    <a:lnTo>
                      <a:pt x="165" y="127"/>
                    </a:lnTo>
                    <a:lnTo>
                      <a:pt x="103" y="124"/>
                    </a:lnTo>
                    <a:lnTo>
                      <a:pt x="98" y="92"/>
                    </a:lnTo>
                    <a:lnTo>
                      <a:pt x="71" y="79"/>
                    </a:lnTo>
                    <a:lnTo>
                      <a:pt x="36" y="10"/>
                    </a:lnTo>
                    <a:lnTo>
                      <a:pt x="11" y="0"/>
                    </a:lnTo>
                    <a:lnTo>
                      <a:pt x="10" y="79"/>
                    </a:lnTo>
                    <a:lnTo>
                      <a:pt x="5" y="111"/>
                    </a:lnTo>
                    <a:lnTo>
                      <a:pt x="0" y="244"/>
                    </a:lnTo>
                    <a:lnTo>
                      <a:pt x="18" y="272"/>
                    </a:lnTo>
                    <a:lnTo>
                      <a:pt x="48" y="277"/>
                    </a:lnTo>
                    <a:lnTo>
                      <a:pt x="66" y="301"/>
                    </a:lnTo>
                    <a:lnTo>
                      <a:pt x="95" y="304"/>
                    </a:lnTo>
                    <a:lnTo>
                      <a:pt x="111" y="321"/>
                    </a:lnTo>
                    <a:lnTo>
                      <a:pt x="131" y="319"/>
                    </a:lnTo>
                    <a:lnTo>
                      <a:pt x="145" y="306"/>
                    </a:lnTo>
                    <a:lnTo>
                      <a:pt x="197" y="304"/>
                    </a:lnTo>
                    <a:lnTo>
                      <a:pt x="223" y="294"/>
                    </a:lnTo>
                    <a:lnTo>
                      <a:pt x="232" y="257"/>
                    </a:lnTo>
                    <a:close/>
                  </a:path>
                </a:pathLst>
              </a:custGeom>
              <a:solidFill>
                <a:srgbClr val="92D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41" name="Freeform 91"/>
              <p:cNvSpPr>
                <a:spLocks/>
              </p:cNvSpPr>
              <p:nvPr/>
            </p:nvSpPr>
            <p:spPr bwMode="auto">
              <a:xfrm>
                <a:off x="4385" y="3573"/>
                <a:ext cx="333" cy="321"/>
              </a:xfrm>
              <a:custGeom>
                <a:avLst/>
                <a:gdLst>
                  <a:gd name="T0" fmla="*/ 232 w 333"/>
                  <a:gd name="T1" fmla="*/ 257 h 321"/>
                  <a:gd name="T2" fmla="*/ 283 w 333"/>
                  <a:gd name="T3" fmla="*/ 201 h 321"/>
                  <a:gd name="T4" fmla="*/ 307 w 333"/>
                  <a:gd name="T5" fmla="*/ 162 h 321"/>
                  <a:gd name="T6" fmla="*/ 333 w 333"/>
                  <a:gd name="T7" fmla="*/ 117 h 321"/>
                  <a:gd name="T8" fmla="*/ 302 w 333"/>
                  <a:gd name="T9" fmla="*/ 109 h 321"/>
                  <a:gd name="T10" fmla="*/ 287 w 333"/>
                  <a:gd name="T11" fmla="*/ 97 h 321"/>
                  <a:gd name="T12" fmla="*/ 267 w 333"/>
                  <a:gd name="T13" fmla="*/ 91 h 321"/>
                  <a:gd name="T14" fmla="*/ 242 w 333"/>
                  <a:gd name="T15" fmla="*/ 112 h 321"/>
                  <a:gd name="T16" fmla="*/ 203 w 333"/>
                  <a:gd name="T17" fmla="*/ 121 h 321"/>
                  <a:gd name="T18" fmla="*/ 165 w 333"/>
                  <a:gd name="T19" fmla="*/ 127 h 321"/>
                  <a:gd name="T20" fmla="*/ 103 w 333"/>
                  <a:gd name="T21" fmla="*/ 124 h 321"/>
                  <a:gd name="T22" fmla="*/ 98 w 333"/>
                  <a:gd name="T23" fmla="*/ 92 h 321"/>
                  <a:gd name="T24" fmla="*/ 71 w 333"/>
                  <a:gd name="T25" fmla="*/ 79 h 321"/>
                  <a:gd name="T26" fmla="*/ 36 w 333"/>
                  <a:gd name="T27" fmla="*/ 10 h 321"/>
                  <a:gd name="T28" fmla="*/ 11 w 333"/>
                  <a:gd name="T29" fmla="*/ 0 h 321"/>
                  <a:gd name="T30" fmla="*/ 10 w 333"/>
                  <a:gd name="T31" fmla="*/ 79 h 321"/>
                  <a:gd name="T32" fmla="*/ 5 w 333"/>
                  <a:gd name="T33" fmla="*/ 111 h 321"/>
                  <a:gd name="T34" fmla="*/ 0 w 333"/>
                  <a:gd name="T35" fmla="*/ 244 h 321"/>
                  <a:gd name="T36" fmla="*/ 18 w 333"/>
                  <a:gd name="T37" fmla="*/ 272 h 321"/>
                  <a:gd name="T38" fmla="*/ 48 w 333"/>
                  <a:gd name="T39" fmla="*/ 277 h 321"/>
                  <a:gd name="T40" fmla="*/ 66 w 333"/>
                  <a:gd name="T41" fmla="*/ 301 h 321"/>
                  <a:gd name="T42" fmla="*/ 95 w 333"/>
                  <a:gd name="T43" fmla="*/ 304 h 321"/>
                  <a:gd name="T44" fmla="*/ 111 w 333"/>
                  <a:gd name="T45" fmla="*/ 321 h 321"/>
                  <a:gd name="T46" fmla="*/ 131 w 333"/>
                  <a:gd name="T47" fmla="*/ 319 h 321"/>
                  <a:gd name="T48" fmla="*/ 145 w 333"/>
                  <a:gd name="T49" fmla="*/ 306 h 321"/>
                  <a:gd name="T50" fmla="*/ 197 w 333"/>
                  <a:gd name="T51" fmla="*/ 304 h 321"/>
                  <a:gd name="T52" fmla="*/ 223 w 333"/>
                  <a:gd name="T53" fmla="*/ 294 h 321"/>
                  <a:gd name="T54" fmla="*/ 232 w 333"/>
                  <a:gd name="T55" fmla="*/ 257 h 3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3" h="321">
                    <a:moveTo>
                      <a:pt x="232" y="257"/>
                    </a:moveTo>
                    <a:lnTo>
                      <a:pt x="283" y="201"/>
                    </a:lnTo>
                    <a:lnTo>
                      <a:pt x="307" y="162"/>
                    </a:lnTo>
                    <a:lnTo>
                      <a:pt x="333" y="117"/>
                    </a:lnTo>
                    <a:lnTo>
                      <a:pt x="302" y="109"/>
                    </a:lnTo>
                    <a:lnTo>
                      <a:pt x="287" y="97"/>
                    </a:lnTo>
                    <a:lnTo>
                      <a:pt x="267" y="91"/>
                    </a:lnTo>
                    <a:lnTo>
                      <a:pt x="242" y="112"/>
                    </a:lnTo>
                    <a:lnTo>
                      <a:pt x="203" y="121"/>
                    </a:lnTo>
                    <a:lnTo>
                      <a:pt x="165" y="127"/>
                    </a:lnTo>
                    <a:lnTo>
                      <a:pt x="103" y="124"/>
                    </a:lnTo>
                    <a:lnTo>
                      <a:pt x="98" y="92"/>
                    </a:lnTo>
                    <a:lnTo>
                      <a:pt x="71" y="79"/>
                    </a:lnTo>
                    <a:lnTo>
                      <a:pt x="36" y="10"/>
                    </a:lnTo>
                    <a:lnTo>
                      <a:pt x="11" y="0"/>
                    </a:lnTo>
                    <a:lnTo>
                      <a:pt x="10" y="79"/>
                    </a:lnTo>
                    <a:lnTo>
                      <a:pt x="5" y="111"/>
                    </a:lnTo>
                    <a:lnTo>
                      <a:pt x="0" y="244"/>
                    </a:lnTo>
                    <a:lnTo>
                      <a:pt x="18" y="272"/>
                    </a:lnTo>
                    <a:lnTo>
                      <a:pt x="48" y="277"/>
                    </a:lnTo>
                    <a:lnTo>
                      <a:pt x="66" y="301"/>
                    </a:lnTo>
                    <a:lnTo>
                      <a:pt x="95" y="304"/>
                    </a:lnTo>
                    <a:lnTo>
                      <a:pt x="111" y="321"/>
                    </a:lnTo>
                    <a:lnTo>
                      <a:pt x="131" y="319"/>
                    </a:lnTo>
                    <a:lnTo>
                      <a:pt x="145" y="306"/>
                    </a:lnTo>
                    <a:lnTo>
                      <a:pt x="197" y="304"/>
                    </a:lnTo>
                    <a:lnTo>
                      <a:pt x="223" y="294"/>
                    </a:lnTo>
                    <a:lnTo>
                      <a:pt x="232" y="257"/>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42" name="Freeform 92"/>
              <p:cNvSpPr>
                <a:spLocks/>
              </p:cNvSpPr>
              <p:nvPr/>
            </p:nvSpPr>
            <p:spPr bwMode="auto">
              <a:xfrm>
                <a:off x="4617" y="3572"/>
                <a:ext cx="330" cy="337"/>
              </a:xfrm>
              <a:custGeom>
                <a:avLst/>
                <a:gdLst>
                  <a:gd name="T0" fmla="*/ 101 w 330"/>
                  <a:gd name="T1" fmla="*/ 118 h 337"/>
                  <a:gd name="T2" fmla="*/ 121 w 330"/>
                  <a:gd name="T3" fmla="*/ 81 h 337"/>
                  <a:gd name="T4" fmla="*/ 163 w 330"/>
                  <a:gd name="T5" fmla="*/ 41 h 337"/>
                  <a:gd name="T6" fmla="*/ 186 w 330"/>
                  <a:gd name="T7" fmla="*/ 1 h 337"/>
                  <a:gd name="T8" fmla="*/ 268 w 330"/>
                  <a:gd name="T9" fmla="*/ 3 h 337"/>
                  <a:gd name="T10" fmla="*/ 293 w 330"/>
                  <a:gd name="T11" fmla="*/ 13 h 337"/>
                  <a:gd name="T12" fmla="*/ 330 w 330"/>
                  <a:gd name="T13" fmla="*/ 0 h 337"/>
                  <a:gd name="T14" fmla="*/ 328 w 330"/>
                  <a:gd name="T15" fmla="*/ 73 h 337"/>
                  <a:gd name="T16" fmla="*/ 310 w 330"/>
                  <a:gd name="T17" fmla="*/ 122 h 337"/>
                  <a:gd name="T18" fmla="*/ 276 w 330"/>
                  <a:gd name="T19" fmla="*/ 153 h 337"/>
                  <a:gd name="T20" fmla="*/ 278 w 330"/>
                  <a:gd name="T21" fmla="*/ 222 h 337"/>
                  <a:gd name="T22" fmla="*/ 258 w 330"/>
                  <a:gd name="T23" fmla="*/ 255 h 337"/>
                  <a:gd name="T24" fmla="*/ 255 w 330"/>
                  <a:gd name="T25" fmla="*/ 295 h 337"/>
                  <a:gd name="T26" fmla="*/ 243 w 330"/>
                  <a:gd name="T27" fmla="*/ 320 h 337"/>
                  <a:gd name="T28" fmla="*/ 220 w 330"/>
                  <a:gd name="T29" fmla="*/ 337 h 337"/>
                  <a:gd name="T30" fmla="*/ 193 w 330"/>
                  <a:gd name="T31" fmla="*/ 332 h 337"/>
                  <a:gd name="T32" fmla="*/ 168 w 330"/>
                  <a:gd name="T33" fmla="*/ 337 h 337"/>
                  <a:gd name="T34" fmla="*/ 130 w 330"/>
                  <a:gd name="T35" fmla="*/ 329 h 337"/>
                  <a:gd name="T36" fmla="*/ 111 w 330"/>
                  <a:gd name="T37" fmla="*/ 295 h 337"/>
                  <a:gd name="T38" fmla="*/ 110 w 330"/>
                  <a:gd name="T39" fmla="*/ 255 h 337"/>
                  <a:gd name="T40" fmla="*/ 91 w 330"/>
                  <a:gd name="T41" fmla="*/ 225 h 337"/>
                  <a:gd name="T42" fmla="*/ 58 w 330"/>
                  <a:gd name="T43" fmla="*/ 250 h 337"/>
                  <a:gd name="T44" fmla="*/ 0 w 330"/>
                  <a:gd name="T45" fmla="*/ 260 h 337"/>
                  <a:gd name="T46" fmla="*/ 51 w 330"/>
                  <a:gd name="T47" fmla="*/ 202 h 337"/>
                  <a:gd name="T48" fmla="*/ 75 w 330"/>
                  <a:gd name="T49" fmla="*/ 163 h 337"/>
                  <a:gd name="T50" fmla="*/ 101 w 330"/>
                  <a:gd name="T51" fmla="*/ 118 h 3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0" h="337">
                    <a:moveTo>
                      <a:pt x="101" y="118"/>
                    </a:moveTo>
                    <a:lnTo>
                      <a:pt x="121" y="81"/>
                    </a:lnTo>
                    <a:lnTo>
                      <a:pt x="163" y="41"/>
                    </a:lnTo>
                    <a:lnTo>
                      <a:pt x="186" y="1"/>
                    </a:lnTo>
                    <a:lnTo>
                      <a:pt x="268" y="3"/>
                    </a:lnTo>
                    <a:lnTo>
                      <a:pt x="293" y="13"/>
                    </a:lnTo>
                    <a:lnTo>
                      <a:pt x="330" y="0"/>
                    </a:lnTo>
                    <a:lnTo>
                      <a:pt x="328" y="73"/>
                    </a:lnTo>
                    <a:lnTo>
                      <a:pt x="310" y="122"/>
                    </a:lnTo>
                    <a:lnTo>
                      <a:pt x="276" y="153"/>
                    </a:lnTo>
                    <a:lnTo>
                      <a:pt x="278" y="222"/>
                    </a:lnTo>
                    <a:lnTo>
                      <a:pt x="258" y="255"/>
                    </a:lnTo>
                    <a:lnTo>
                      <a:pt x="255" y="295"/>
                    </a:lnTo>
                    <a:lnTo>
                      <a:pt x="243" y="320"/>
                    </a:lnTo>
                    <a:lnTo>
                      <a:pt x="220" y="337"/>
                    </a:lnTo>
                    <a:lnTo>
                      <a:pt x="193" y="332"/>
                    </a:lnTo>
                    <a:lnTo>
                      <a:pt x="168" y="337"/>
                    </a:lnTo>
                    <a:lnTo>
                      <a:pt x="130" y="329"/>
                    </a:lnTo>
                    <a:lnTo>
                      <a:pt x="111" y="295"/>
                    </a:lnTo>
                    <a:lnTo>
                      <a:pt x="110" y="255"/>
                    </a:lnTo>
                    <a:lnTo>
                      <a:pt x="91" y="225"/>
                    </a:lnTo>
                    <a:lnTo>
                      <a:pt x="58" y="250"/>
                    </a:lnTo>
                    <a:lnTo>
                      <a:pt x="0" y="260"/>
                    </a:lnTo>
                    <a:lnTo>
                      <a:pt x="51" y="202"/>
                    </a:lnTo>
                    <a:lnTo>
                      <a:pt x="75" y="163"/>
                    </a:lnTo>
                    <a:lnTo>
                      <a:pt x="101" y="118"/>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43" name="Freeform 93"/>
              <p:cNvSpPr>
                <a:spLocks/>
              </p:cNvSpPr>
              <p:nvPr/>
            </p:nvSpPr>
            <p:spPr bwMode="auto">
              <a:xfrm>
                <a:off x="4617" y="3572"/>
                <a:ext cx="330" cy="337"/>
              </a:xfrm>
              <a:custGeom>
                <a:avLst/>
                <a:gdLst>
                  <a:gd name="T0" fmla="*/ 101 w 330"/>
                  <a:gd name="T1" fmla="*/ 118 h 337"/>
                  <a:gd name="T2" fmla="*/ 121 w 330"/>
                  <a:gd name="T3" fmla="*/ 81 h 337"/>
                  <a:gd name="T4" fmla="*/ 163 w 330"/>
                  <a:gd name="T5" fmla="*/ 41 h 337"/>
                  <a:gd name="T6" fmla="*/ 186 w 330"/>
                  <a:gd name="T7" fmla="*/ 1 h 337"/>
                  <a:gd name="T8" fmla="*/ 268 w 330"/>
                  <a:gd name="T9" fmla="*/ 3 h 337"/>
                  <a:gd name="T10" fmla="*/ 293 w 330"/>
                  <a:gd name="T11" fmla="*/ 13 h 337"/>
                  <a:gd name="T12" fmla="*/ 330 w 330"/>
                  <a:gd name="T13" fmla="*/ 0 h 337"/>
                  <a:gd name="T14" fmla="*/ 328 w 330"/>
                  <a:gd name="T15" fmla="*/ 73 h 337"/>
                  <a:gd name="T16" fmla="*/ 310 w 330"/>
                  <a:gd name="T17" fmla="*/ 122 h 337"/>
                  <a:gd name="T18" fmla="*/ 276 w 330"/>
                  <a:gd name="T19" fmla="*/ 153 h 337"/>
                  <a:gd name="T20" fmla="*/ 278 w 330"/>
                  <a:gd name="T21" fmla="*/ 222 h 337"/>
                  <a:gd name="T22" fmla="*/ 258 w 330"/>
                  <a:gd name="T23" fmla="*/ 255 h 337"/>
                  <a:gd name="T24" fmla="*/ 255 w 330"/>
                  <a:gd name="T25" fmla="*/ 295 h 337"/>
                  <a:gd name="T26" fmla="*/ 243 w 330"/>
                  <a:gd name="T27" fmla="*/ 320 h 337"/>
                  <a:gd name="T28" fmla="*/ 220 w 330"/>
                  <a:gd name="T29" fmla="*/ 337 h 337"/>
                  <a:gd name="T30" fmla="*/ 193 w 330"/>
                  <a:gd name="T31" fmla="*/ 332 h 337"/>
                  <a:gd name="T32" fmla="*/ 168 w 330"/>
                  <a:gd name="T33" fmla="*/ 337 h 337"/>
                  <a:gd name="T34" fmla="*/ 130 w 330"/>
                  <a:gd name="T35" fmla="*/ 329 h 337"/>
                  <a:gd name="T36" fmla="*/ 111 w 330"/>
                  <a:gd name="T37" fmla="*/ 295 h 337"/>
                  <a:gd name="T38" fmla="*/ 110 w 330"/>
                  <a:gd name="T39" fmla="*/ 255 h 337"/>
                  <a:gd name="T40" fmla="*/ 91 w 330"/>
                  <a:gd name="T41" fmla="*/ 225 h 337"/>
                  <a:gd name="T42" fmla="*/ 58 w 330"/>
                  <a:gd name="T43" fmla="*/ 250 h 337"/>
                  <a:gd name="T44" fmla="*/ 0 w 330"/>
                  <a:gd name="T45" fmla="*/ 260 h 337"/>
                  <a:gd name="T46" fmla="*/ 51 w 330"/>
                  <a:gd name="T47" fmla="*/ 202 h 337"/>
                  <a:gd name="T48" fmla="*/ 75 w 330"/>
                  <a:gd name="T49" fmla="*/ 163 h 337"/>
                  <a:gd name="T50" fmla="*/ 101 w 330"/>
                  <a:gd name="T51" fmla="*/ 118 h 3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0" h="337">
                    <a:moveTo>
                      <a:pt x="101" y="118"/>
                    </a:moveTo>
                    <a:lnTo>
                      <a:pt x="121" y="81"/>
                    </a:lnTo>
                    <a:lnTo>
                      <a:pt x="163" y="41"/>
                    </a:lnTo>
                    <a:lnTo>
                      <a:pt x="186" y="1"/>
                    </a:lnTo>
                    <a:lnTo>
                      <a:pt x="268" y="3"/>
                    </a:lnTo>
                    <a:lnTo>
                      <a:pt x="293" y="13"/>
                    </a:lnTo>
                    <a:lnTo>
                      <a:pt x="330" y="0"/>
                    </a:lnTo>
                    <a:lnTo>
                      <a:pt x="328" y="73"/>
                    </a:lnTo>
                    <a:lnTo>
                      <a:pt x="310" y="122"/>
                    </a:lnTo>
                    <a:lnTo>
                      <a:pt x="276" y="153"/>
                    </a:lnTo>
                    <a:lnTo>
                      <a:pt x="278" y="222"/>
                    </a:lnTo>
                    <a:lnTo>
                      <a:pt x="258" y="255"/>
                    </a:lnTo>
                    <a:lnTo>
                      <a:pt x="255" y="295"/>
                    </a:lnTo>
                    <a:lnTo>
                      <a:pt x="243" y="320"/>
                    </a:lnTo>
                    <a:lnTo>
                      <a:pt x="220" y="337"/>
                    </a:lnTo>
                    <a:lnTo>
                      <a:pt x="193" y="332"/>
                    </a:lnTo>
                    <a:lnTo>
                      <a:pt x="168" y="337"/>
                    </a:lnTo>
                    <a:lnTo>
                      <a:pt x="130" y="329"/>
                    </a:lnTo>
                    <a:lnTo>
                      <a:pt x="111" y="295"/>
                    </a:lnTo>
                    <a:lnTo>
                      <a:pt x="110" y="255"/>
                    </a:lnTo>
                    <a:lnTo>
                      <a:pt x="91" y="225"/>
                    </a:lnTo>
                    <a:lnTo>
                      <a:pt x="58" y="250"/>
                    </a:lnTo>
                    <a:lnTo>
                      <a:pt x="0" y="260"/>
                    </a:lnTo>
                    <a:lnTo>
                      <a:pt x="51" y="202"/>
                    </a:lnTo>
                    <a:lnTo>
                      <a:pt x="75" y="163"/>
                    </a:lnTo>
                    <a:lnTo>
                      <a:pt x="101" y="118"/>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44" name="Freeform 94"/>
              <p:cNvSpPr>
                <a:spLocks/>
              </p:cNvSpPr>
              <p:nvPr/>
            </p:nvSpPr>
            <p:spPr bwMode="auto">
              <a:xfrm>
                <a:off x="4787" y="3356"/>
                <a:ext cx="243" cy="229"/>
              </a:xfrm>
              <a:custGeom>
                <a:avLst/>
                <a:gdLst>
                  <a:gd name="T0" fmla="*/ 237 w 243"/>
                  <a:gd name="T1" fmla="*/ 217 h 229"/>
                  <a:gd name="T2" fmla="*/ 243 w 243"/>
                  <a:gd name="T3" fmla="*/ 179 h 229"/>
                  <a:gd name="T4" fmla="*/ 233 w 243"/>
                  <a:gd name="T5" fmla="*/ 159 h 229"/>
                  <a:gd name="T6" fmla="*/ 217 w 243"/>
                  <a:gd name="T7" fmla="*/ 142 h 229"/>
                  <a:gd name="T8" fmla="*/ 178 w 243"/>
                  <a:gd name="T9" fmla="*/ 134 h 229"/>
                  <a:gd name="T10" fmla="*/ 172 w 243"/>
                  <a:gd name="T11" fmla="*/ 102 h 229"/>
                  <a:gd name="T12" fmla="*/ 153 w 243"/>
                  <a:gd name="T13" fmla="*/ 81 h 229"/>
                  <a:gd name="T14" fmla="*/ 147 w 243"/>
                  <a:gd name="T15" fmla="*/ 22 h 229"/>
                  <a:gd name="T16" fmla="*/ 108 w 243"/>
                  <a:gd name="T17" fmla="*/ 0 h 229"/>
                  <a:gd name="T18" fmla="*/ 56 w 243"/>
                  <a:gd name="T19" fmla="*/ 4 h 229"/>
                  <a:gd name="T20" fmla="*/ 66 w 243"/>
                  <a:gd name="T21" fmla="*/ 29 h 229"/>
                  <a:gd name="T22" fmla="*/ 16 w 243"/>
                  <a:gd name="T23" fmla="*/ 77 h 229"/>
                  <a:gd name="T24" fmla="*/ 21 w 243"/>
                  <a:gd name="T25" fmla="*/ 102 h 229"/>
                  <a:gd name="T26" fmla="*/ 21 w 243"/>
                  <a:gd name="T27" fmla="*/ 132 h 229"/>
                  <a:gd name="T28" fmla="*/ 0 w 243"/>
                  <a:gd name="T29" fmla="*/ 186 h 229"/>
                  <a:gd name="T30" fmla="*/ 16 w 243"/>
                  <a:gd name="T31" fmla="*/ 216 h 229"/>
                  <a:gd name="T32" fmla="*/ 98 w 243"/>
                  <a:gd name="T33" fmla="*/ 219 h 229"/>
                  <a:gd name="T34" fmla="*/ 123 w 243"/>
                  <a:gd name="T35" fmla="*/ 229 h 229"/>
                  <a:gd name="T36" fmla="*/ 158 w 243"/>
                  <a:gd name="T37" fmla="*/ 216 h 229"/>
                  <a:gd name="T38" fmla="*/ 237 w 243"/>
                  <a:gd name="T39" fmla="*/ 217 h 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3" h="229">
                    <a:moveTo>
                      <a:pt x="237" y="217"/>
                    </a:moveTo>
                    <a:lnTo>
                      <a:pt x="243" y="179"/>
                    </a:lnTo>
                    <a:lnTo>
                      <a:pt x="233" y="159"/>
                    </a:lnTo>
                    <a:lnTo>
                      <a:pt x="217" y="142"/>
                    </a:lnTo>
                    <a:lnTo>
                      <a:pt x="178" y="134"/>
                    </a:lnTo>
                    <a:lnTo>
                      <a:pt x="172" y="102"/>
                    </a:lnTo>
                    <a:lnTo>
                      <a:pt x="153" y="81"/>
                    </a:lnTo>
                    <a:lnTo>
                      <a:pt x="147" y="22"/>
                    </a:lnTo>
                    <a:lnTo>
                      <a:pt x="108" y="0"/>
                    </a:lnTo>
                    <a:lnTo>
                      <a:pt x="56" y="4"/>
                    </a:lnTo>
                    <a:lnTo>
                      <a:pt x="66" y="29"/>
                    </a:lnTo>
                    <a:lnTo>
                      <a:pt x="16" y="77"/>
                    </a:lnTo>
                    <a:lnTo>
                      <a:pt x="21" y="102"/>
                    </a:lnTo>
                    <a:lnTo>
                      <a:pt x="21" y="132"/>
                    </a:lnTo>
                    <a:lnTo>
                      <a:pt x="0" y="186"/>
                    </a:lnTo>
                    <a:lnTo>
                      <a:pt x="16" y="216"/>
                    </a:lnTo>
                    <a:lnTo>
                      <a:pt x="98" y="219"/>
                    </a:lnTo>
                    <a:lnTo>
                      <a:pt x="123" y="229"/>
                    </a:lnTo>
                    <a:lnTo>
                      <a:pt x="158" y="216"/>
                    </a:lnTo>
                    <a:lnTo>
                      <a:pt x="237" y="21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45" name="Freeform 95"/>
              <p:cNvSpPr>
                <a:spLocks/>
              </p:cNvSpPr>
              <p:nvPr/>
            </p:nvSpPr>
            <p:spPr bwMode="auto">
              <a:xfrm>
                <a:off x="4787" y="3356"/>
                <a:ext cx="243" cy="229"/>
              </a:xfrm>
              <a:custGeom>
                <a:avLst/>
                <a:gdLst>
                  <a:gd name="T0" fmla="*/ 237 w 243"/>
                  <a:gd name="T1" fmla="*/ 217 h 229"/>
                  <a:gd name="T2" fmla="*/ 243 w 243"/>
                  <a:gd name="T3" fmla="*/ 179 h 229"/>
                  <a:gd name="T4" fmla="*/ 233 w 243"/>
                  <a:gd name="T5" fmla="*/ 159 h 229"/>
                  <a:gd name="T6" fmla="*/ 217 w 243"/>
                  <a:gd name="T7" fmla="*/ 142 h 229"/>
                  <a:gd name="T8" fmla="*/ 178 w 243"/>
                  <a:gd name="T9" fmla="*/ 134 h 229"/>
                  <a:gd name="T10" fmla="*/ 172 w 243"/>
                  <a:gd name="T11" fmla="*/ 102 h 229"/>
                  <a:gd name="T12" fmla="*/ 153 w 243"/>
                  <a:gd name="T13" fmla="*/ 81 h 229"/>
                  <a:gd name="T14" fmla="*/ 147 w 243"/>
                  <a:gd name="T15" fmla="*/ 22 h 229"/>
                  <a:gd name="T16" fmla="*/ 108 w 243"/>
                  <a:gd name="T17" fmla="*/ 0 h 229"/>
                  <a:gd name="T18" fmla="*/ 56 w 243"/>
                  <a:gd name="T19" fmla="*/ 4 h 229"/>
                  <a:gd name="T20" fmla="*/ 66 w 243"/>
                  <a:gd name="T21" fmla="*/ 29 h 229"/>
                  <a:gd name="T22" fmla="*/ 16 w 243"/>
                  <a:gd name="T23" fmla="*/ 77 h 229"/>
                  <a:gd name="T24" fmla="*/ 21 w 243"/>
                  <a:gd name="T25" fmla="*/ 102 h 229"/>
                  <a:gd name="T26" fmla="*/ 21 w 243"/>
                  <a:gd name="T27" fmla="*/ 132 h 229"/>
                  <a:gd name="T28" fmla="*/ 0 w 243"/>
                  <a:gd name="T29" fmla="*/ 186 h 229"/>
                  <a:gd name="T30" fmla="*/ 16 w 243"/>
                  <a:gd name="T31" fmla="*/ 216 h 229"/>
                  <a:gd name="T32" fmla="*/ 98 w 243"/>
                  <a:gd name="T33" fmla="*/ 219 h 229"/>
                  <a:gd name="T34" fmla="*/ 123 w 243"/>
                  <a:gd name="T35" fmla="*/ 229 h 229"/>
                  <a:gd name="T36" fmla="*/ 158 w 243"/>
                  <a:gd name="T37" fmla="*/ 216 h 229"/>
                  <a:gd name="T38" fmla="*/ 237 w 243"/>
                  <a:gd name="T39" fmla="*/ 217 h 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3" h="229">
                    <a:moveTo>
                      <a:pt x="237" y="217"/>
                    </a:moveTo>
                    <a:lnTo>
                      <a:pt x="243" y="179"/>
                    </a:lnTo>
                    <a:lnTo>
                      <a:pt x="233" y="159"/>
                    </a:lnTo>
                    <a:lnTo>
                      <a:pt x="217" y="142"/>
                    </a:lnTo>
                    <a:lnTo>
                      <a:pt x="178" y="134"/>
                    </a:lnTo>
                    <a:lnTo>
                      <a:pt x="172" y="102"/>
                    </a:lnTo>
                    <a:lnTo>
                      <a:pt x="153" y="81"/>
                    </a:lnTo>
                    <a:lnTo>
                      <a:pt x="147" y="22"/>
                    </a:lnTo>
                    <a:lnTo>
                      <a:pt x="108" y="0"/>
                    </a:lnTo>
                    <a:lnTo>
                      <a:pt x="56" y="4"/>
                    </a:lnTo>
                    <a:lnTo>
                      <a:pt x="66" y="29"/>
                    </a:lnTo>
                    <a:lnTo>
                      <a:pt x="16" y="77"/>
                    </a:lnTo>
                    <a:lnTo>
                      <a:pt x="21" y="102"/>
                    </a:lnTo>
                    <a:lnTo>
                      <a:pt x="21" y="132"/>
                    </a:lnTo>
                    <a:lnTo>
                      <a:pt x="0" y="186"/>
                    </a:lnTo>
                    <a:lnTo>
                      <a:pt x="16" y="216"/>
                    </a:lnTo>
                    <a:lnTo>
                      <a:pt x="98" y="219"/>
                    </a:lnTo>
                    <a:lnTo>
                      <a:pt x="123" y="229"/>
                    </a:lnTo>
                    <a:lnTo>
                      <a:pt x="158" y="216"/>
                    </a:lnTo>
                    <a:lnTo>
                      <a:pt x="237" y="217"/>
                    </a:lnTo>
                    <a:close/>
                  </a:path>
                </a:pathLst>
              </a:custGeom>
              <a:ln>
                <a:headEnd/>
                <a:tailEnd/>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46" name="Freeform 96"/>
              <p:cNvSpPr>
                <a:spLocks/>
              </p:cNvSpPr>
              <p:nvPr/>
            </p:nvSpPr>
            <p:spPr bwMode="auto">
              <a:xfrm>
                <a:off x="4837" y="3570"/>
                <a:ext cx="307" cy="374"/>
              </a:xfrm>
              <a:custGeom>
                <a:avLst/>
                <a:gdLst>
                  <a:gd name="T0" fmla="*/ 55 w 307"/>
                  <a:gd name="T1" fmla="*/ 374 h 374"/>
                  <a:gd name="T2" fmla="*/ 0 w 307"/>
                  <a:gd name="T3" fmla="*/ 367 h 374"/>
                  <a:gd name="T4" fmla="*/ 0 w 307"/>
                  <a:gd name="T5" fmla="*/ 339 h 374"/>
                  <a:gd name="T6" fmla="*/ 23 w 307"/>
                  <a:gd name="T7" fmla="*/ 322 h 374"/>
                  <a:gd name="T8" fmla="*/ 35 w 307"/>
                  <a:gd name="T9" fmla="*/ 297 h 374"/>
                  <a:gd name="T10" fmla="*/ 38 w 307"/>
                  <a:gd name="T11" fmla="*/ 257 h 374"/>
                  <a:gd name="T12" fmla="*/ 58 w 307"/>
                  <a:gd name="T13" fmla="*/ 224 h 374"/>
                  <a:gd name="T14" fmla="*/ 56 w 307"/>
                  <a:gd name="T15" fmla="*/ 155 h 374"/>
                  <a:gd name="T16" fmla="*/ 90 w 307"/>
                  <a:gd name="T17" fmla="*/ 124 h 374"/>
                  <a:gd name="T18" fmla="*/ 108 w 307"/>
                  <a:gd name="T19" fmla="*/ 75 h 374"/>
                  <a:gd name="T20" fmla="*/ 110 w 307"/>
                  <a:gd name="T21" fmla="*/ 0 h 374"/>
                  <a:gd name="T22" fmla="*/ 187 w 307"/>
                  <a:gd name="T23" fmla="*/ 2 h 374"/>
                  <a:gd name="T24" fmla="*/ 262 w 307"/>
                  <a:gd name="T25" fmla="*/ 10 h 374"/>
                  <a:gd name="T26" fmla="*/ 285 w 307"/>
                  <a:gd name="T27" fmla="*/ 33 h 374"/>
                  <a:gd name="T28" fmla="*/ 285 w 307"/>
                  <a:gd name="T29" fmla="*/ 50 h 374"/>
                  <a:gd name="T30" fmla="*/ 285 w 307"/>
                  <a:gd name="T31" fmla="*/ 77 h 374"/>
                  <a:gd name="T32" fmla="*/ 282 w 307"/>
                  <a:gd name="T33" fmla="*/ 90 h 374"/>
                  <a:gd name="T34" fmla="*/ 280 w 307"/>
                  <a:gd name="T35" fmla="*/ 165 h 374"/>
                  <a:gd name="T36" fmla="*/ 285 w 307"/>
                  <a:gd name="T37" fmla="*/ 245 h 374"/>
                  <a:gd name="T38" fmla="*/ 288 w 307"/>
                  <a:gd name="T39" fmla="*/ 260 h 374"/>
                  <a:gd name="T40" fmla="*/ 290 w 307"/>
                  <a:gd name="T41" fmla="*/ 299 h 374"/>
                  <a:gd name="T42" fmla="*/ 307 w 307"/>
                  <a:gd name="T43" fmla="*/ 329 h 374"/>
                  <a:gd name="T44" fmla="*/ 270 w 307"/>
                  <a:gd name="T45" fmla="*/ 326 h 374"/>
                  <a:gd name="T46" fmla="*/ 250 w 307"/>
                  <a:gd name="T47" fmla="*/ 346 h 374"/>
                  <a:gd name="T48" fmla="*/ 212 w 307"/>
                  <a:gd name="T49" fmla="*/ 359 h 374"/>
                  <a:gd name="T50" fmla="*/ 183 w 307"/>
                  <a:gd name="T51" fmla="*/ 341 h 374"/>
                  <a:gd name="T52" fmla="*/ 155 w 307"/>
                  <a:gd name="T53" fmla="*/ 321 h 374"/>
                  <a:gd name="T54" fmla="*/ 125 w 307"/>
                  <a:gd name="T55" fmla="*/ 321 h 374"/>
                  <a:gd name="T56" fmla="*/ 92 w 307"/>
                  <a:gd name="T57" fmla="*/ 326 h 374"/>
                  <a:gd name="T58" fmla="*/ 63 w 307"/>
                  <a:gd name="T59" fmla="*/ 347 h 374"/>
                  <a:gd name="T60" fmla="*/ 55 w 307"/>
                  <a:gd name="T61" fmla="*/ 374 h 3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07" h="374">
                    <a:moveTo>
                      <a:pt x="55" y="374"/>
                    </a:moveTo>
                    <a:lnTo>
                      <a:pt x="0" y="367"/>
                    </a:lnTo>
                    <a:lnTo>
                      <a:pt x="0" y="339"/>
                    </a:lnTo>
                    <a:lnTo>
                      <a:pt x="23" y="322"/>
                    </a:lnTo>
                    <a:lnTo>
                      <a:pt x="35" y="297"/>
                    </a:lnTo>
                    <a:lnTo>
                      <a:pt x="38" y="257"/>
                    </a:lnTo>
                    <a:lnTo>
                      <a:pt x="58" y="224"/>
                    </a:lnTo>
                    <a:lnTo>
                      <a:pt x="56" y="155"/>
                    </a:lnTo>
                    <a:lnTo>
                      <a:pt x="90" y="124"/>
                    </a:lnTo>
                    <a:lnTo>
                      <a:pt x="108" y="75"/>
                    </a:lnTo>
                    <a:lnTo>
                      <a:pt x="110" y="0"/>
                    </a:lnTo>
                    <a:lnTo>
                      <a:pt x="187" y="2"/>
                    </a:lnTo>
                    <a:lnTo>
                      <a:pt x="262" y="10"/>
                    </a:lnTo>
                    <a:lnTo>
                      <a:pt x="285" y="33"/>
                    </a:lnTo>
                    <a:lnTo>
                      <a:pt x="285" y="50"/>
                    </a:lnTo>
                    <a:lnTo>
                      <a:pt x="285" y="77"/>
                    </a:lnTo>
                    <a:lnTo>
                      <a:pt x="282" y="90"/>
                    </a:lnTo>
                    <a:lnTo>
                      <a:pt x="280" y="165"/>
                    </a:lnTo>
                    <a:lnTo>
                      <a:pt x="285" y="245"/>
                    </a:lnTo>
                    <a:lnTo>
                      <a:pt x="288" y="260"/>
                    </a:lnTo>
                    <a:lnTo>
                      <a:pt x="290" y="299"/>
                    </a:lnTo>
                    <a:lnTo>
                      <a:pt x="307" y="329"/>
                    </a:lnTo>
                    <a:lnTo>
                      <a:pt x="270" y="326"/>
                    </a:lnTo>
                    <a:lnTo>
                      <a:pt x="250" y="346"/>
                    </a:lnTo>
                    <a:lnTo>
                      <a:pt x="212" y="359"/>
                    </a:lnTo>
                    <a:lnTo>
                      <a:pt x="183" y="341"/>
                    </a:lnTo>
                    <a:lnTo>
                      <a:pt x="155" y="321"/>
                    </a:lnTo>
                    <a:lnTo>
                      <a:pt x="125" y="321"/>
                    </a:lnTo>
                    <a:lnTo>
                      <a:pt x="92" y="326"/>
                    </a:lnTo>
                    <a:lnTo>
                      <a:pt x="63" y="347"/>
                    </a:lnTo>
                    <a:lnTo>
                      <a:pt x="55" y="374"/>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47" name="Freeform 97"/>
              <p:cNvSpPr>
                <a:spLocks/>
              </p:cNvSpPr>
              <p:nvPr/>
            </p:nvSpPr>
            <p:spPr bwMode="auto">
              <a:xfrm>
                <a:off x="4837" y="3570"/>
                <a:ext cx="307" cy="374"/>
              </a:xfrm>
              <a:custGeom>
                <a:avLst/>
                <a:gdLst>
                  <a:gd name="T0" fmla="*/ 55 w 307"/>
                  <a:gd name="T1" fmla="*/ 374 h 374"/>
                  <a:gd name="T2" fmla="*/ 0 w 307"/>
                  <a:gd name="T3" fmla="*/ 367 h 374"/>
                  <a:gd name="T4" fmla="*/ 0 w 307"/>
                  <a:gd name="T5" fmla="*/ 339 h 374"/>
                  <a:gd name="T6" fmla="*/ 23 w 307"/>
                  <a:gd name="T7" fmla="*/ 322 h 374"/>
                  <a:gd name="T8" fmla="*/ 35 w 307"/>
                  <a:gd name="T9" fmla="*/ 297 h 374"/>
                  <a:gd name="T10" fmla="*/ 38 w 307"/>
                  <a:gd name="T11" fmla="*/ 257 h 374"/>
                  <a:gd name="T12" fmla="*/ 58 w 307"/>
                  <a:gd name="T13" fmla="*/ 224 h 374"/>
                  <a:gd name="T14" fmla="*/ 56 w 307"/>
                  <a:gd name="T15" fmla="*/ 155 h 374"/>
                  <a:gd name="T16" fmla="*/ 90 w 307"/>
                  <a:gd name="T17" fmla="*/ 124 h 374"/>
                  <a:gd name="T18" fmla="*/ 108 w 307"/>
                  <a:gd name="T19" fmla="*/ 75 h 374"/>
                  <a:gd name="T20" fmla="*/ 110 w 307"/>
                  <a:gd name="T21" fmla="*/ 0 h 374"/>
                  <a:gd name="T22" fmla="*/ 187 w 307"/>
                  <a:gd name="T23" fmla="*/ 2 h 374"/>
                  <a:gd name="T24" fmla="*/ 262 w 307"/>
                  <a:gd name="T25" fmla="*/ 10 h 374"/>
                  <a:gd name="T26" fmla="*/ 285 w 307"/>
                  <a:gd name="T27" fmla="*/ 33 h 374"/>
                  <a:gd name="T28" fmla="*/ 285 w 307"/>
                  <a:gd name="T29" fmla="*/ 50 h 374"/>
                  <a:gd name="T30" fmla="*/ 285 w 307"/>
                  <a:gd name="T31" fmla="*/ 77 h 374"/>
                  <a:gd name="T32" fmla="*/ 282 w 307"/>
                  <a:gd name="T33" fmla="*/ 90 h 374"/>
                  <a:gd name="T34" fmla="*/ 280 w 307"/>
                  <a:gd name="T35" fmla="*/ 165 h 374"/>
                  <a:gd name="T36" fmla="*/ 285 w 307"/>
                  <a:gd name="T37" fmla="*/ 245 h 374"/>
                  <a:gd name="T38" fmla="*/ 288 w 307"/>
                  <a:gd name="T39" fmla="*/ 260 h 374"/>
                  <a:gd name="T40" fmla="*/ 290 w 307"/>
                  <a:gd name="T41" fmla="*/ 299 h 374"/>
                  <a:gd name="T42" fmla="*/ 307 w 307"/>
                  <a:gd name="T43" fmla="*/ 329 h 374"/>
                  <a:gd name="T44" fmla="*/ 270 w 307"/>
                  <a:gd name="T45" fmla="*/ 326 h 374"/>
                  <a:gd name="T46" fmla="*/ 250 w 307"/>
                  <a:gd name="T47" fmla="*/ 346 h 374"/>
                  <a:gd name="T48" fmla="*/ 212 w 307"/>
                  <a:gd name="T49" fmla="*/ 359 h 374"/>
                  <a:gd name="T50" fmla="*/ 183 w 307"/>
                  <a:gd name="T51" fmla="*/ 341 h 374"/>
                  <a:gd name="T52" fmla="*/ 155 w 307"/>
                  <a:gd name="T53" fmla="*/ 321 h 374"/>
                  <a:gd name="T54" fmla="*/ 125 w 307"/>
                  <a:gd name="T55" fmla="*/ 321 h 374"/>
                  <a:gd name="T56" fmla="*/ 92 w 307"/>
                  <a:gd name="T57" fmla="*/ 326 h 374"/>
                  <a:gd name="T58" fmla="*/ 63 w 307"/>
                  <a:gd name="T59" fmla="*/ 347 h 374"/>
                  <a:gd name="T60" fmla="*/ 55 w 307"/>
                  <a:gd name="T61" fmla="*/ 374 h 3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07" h="374">
                    <a:moveTo>
                      <a:pt x="55" y="374"/>
                    </a:moveTo>
                    <a:lnTo>
                      <a:pt x="0" y="367"/>
                    </a:lnTo>
                    <a:lnTo>
                      <a:pt x="0" y="339"/>
                    </a:lnTo>
                    <a:lnTo>
                      <a:pt x="23" y="322"/>
                    </a:lnTo>
                    <a:lnTo>
                      <a:pt x="35" y="297"/>
                    </a:lnTo>
                    <a:lnTo>
                      <a:pt x="38" y="257"/>
                    </a:lnTo>
                    <a:lnTo>
                      <a:pt x="58" y="224"/>
                    </a:lnTo>
                    <a:lnTo>
                      <a:pt x="56" y="155"/>
                    </a:lnTo>
                    <a:lnTo>
                      <a:pt x="90" y="124"/>
                    </a:lnTo>
                    <a:lnTo>
                      <a:pt x="108" y="75"/>
                    </a:lnTo>
                    <a:lnTo>
                      <a:pt x="110" y="0"/>
                    </a:lnTo>
                    <a:lnTo>
                      <a:pt x="187" y="2"/>
                    </a:lnTo>
                    <a:lnTo>
                      <a:pt x="262" y="10"/>
                    </a:lnTo>
                    <a:lnTo>
                      <a:pt x="285" y="33"/>
                    </a:lnTo>
                    <a:lnTo>
                      <a:pt x="285" y="50"/>
                    </a:lnTo>
                    <a:lnTo>
                      <a:pt x="285" y="77"/>
                    </a:lnTo>
                    <a:lnTo>
                      <a:pt x="282" y="90"/>
                    </a:lnTo>
                    <a:lnTo>
                      <a:pt x="280" y="165"/>
                    </a:lnTo>
                    <a:lnTo>
                      <a:pt x="285" y="245"/>
                    </a:lnTo>
                    <a:lnTo>
                      <a:pt x="288" y="260"/>
                    </a:lnTo>
                    <a:lnTo>
                      <a:pt x="290" y="299"/>
                    </a:lnTo>
                    <a:lnTo>
                      <a:pt x="307" y="329"/>
                    </a:lnTo>
                    <a:lnTo>
                      <a:pt x="270" y="326"/>
                    </a:lnTo>
                    <a:lnTo>
                      <a:pt x="250" y="346"/>
                    </a:lnTo>
                    <a:lnTo>
                      <a:pt x="212" y="359"/>
                    </a:lnTo>
                    <a:lnTo>
                      <a:pt x="183" y="341"/>
                    </a:lnTo>
                    <a:lnTo>
                      <a:pt x="155" y="321"/>
                    </a:lnTo>
                    <a:lnTo>
                      <a:pt x="125" y="321"/>
                    </a:lnTo>
                    <a:lnTo>
                      <a:pt x="92" y="326"/>
                    </a:lnTo>
                    <a:lnTo>
                      <a:pt x="63" y="347"/>
                    </a:lnTo>
                    <a:lnTo>
                      <a:pt x="55" y="374"/>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48" name="Freeform 98"/>
              <p:cNvSpPr>
                <a:spLocks/>
              </p:cNvSpPr>
              <p:nvPr/>
            </p:nvSpPr>
            <p:spPr bwMode="auto">
              <a:xfrm>
                <a:off x="5004" y="3203"/>
                <a:ext cx="330" cy="377"/>
              </a:xfrm>
              <a:custGeom>
                <a:avLst/>
                <a:gdLst>
                  <a:gd name="T0" fmla="*/ 21 w 330"/>
                  <a:gd name="T1" fmla="*/ 370 h 377"/>
                  <a:gd name="T2" fmla="*/ 95 w 330"/>
                  <a:gd name="T3" fmla="*/ 377 h 377"/>
                  <a:gd name="T4" fmla="*/ 110 w 330"/>
                  <a:gd name="T5" fmla="*/ 364 h 377"/>
                  <a:gd name="T6" fmla="*/ 128 w 330"/>
                  <a:gd name="T7" fmla="*/ 354 h 377"/>
                  <a:gd name="T8" fmla="*/ 125 w 330"/>
                  <a:gd name="T9" fmla="*/ 307 h 377"/>
                  <a:gd name="T10" fmla="*/ 150 w 330"/>
                  <a:gd name="T11" fmla="*/ 267 h 377"/>
                  <a:gd name="T12" fmla="*/ 205 w 330"/>
                  <a:gd name="T13" fmla="*/ 249 h 377"/>
                  <a:gd name="T14" fmla="*/ 240 w 330"/>
                  <a:gd name="T15" fmla="*/ 223 h 377"/>
                  <a:gd name="T16" fmla="*/ 290 w 330"/>
                  <a:gd name="T17" fmla="*/ 207 h 377"/>
                  <a:gd name="T18" fmla="*/ 307 w 330"/>
                  <a:gd name="T19" fmla="*/ 182 h 377"/>
                  <a:gd name="T20" fmla="*/ 312 w 330"/>
                  <a:gd name="T21" fmla="*/ 115 h 377"/>
                  <a:gd name="T22" fmla="*/ 323 w 330"/>
                  <a:gd name="T23" fmla="*/ 68 h 377"/>
                  <a:gd name="T24" fmla="*/ 330 w 330"/>
                  <a:gd name="T25" fmla="*/ 0 h 377"/>
                  <a:gd name="T26" fmla="*/ 310 w 330"/>
                  <a:gd name="T27" fmla="*/ 28 h 377"/>
                  <a:gd name="T28" fmla="*/ 265 w 330"/>
                  <a:gd name="T29" fmla="*/ 75 h 377"/>
                  <a:gd name="T30" fmla="*/ 133 w 330"/>
                  <a:gd name="T31" fmla="*/ 83 h 377"/>
                  <a:gd name="T32" fmla="*/ 100 w 330"/>
                  <a:gd name="T33" fmla="*/ 85 h 377"/>
                  <a:gd name="T34" fmla="*/ 118 w 330"/>
                  <a:gd name="T35" fmla="*/ 107 h 377"/>
                  <a:gd name="T36" fmla="*/ 143 w 330"/>
                  <a:gd name="T37" fmla="*/ 120 h 377"/>
                  <a:gd name="T38" fmla="*/ 150 w 330"/>
                  <a:gd name="T39" fmla="*/ 140 h 377"/>
                  <a:gd name="T40" fmla="*/ 125 w 330"/>
                  <a:gd name="T41" fmla="*/ 173 h 377"/>
                  <a:gd name="T42" fmla="*/ 106 w 330"/>
                  <a:gd name="T43" fmla="*/ 182 h 377"/>
                  <a:gd name="T44" fmla="*/ 86 w 330"/>
                  <a:gd name="T45" fmla="*/ 200 h 377"/>
                  <a:gd name="T46" fmla="*/ 55 w 330"/>
                  <a:gd name="T47" fmla="*/ 215 h 377"/>
                  <a:gd name="T48" fmla="*/ 43 w 330"/>
                  <a:gd name="T49" fmla="*/ 239 h 377"/>
                  <a:gd name="T50" fmla="*/ 31 w 330"/>
                  <a:gd name="T51" fmla="*/ 264 h 377"/>
                  <a:gd name="T52" fmla="*/ 0 w 330"/>
                  <a:gd name="T53" fmla="*/ 295 h 377"/>
                  <a:gd name="T54" fmla="*/ 16 w 330"/>
                  <a:gd name="T55" fmla="*/ 312 h 377"/>
                  <a:gd name="T56" fmla="*/ 26 w 330"/>
                  <a:gd name="T57" fmla="*/ 332 h 377"/>
                  <a:gd name="T58" fmla="*/ 21 w 330"/>
                  <a:gd name="T59" fmla="*/ 370 h 3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0" h="377">
                    <a:moveTo>
                      <a:pt x="21" y="370"/>
                    </a:moveTo>
                    <a:lnTo>
                      <a:pt x="95" y="377"/>
                    </a:lnTo>
                    <a:lnTo>
                      <a:pt x="110" y="364"/>
                    </a:lnTo>
                    <a:lnTo>
                      <a:pt x="128" y="354"/>
                    </a:lnTo>
                    <a:lnTo>
                      <a:pt x="125" y="307"/>
                    </a:lnTo>
                    <a:lnTo>
                      <a:pt x="150" y="267"/>
                    </a:lnTo>
                    <a:lnTo>
                      <a:pt x="205" y="249"/>
                    </a:lnTo>
                    <a:lnTo>
                      <a:pt x="240" y="223"/>
                    </a:lnTo>
                    <a:lnTo>
                      <a:pt x="290" y="207"/>
                    </a:lnTo>
                    <a:lnTo>
                      <a:pt x="307" y="182"/>
                    </a:lnTo>
                    <a:lnTo>
                      <a:pt x="312" y="115"/>
                    </a:lnTo>
                    <a:lnTo>
                      <a:pt x="323" y="68"/>
                    </a:lnTo>
                    <a:lnTo>
                      <a:pt x="330" y="0"/>
                    </a:lnTo>
                    <a:lnTo>
                      <a:pt x="310" y="28"/>
                    </a:lnTo>
                    <a:lnTo>
                      <a:pt x="265" y="75"/>
                    </a:lnTo>
                    <a:lnTo>
                      <a:pt x="133" y="83"/>
                    </a:lnTo>
                    <a:lnTo>
                      <a:pt x="100" y="85"/>
                    </a:lnTo>
                    <a:lnTo>
                      <a:pt x="118" y="107"/>
                    </a:lnTo>
                    <a:lnTo>
                      <a:pt x="143" y="120"/>
                    </a:lnTo>
                    <a:lnTo>
                      <a:pt x="150" y="140"/>
                    </a:lnTo>
                    <a:lnTo>
                      <a:pt x="125" y="173"/>
                    </a:lnTo>
                    <a:lnTo>
                      <a:pt x="106" y="182"/>
                    </a:lnTo>
                    <a:lnTo>
                      <a:pt x="86" y="200"/>
                    </a:lnTo>
                    <a:lnTo>
                      <a:pt x="55" y="215"/>
                    </a:lnTo>
                    <a:lnTo>
                      <a:pt x="43" y="239"/>
                    </a:lnTo>
                    <a:lnTo>
                      <a:pt x="31" y="264"/>
                    </a:lnTo>
                    <a:lnTo>
                      <a:pt x="0" y="295"/>
                    </a:lnTo>
                    <a:lnTo>
                      <a:pt x="16" y="312"/>
                    </a:lnTo>
                    <a:lnTo>
                      <a:pt x="26" y="332"/>
                    </a:lnTo>
                    <a:lnTo>
                      <a:pt x="21" y="37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49" name="Freeform 99"/>
              <p:cNvSpPr>
                <a:spLocks/>
              </p:cNvSpPr>
              <p:nvPr/>
            </p:nvSpPr>
            <p:spPr bwMode="auto">
              <a:xfrm>
                <a:off x="5004" y="3203"/>
                <a:ext cx="330" cy="377"/>
              </a:xfrm>
              <a:custGeom>
                <a:avLst/>
                <a:gdLst>
                  <a:gd name="T0" fmla="*/ 21 w 330"/>
                  <a:gd name="T1" fmla="*/ 370 h 377"/>
                  <a:gd name="T2" fmla="*/ 95 w 330"/>
                  <a:gd name="T3" fmla="*/ 377 h 377"/>
                  <a:gd name="T4" fmla="*/ 110 w 330"/>
                  <a:gd name="T5" fmla="*/ 364 h 377"/>
                  <a:gd name="T6" fmla="*/ 128 w 330"/>
                  <a:gd name="T7" fmla="*/ 354 h 377"/>
                  <a:gd name="T8" fmla="*/ 125 w 330"/>
                  <a:gd name="T9" fmla="*/ 307 h 377"/>
                  <a:gd name="T10" fmla="*/ 150 w 330"/>
                  <a:gd name="T11" fmla="*/ 267 h 377"/>
                  <a:gd name="T12" fmla="*/ 205 w 330"/>
                  <a:gd name="T13" fmla="*/ 249 h 377"/>
                  <a:gd name="T14" fmla="*/ 240 w 330"/>
                  <a:gd name="T15" fmla="*/ 223 h 377"/>
                  <a:gd name="T16" fmla="*/ 290 w 330"/>
                  <a:gd name="T17" fmla="*/ 207 h 377"/>
                  <a:gd name="T18" fmla="*/ 307 w 330"/>
                  <a:gd name="T19" fmla="*/ 182 h 377"/>
                  <a:gd name="T20" fmla="*/ 312 w 330"/>
                  <a:gd name="T21" fmla="*/ 115 h 377"/>
                  <a:gd name="T22" fmla="*/ 323 w 330"/>
                  <a:gd name="T23" fmla="*/ 68 h 377"/>
                  <a:gd name="T24" fmla="*/ 330 w 330"/>
                  <a:gd name="T25" fmla="*/ 0 h 377"/>
                  <a:gd name="T26" fmla="*/ 310 w 330"/>
                  <a:gd name="T27" fmla="*/ 28 h 377"/>
                  <a:gd name="T28" fmla="*/ 265 w 330"/>
                  <a:gd name="T29" fmla="*/ 75 h 377"/>
                  <a:gd name="T30" fmla="*/ 133 w 330"/>
                  <a:gd name="T31" fmla="*/ 83 h 377"/>
                  <a:gd name="T32" fmla="*/ 100 w 330"/>
                  <a:gd name="T33" fmla="*/ 85 h 377"/>
                  <a:gd name="T34" fmla="*/ 118 w 330"/>
                  <a:gd name="T35" fmla="*/ 107 h 377"/>
                  <a:gd name="T36" fmla="*/ 143 w 330"/>
                  <a:gd name="T37" fmla="*/ 120 h 377"/>
                  <a:gd name="T38" fmla="*/ 150 w 330"/>
                  <a:gd name="T39" fmla="*/ 140 h 377"/>
                  <a:gd name="T40" fmla="*/ 125 w 330"/>
                  <a:gd name="T41" fmla="*/ 173 h 377"/>
                  <a:gd name="T42" fmla="*/ 106 w 330"/>
                  <a:gd name="T43" fmla="*/ 182 h 377"/>
                  <a:gd name="T44" fmla="*/ 86 w 330"/>
                  <a:gd name="T45" fmla="*/ 200 h 377"/>
                  <a:gd name="T46" fmla="*/ 55 w 330"/>
                  <a:gd name="T47" fmla="*/ 215 h 377"/>
                  <a:gd name="T48" fmla="*/ 43 w 330"/>
                  <a:gd name="T49" fmla="*/ 239 h 377"/>
                  <a:gd name="T50" fmla="*/ 31 w 330"/>
                  <a:gd name="T51" fmla="*/ 264 h 377"/>
                  <a:gd name="T52" fmla="*/ 0 w 330"/>
                  <a:gd name="T53" fmla="*/ 295 h 377"/>
                  <a:gd name="T54" fmla="*/ 16 w 330"/>
                  <a:gd name="T55" fmla="*/ 312 h 377"/>
                  <a:gd name="T56" fmla="*/ 26 w 330"/>
                  <a:gd name="T57" fmla="*/ 332 h 377"/>
                  <a:gd name="T58" fmla="*/ 21 w 330"/>
                  <a:gd name="T59" fmla="*/ 370 h 3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0" h="377">
                    <a:moveTo>
                      <a:pt x="21" y="370"/>
                    </a:moveTo>
                    <a:lnTo>
                      <a:pt x="95" y="377"/>
                    </a:lnTo>
                    <a:lnTo>
                      <a:pt x="110" y="364"/>
                    </a:lnTo>
                    <a:lnTo>
                      <a:pt x="128" y="354"/>
                    </a:lnTo>
                    <a:lnTo>
                      <a:pt x="125" y="307"/>
                    </a:lnTo>
                    <a:lnTo>
                      <a:pt x="150" y="267"/>
                    </a:lnTo>
                    <a:lnTo>
                      <a:pt x="205" y="249"/>
                    </a:lnTo>
                    <a:lnTo>
                      <a:pt x="240" y="223"/>
                    </a:lnTo>
                    <a:lnTo>
                      <a:pt x="290" y="207"/>
                    </a:lnTo>
                    <a:lnTo>
                      <a:pt x="307" y="182"/>
                    </a:lnTo>
                    <a:lnTo>
                      <a:pt x="312" y="115"/>
                    </a:lnTo>
                    <a:lnTo>
                      <a:pt x="323" y="68"/>
                    </a:lnTo>
                    <a:lnTo>
                      <a:pt x="330" y="0"/>
                    </a:lnTo>
                    <a:lnTo>
                      <a:pt x="310" y="28"/>
                    </a:lnTo>
                    <a:lnTo>
                      <a:pt x="265" y="75"/>
                    </a:lnTo>
                    <a:lnTo>
                      <a:pt x="133" y="83"/>
                    </a:lnTo>
                    <a:lnTo>
                      <a:pt x="100" y="85"/>
                    </a:lnTo>
                    <a:lnTo>
                      <a:pt x="118" y="107"/>
                    </a:lnTo>
                    <a:lnTo>
                      <a:pt x="143" y="120"/>
                    </a:lnTo>
                    <a:lnTo>
                      <a:pt x="150" y="140"/>
                    </a:lnTo>
                    <a:lnTo>
                      <a:pt x="125" y="173"/>
                    </a:lnTo>
                    <a:lnTo>
                      <a:pt x="106" y="182"/>
                    </a:lnTo>
                    <a:lnTo>
                      <a:pt x="86" y="200"/>
                    </a:lnTo>
                    <a:lnTo>
                      <a:pt x="55" y="215"/>
                    </a:lnTo>
                    <a:lnTo>
                      <a:pt x="43" y="239"/>
                    </a:lnTo>
                    <a:lnTo>
                      <a:pt x="31" y="264"/>
                    </a:lnTo>
                    <a:lnTo>
                      <a:pt x="0" y="295"/>
                    </a:lnTo>
                    <a:lnTo>
                      <a:pt x="16" y="312"/>
                    </a:lnTo>
                    <a:lnTo>
                      <a:pt x="26" y="332"/>
                    </a:lnTo>
                    <a:lnTo>
                      <a:pt x="21" y="370"/>
                    </a:lnTo>
                    <a:close/>
                  </a:path>
                </a:pathLst>
              </a:cu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50" name="Freeform 100"/>
              <p:cNvSpPr>
                <a:spLocks/>
              </p:cNvSpPr>
              <p:nvPr/>
            </p:nvSpPr>
            <p:spPr bwMode="auto">
              <a:xfrm>
                <a:off x="5099" y="3410"/>
                <a:ext cx="318" cy="300"/>
              </a:xfrm>
              <a:custGeom>
                <a:avLst/>
                <a:gdLst>
                  <a:gd name="T0" fmla="*/ 318 w 318"/>
                  <a:gd name="T1" fmla="*/ 222 h 300"/>
                  <a:gd name="T2" fmla="*/ 310 w 318"/>
                  <a:gd name="T3" fmla="*/ 162 h 300"/>
                  <a:gd name="T4" fmla="*/ 288 w 318"/>
                  <a:gd name="T5" fmla="*/ 130 h 300"/>
                  <a:gd name="T6" fmla="*/ 280 w 318"/>
                  <a:gd name="T7" fmla="*/ 83 h 300"/>
                  <a:gd name="T8" fmla="*/ 250 w 318"/>
                  <a:gd name="T9" fmla="*/ 53 h 300"/>
                  <a:gd name="T10" fmla="*/ 222 w 318"/>
                  <a:gd name="T11" fmla="*/ 42 h 300"/>
                  <a:gd name="T12" fmla="*/ 196 w 318"/>
                  <a:gd name="T13" fmla="*/ 0 h 300"/>
                  <a:gd name="T14" fmla="*/ 145 w 318"/>
                  <a:gd name="T15" fmla="*/ 16 h 300"/>
                  <a:gd name="T16" fmla="*/ 110 w 318"/>
                  <a:gd name="T17" fmla="*/ 42 h 300"/>
                  <a:gd name="T18" fmla="*/ 55 w 318"/>
                  <a:gd name="T19" fmla="*/ 60 h 300"/>
                  <a:gd name="T20" fmla="*/ 30 w 318"/>
                  <a:gd name="T21" fmla="*/ 100 h 300"/>
                  <a:gd name="T22" fmla="*/ 33 w 318"/>
                  <a:gd name="T23" fmla="*/ 147 h 300"/>
                  <a:gd name="T24" fmla="*/ 15 w 318"/>
                  <a:gd name="T25" fmla="*/ 157 h 300"/>
                  <a:gd name="T26" fmla="*/ 0 w 318"/>
                  <a:gd name="T27" fmla="*/ 170 h 300"/>
                  <a:gd name="T28" fmla="*/ 23 w 318"/>
                  <a:gd name="T29" fmla="*/ 193 h 300"/>
                  <a:gd name="T30" fmla="*/ 23 w 318"/>
                  <a:gd name="T31" fmla="*/ 210 h 300"/>
                  <a:gd name="T32" fmla="*/ 23 w 318"/>
                  <a:gd name="T33" fmla="*/ 237 h 300"/>
                  <a:gd name="T34" fmla="*/ 96 w 318"/>
                  <a:gd name="T35" fmla="*/ 284 h 300"/>
                  <a:gd name="T36" fmla="*/ 125 w 318"/>
                  <a:gd name="T37" fmla="*/ 297 h 300"/>
                  <a:gd name="T38" fmla="*/ 150 w 318"/>
                  <a:gd name="T39" fmla="*/ 300 h 300"/>
                  <a:gd name="T40" fmla="*/ 170 w 318"/>
                  <a:gd name="T41" fmla="*/ 294 h 300"/>
                  <a:gd name="T42" fmla="*/ 188 w 318"/>
                  <a:gd name="T43" fmla="*/ 294 h 300"/>
                  <a:gd name="T44" fmla="*/ 210 w 318"/>
                  <a:gd name="T45" fmla="*/ 280 h 300"/>
                  <a:gd name="T46" fmla="*/ 277 w 318"/>
                  <a:gd name="T47" fmla="*/ 222 h 300"/>
                  <a:gd name="T48" fmla="*/ 318 w 318"/>
                  <a:gd name="T49" fmla="*/ 222 h 3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8" h="300">
                    <a:moveTo>
                      <a:pt x="318" y="222"/>
                    </a:moveTo>
                    <a:lnTo>
                      <a:pt x="310" y="162"/>
                    </a:lnTo>
                    <a:lnTo>
                      <a:pt x="288" y="130"/>
                    </a:lnTo>
                    <a:lnTo>
                      <a:pt x="280" y="83"/>
                    </a:lnTo>
                    <a:lnTo>
                      <a:pt x="250" y="53"/>
                    </a:lnTo>
                    <a:lnTo>
                      <a:pt x="222" y="42"/>
                    </a:lnTo>
                    <a:lnTo>
                      <a:pt x="196" y="0"/>
                    </a:lnTo>
                    <a:lnTo>
                      <a:pt x="145" y="16"/>
                    </a:lnTo>
                    <a:lnTo>
                      <a:pt x="110" y="42"/>
                    </a:lnTo>
                    <a:lnTo>
                      <a:pt x="55" y="60"/>
                    </a:lnTo>
                    <a:lnTo>
                      <a:pt x="30" y="100"/>
                    </a:lnTo>
                    <a:lnTo>
                      <a:pt x="33" y="147"/>
                    </a:lnTo>
                    <a:lnTo>
                      <a:pt x="15" y="157"/>
                    </a:lnTo>
                    <a:lnTo>
                      <a:pt x="0" y="170"/>
                    </a:lnTo>
                    <a:lnTo>
                      <a:pt x="23" y="193"/>
                    </a:lnTo>
                    <a:lnTo>
                      <a:pt x="23" y="210"/>
                    </a:lnTo>
                    <a:lnTo>
                      <a:pt x="23" y="237"/>
                    </a:lnTo>
                    <a:lnTo>
                      <a:pt x="96" y="284"/>
                    </a:lnTo>
                    <a:lnTo>
                      <a:pt x="125" y="297"/>
                    </a:lnTo>
                    <a:lnTo>
                      <a:pt x="150" y="300"/>
                    </a:lnTo>
                    <a:lnTo>
                      <a:pt x="170" y="294"/>
                    </a:lnTo>
                    <a:lnTo>
                      <a:pt x="188" y="294"/>
                    </a:lnTo>
                    <a:lnTo>
                      <a:pt x="210" y="280"/>
                    </a:lnTo>
                    <a:lnTo>
                      <a:pt x="277" y="222"/>
                    </a:lnTo>
                    <a:lnTo>
                      <a:pt x="318" y="22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51" name="Freeform 101"/>
              <p:cNvSpPr>
                <a:spLocks/>
              </p:cNvSpPr>
              <p:nvPr/>
            </p:nvSpPr>
            <p:spPr bwMode="auto">
              <a:xfrm>
                <a:off x="5099" y="3410"/>
                <a:ext cx="318" cy="300"/>
              </a:xfrm>
              <a:custGeom>
                <a:avLst/>
                <a:gdLst>
                  <a:gd name="T0" fmla="*/ 318 w 318"/>
                  <a:gd name="T1" fmla="*/ 222 h 300"/>
                  <a:gd name="T2" fmla="*/ 310 w 318"/>
                  <a:gd name="T3" fmla="*/ 162 h 300"/>
                  <a:gd name="T4" fmla="*/ 288 w 318"/>
                  <a:gd name="T5" fmla="*/ 130 h 300"/>
                  <a:gd name="T6" fmla="*/ 280 w 318"/>
                  <a:gd name="T7" fmla="*/ 83 h 300"/>
                  <a:gd name="T8" fmla="*/ 250 w 318"/>
                  <a:gd name="T9" fmla="*/ 53 h 300"/>
                  <a:gd name="T10" fmla="*/ 222 w 318"/>
                  <a:gd name="T11" fmla="*/ 42 h 300"/>
                  <a:gd name="T12" fmla="*/ 196 w 318"/>
                  <a:gd name="T13" fmla="*/ 0 h 300"/>
                  <a:gd name="T14" fmla="*/ 145 w 318"/>
                  <a:gd name="T15" fmla="*/ 16 h 300"/>
                  <a:gd name="T16" fmla="*/ 110 w 318"/>
                  <a:gd name="T17" fmla="*/ 42 h 300"/>
                  <a:gd name="T18" fmla="*/ 55 w 318"/>
                  <a:gd name="T19" fmla="*/ 60 h 300"/>
                  <a:gd name="T20" fmla="*/ 30 w 318"/>
                  <a:gd name="T21" fmla="*/ 100 h 300"/>
                  <a:gd name="T22" fmla="*/ 33 w 318"/>
                  <a:gd name="T23" fmla="*/ 147 h 300"/>
                  <a:gd name="T24" fmla="*/ 15 w 318"/>
                  <a:gd name="T25" fmla="*/ 157 h 300"/>
                  <a:gd name="T26" fmla="*/ 0 w 318"/>
                  <a:gd name="T27" fmla="*/ 170 h 300"/>
                  <a:gd name="T28" fmla="*/ 23 w 318"/>
                  <a:gd name="T29" fmla="*/ 193 h 300"/>
                  <a:gd name="T30" fmla="*/ 23 w 318"/>
                  <a:gd name="T31" fmla="*/ 210 h 300"/>
                  <a:gd name="T32" fmla="*/ 23 w 318"/>
                  <a:gd name="T33" fmla="*/ 237 h 300"/>
                  <a:gd name="T34" fmla="*/ 96 w 318"/>
                  <a:gd name="T35" fmla="*/ 284 h 300"/>
                  <a:gd name="T36" fmla="*/ 125 w 318"/>
                  <a:gd name="T37" fmla="*/ 297 h 300"/>
                  <a:gd name="T38" fmla="*/ 150 w 318"/>
                  <a:gd name="T39" fmla="*/ 300 h 300"/>
                  <a:gd name="T40" fmla="*/ 170 w 318"/>
                  <a:gd name="T41" fmla="*/ 294 h 300"/>
                  <a:gd name="T42" fmla="*/ 188 w 318"/>
                  <a:gd name="T43" fmla="*/ 294 h 300"/>
                  <a:gd name="T44" fmla="*/ 210 w 318"/>
                  <a:gd name="T45" fmla="*/ 280 h 300"/>
                  <a:gd name="T46" fmla="*/ 277 w 318"/>
                  <a:gd name="T47" fmla="*/ 222 h 300"/>
                  <a:gd name="T48" fmla="*/ 318 w 318"/>
                  <a:gd name="T49" fmla="*/ 222 h 3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8" h="300">
                    <a:moveTo>
                      <a:pt x="318" y="222"/>
                    </a:moveTo>
                    <a:lnTo>
                      <a:pt x="310" y="162"/>
                    </a:lnTo>
                    <a:lnTo>
                      <a:pt x="288" y="130"/>
                    </a:lnTo>
                    <a:lnTo>
                      <a:pt x="280" y="83"/>
                    </a:lnTo>
                    <a:lnTo>
                      <a:pt x="250" y="53"/>
                    </a:lnTo>
                    <a:lnTo>
                      <a:pt x="222" y="42"/>
                    </a:lnTo>
                    <a:lnTo>
                      <a:pt x="196" y="0"/>
                    </a:lnTo>
                    <a:lnTo>
                      <a:pt x="145" y="16"/>
                    </a:lnTo>
                    <a:lnTo>
                      <a:pt x="110" y="42"/>
                    </a:lnTo>
                    <a:lnTo>
                      <a:pt x="55" y="60"/>
                    </a:lnTo>
                    <a:lnTo>
                      <a:pt x="30" y="100"/>
                    </a:lnTo>
                    <a:lnTo>
                      <a:pt x="33" y="147"/>
                    </a:lnTo>
                    <a:lnTo>
                      <a:pt x="15" y="157"/>
                    </a:lnTo>
                    <a:lnTo>
                      <a:pt x="0" y="170"/>
                    </a:lnTo>
                    <a:lnTo>
                      <a:pt x="23" y="193"/>
                    </a:lnTo>
                    <a:lnTo>
                      <a:pt x="23" y="210"/>
                    </a:lnTo>
                    <a:lnTo>
                      <a:pt x="23" y="237"/>
                    </a:lnTo>
                    <a:lnTo>
                      <a:pt x="96" y="284"/>
                    </a:lnTo>
                    <a:lnTo>
                      <a:pt x="125" y="297"/>
                    </a:lnTo>
                    <a:lnTo>
                      <a:pt x="150" y="300"/>
                    </a:lnTo>
                    <a:lnTo>
                      <a:pt x="170" y="294"/>
                    </a:lnTo>
                    <a:lnTo>
                      <a:pt x="188" y="294"/>
                    </a:lnTo>
                    <a:lnTo>
                      <a:pt x="210" y="280"/>
                    </a:lnTo>
                    <a:lnTo>
                      <a:pt x="277" y="222"/>
                    </a:lnTo>
                    <a:lnTo>
                      <a:pt x="318" y="222"/>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52" name="Freeform 102"/>
              <p:cNvSpPr>
                <a:spLocks/>
              </p:cNvSpPr>
              <p:nvPr/>
            </p:nvSpPr>
            <p:spPr bwMode="auto">
              <a:xfrm>
                <a:off x="5117" y="3632"/>
                <a:ext cx="307" cy="307"/>
              </a:xfrm>
              <a:custGeom>
                <a:avLst/>
                <a:gdLst>
                  <a:gd name="T0" fmla="*/ 7 w 307"/>
                  <a:gd name="T1" fmla="*/ 16 h 307"/>
                  <a:gd name="T2" fmla="*/ 2 w 307"/>
                  <a:gd name="T3" fmla="*/ 28 h 307"/>
                  <a:gd name="T4" fmla="*/ 0 w 307"/>
                  <a:gd name="T5" fmla="*/ 103 h 307"/>
                  <a:gd name="T6" fmla="*/ 5 w 307"/>
                  <a:gd name="T7" fmla="*/ 183 h 307"/>
                  <a:gd name="T8" fmla="*/ 8 w 307"/>
                  <a:gd name="T9" fmla="*/ 198 h 307"/>
                  <a:gd name="T10" fmla="*/ 10 w 307"/>
                  <a:gd name="T11" fmla="*/ 237 h 307"/>
                  <a:gd name="T12" fmla="*/ 27 w 307"/>
                  <a:gd name="T13" fmla="*/ 267 h 307"/>
                  <a:gd name="T14" fmla="*/ 58 w 307"/>
                  <a:gd name="T15" fmla="*/ 242 h 307"/>
                  <a:gd name="T16" fmla="*/ 92 w 307"/>
                  <a:gd name="T17" fmla="*/ 247 h 307"/>
                  <a:gd name="T18" fmla="*/ 118 w 307"/>
                  <a:gd name="T19" fmla="*/ 235 h 307"/>
                  <a:gd name="T20" fmla="*/ 138 w 307"/>
                  <a:gd name="T21" fmla="*/ 250 h 307"/>
                  <a:gd name="T22" fmla="*/ 142 w 307"/>
                  <a:gd name="T23" fmla="*/ 275 h 307"/>
                  <a:gd name="T24" fmla="*/ 167 w 307"/>
                  <a:gd name="T25" fmla="*/ 284 h 307"/>
                  <a:gd name="T26" fmla="*/ 192 w 307"/>
                  <a:gd name="T27" fmla="*/ 307 h 307"/>
                  <a:gd name="T28" fmla="*/ 230 w 307"/>
                  <a:gd name="T29" fmla="*/ 277 h 307"/>
                  <a:gd name="T30" fmla="*/ 249 w 307"/>
                  <a:gd name="T31" fmla="*/ 240 h 307"/>
                  <a:gd name="T32" fmla="*/ 249 w 307"/>
                  <a:gd name="T33" fmla="*/ 220 h 307"/>
                  <a:gd name="T34" fmla="*/ 257 w 307"/>
                  <a:gd name="T35" fmla="*/ 168 h 307"/>
                  <a:gd name="T36" fmla="*/ 282 w 307"/>
                  <a:gd name="T37" fmla="*/ 127 h 307"/>
                  <a:gd name="T38" fmla="*/ 307 w 307"/>
                  <a:gd name="T39" fmla="*/ 37 h 307"/>
                  <a:gd name="T40" fmla="*/ 300 w 307"/>
                  <a:gd name="T41" fmla="*/ 1 h 307"/>
                  <a:gd name="T42" fmla="*/ 259 w 307"/>
                  <a:gd name="T43" fmla="*/ 0 h 307"/>
                  <a:gd name="T44" fmla="*/ 192 w 307"/>
                  <a:gd name="T45" fmla="*/ 58 h 307"/>
                  <a:gd name="T46" fmla="*/ 170 w 307"/>
                  <a:gd name="T47" fmla="*/ 72 h 307"/>
                  <a:gd name="T48" fmla="*/ 152 w 307"/>
                  <a:gd name="T49" fmla="*/ 72 h 307"/>
                  <a:gd name="T50" fmla="*/ 132 w 307"/>
                  <a:gd name="T51" fmla="*/ 78 h 307"/>
                  <a:gd name="T52" fmla="*/ 107 w 307"/>
                  <a:gd name="T53" fmla="*/ 75 h 307"/>
                  <a:gd name="T54" fmla="*/ 78 w 307"/>
                  <a:gd name="T55" fmla="*/ 62 h 307"/>
                  <a:gd name="T56" fmla="*/ 7 w 307"/>
                  <a:gd name="T57" fmla="*/ 16 h 3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7" h="307">
                    <a:moveTo>
                      <a:pt x="7" y="16"/>
                    </a:moveTo>
                    <a:lnTo>
                      <a:pt x="2" y="28"/>
                    </a:lnTo>
                    <a:lnTo>
                      <a:pt x="0" y="103"/>
                    </a:lnTo>
                    <a:lnTo>
                      <a:pt x="5" y="183"/>
                    </a:lnTo>
                    <a:lnTo>
                      <a:pt x="8" y="198"/>
                    </a:lnTo>
                    <a:lnTo>
                      <a:pt x="10" y="237"/>
                    </a:lnTo>
                    <a:lnTo>
                      <a:pt x="27" y="267"/>
                    </a:lnTo>
                    <a:lnTo>
                      <a:pt x="58" y="242"/>
                    </a:lnTo>
                    <a:lnTo>
                      <a:pt x="92" y="247"/>
                    </a:lnTo>
                    <a:lnTo>
                      <a:pt x="118" y="235"/>
                    </a:lnTo>
                    <a:lnTo>
                      <a:pt x="138" y="250"/>
                    </a:lnTo>
                    <a:lnTo>
                      <a:pt x="142" y="275"/>
                    </a:lnTo>
                    <a:lnTo>
                      <a:pt x="167" y="284"/>
                    </a:lnTo>
                    <a:lnTo>
                      <a:pt x="192" y="307"/>
                    </a:lnTo>
                    <a:lnTo>
                      <a:pt x="230" y="277"/>
                    </a:lnTo>
                    <a:lnTo>
                      <a:pt x="249" y="240"/>
                    </a:lnTo>
                    <a:lnTo>
                      <a:pt x="249" y="220"/>
                    </a:lnTo>
                    <a:lnTo>
                      <a:pt x="257" y="168"/>
                    </a:lnTo>
                    <a:lnTo>
                      <a:pt x="282" y="127"/>
                    </a:lnTo>
                    <a:lnTo>
                      <a:pt x="307" y="37"/>
                    </a:lnTo>
                    <a:lnTo>
                      <a:pt x="300" y="1"/>
                    </a:lnTo>
                    <a:lnTo>
                      <a:pt x="259" y="0"/>
                    </a:lnTo>
                    <a:lnTo>
                      <a:pt x="192" y="58"/>
                    </a:lnTo>
                    <a:lnTo>
                      <a:pt x="170" y="72"/>
                    </a:lnTo>
                    <a:lnTo>
                      <a:pt x="152" y="72"/>
                    </a:lnTo>
                    <a:lnTo>
                      <a:pt x="132" y="78"/>
                    </a:lnTo>
                    <a:lnTo>
                      <a:pt x="107" y="75"/>
                    </a:lnTo>
                    <a:lnTo>
                      <a:pt x="78" y="62"/>
                    </a:lnTo>
                    <a:lnTo>
                      <a:pt x="7" y="16"/>
                    </a:lnTo>
                    <a:close/>
                  </a:path>
                </a:pathLst>
              </a:custGeom>
              <a:solidFill>
                <a:srgbClr val="84C32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53" name="Freeform 103"/>
              <p:cNvSpPr>
                <a:spLocks/>
              </p:cNvSpPr>
              <p:nvPr/>
            </p:nvSpPr>
            <p:spPr bwMode="auto">
              <a:xfrm>
                <a:off x="5117" y="3632"/>
                <a:ext cx="307" cy="307"/>
              </a:xfrm>
              <a:custGeom>
                <a:avLst/>
                <a:gdLst>
                  <a:gd name="T0" fmla="*/ 7 w 307"/>
                  <a:gd name="T1" fmla="*/ 16 h 307"/>
                  <a:gd name="T2" fmla="*/ 2 w 307"/>
                  <a:gd name="T3" fmla="*/ 28 h 307"/>
                  <a:gd name="T4" fmla="*/ 0 w 307"/>
                  <a:gd name="T5" fmla="*/ 103 h 307"/>
                  <a:gd name="T6" fmla="*/ 5 w 307"/>
                  <a:gd name="T7" fmla="*/ 183 h 307"/>
                  <a:gd name="T8" fmla="*/ 8 w 307"/>
                  <a:gd name="T9" fmla="*/ 198 h 307"/>
                  <a:gd name="T10" fmla="*/ 10 w 307"/>
                  <a:gd name="T11" fmla="*/ 237 h 307"/>
                  <a:gd name="T12" fmla="*/ 27 w 307"/>
                  <a:gd name="T13" fmla="*/ 267 h 307"/>
                  <a:gd name="T14" fmla="*/ 58 w 307"/>
                  <a:gd name="T15" fmla="*/ 242 h 307"/>
                  <a:gd name="T16" fmla="*/ 92 w 307"/>
                  <a:gd name="T17" fmla="*/ 247 h 307"/>
                  <a:gd name="T18" fmla="*/ 118 w 307"/>
                  <a:gd name="T19" fmla="*/ 235 h 307"/>
                  <a:gd name="T20" fmla="*/ 138 w 307"/>
                  <a:gd name="T21" fmla="*/ 250 h 307"/>
                  <a:gd name="T22" fmla="*/ 142 w 307"/>
                  <a:gd name="T23" fmla="*/ 275 h 307"/>
                  <a:gd name="T24" fmla="*/ 167 w 307"/>
                  <a:gd name="T25" fmla="*/ 284 h 307"/>
                  <a:gd name="T26" fmla="*/ 192 w 307"/>
                  <a:gd name="T27" fmla="*/ 307 h 307"/>
                  <a:gd name="T28" fmla="*/ 230 w 307"/>
                  <a:gd name="T29" fmla="*/ 277 h 307"/>
                  <a:gd name="T30" fmla="*/ 249 w 307"/>
                  <a:gd name="T31" fmla="*/ 240 h 307"/>
                  <a:gd name="T32" fmla="*/ 249 w 307"/>
                  <a:gd name="T33" fmla="*/ 220 h 307"/>
                  <a:gd name="T34" fmla="*/ 257 w 307"/>
                  <a:gd name="T35" fmla="*/ 168 h 307"/>
                  <a:gd name="T36" fmla="*/ 282 w 307"/>
                  <a:gd name="T37" fmla="*/ 127 h 307"/>
                  <a:gd name="T38" fmla="*/ 307 w 307"/>
                  <a:gd name="T39" fmla="*/ 37 h 307"/>
                  <a:gd name="T40" fmla="*/ 300 w 307"/>
                  <a:gd name="T41" fmla="*/ 1 h 307"/>
                  <a:gd name="T42" fmla="*/ 259 w 307"/>
                  <a:gd name="T43" fmla="*/ 0 h 307"/>
                  <a:gd name="T44" fmla="*/ 192 w 307"/>
                  <a:gd name="T45" fmla="*/ 58 h 307"/>
                  <a:gd name="T46" fmla="*/ 170 w 307"/>
                  <a:gd name="T47" fmla="*/ 72 h 307"/>
                  <a:gd name="T48" fmla="*/ 152 w 307"/>
                  <a:gd name="T49" fmla="*/ 72 h 307"/>
                  <a:gd name="T50" fmla="*/ 132 w 307"/>
                  <a:gd name="T51" fmla="*/ 78 h 307"/>
                  <a:gd name="T52" fmla="*/ 107 w 307"/>
                  <a:gd name="T53" fmla="*/ 75 h 307"/>
                  <a:gd name="T54" fmla="*/ 78 w 307"/>
                  <a:gd name="T55" fmla="*/ 62 h 307"/>
                  <a:gd name="T56" fmla="*/ 7 w 307"/>
                  <a:gd name="T57" fmla="*/ 16 h 3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7" h="307">
                    <a:moveTo>
                      <a:pt x="7" y="16"/>
                    </a:moveTo>
                    <a:lnTo>
                      <a:pt x="2" y="28"/>
                    </a:lnTo>
                    <a:lnTo>
                      <a:pt x="0" y="103"/>
                    </a:lnTo>
                    <a:lnTo>
                      <a:pt x="5" y="183"/>
                    </a:lnTo>
                    <a:lnTo>
                      <a:pt x="8" y="198"/>
                    </a:lnTo>
                    <a:lnTo>
                      <a:pt x="10" y="237"/>
                    </a:lnTo>
                    <a:lnTo>
                      <a:pt x="27" y="267"/>
                    </a:lnTo>
                    <a:lnTo>
                      <a:pt x="58" y="242"/>
                    </a:lnTo>
                    <a:lnTo>
                      <a:pt x="92" y="247"/>
                    </a:lnTo>
                    <a:lnTo>
                      <a:pt x="118" y="235"/>
                    </a:lnTo>
                    <a:lnTo>
                      <a:pt x="138" y="250"/>
                    </a:lnTo>
                    <a:lnTo>
                      <a:pt x="142" y="275"/>
                    </a:lnTo>
                    <a:lnTo>
                      <a:pt x="167" y="284"/>
                    </a:lnTo>
                    <a:lnTo>
                      <a:pt x="192" y="307"/>
                    </a:lnTo>
                    <a:lnTo>
                      <a:pt x="230" y="277"/>
                    </a:lnTo>
                    <a:lnTo>
                      <a:pt x="249" y="240"/>
                    </a:lnTo>
                    <a:lnTo>
                      <a:pt x="249" y="220"/>
                    </a:lnTo>
                    <a:lnTo>
                      <a:pt x="257" y="168"/>
                    </a:lnTo>
                    <a:lnTo>
                      <a:pt x="282" y="127"/>
                    </a:lnTo>
                    <a:lnTo>
                      <a:pt x="307" y="37"/>
                    </a:lnTo>
                    <a:lnTo>
                      <a:pt x="300" y="1"/>
                    </a:lnTo>
                    <a:lnTo>
                      <a:pt x="259" y="0"/>
                    </a:lnTo>
                    <a:lnTo>
                      <a:pt x="192" y="58"/>
                    </a:lnTo>
                    <a:lnTo>
                      <a:pt x="170" y="72"/>
                    </a:lnTo>
                    <a:lnTo>
                      <a:pt x="152" y="72"/>
                    </a:lnTo>
                    <a:lnTo>
                      <a:pt x="132" y="78"/>
                    </a:lnTo>
                    <a:lnTo>
                      <a:pt x="107" y="75"/>
                    </a:lnTo>
                    <a:lnTo>
                      <a:pt x="78" y="62"/>
                    </a:lnTo>
                    <a:lnTo>
                      <a:pt x="7" y="16"/>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54" name="Freeform 104"/>
              <p:cNvSpPr>
                <a:spLocks/>
              </p:cNvSpPr>
              <p:nvPr/>
            </p:nvSpPr>
            <p:spPr bwMode="auto">
              <a:xfrm>
                <a:off x="4632" y="2806"/>
                <a:ext cx="460" cy="572"/>
              </a:xfrm>
              <a:custGeom>
                <a:avLst/>
                <a:gdLst>
                  <a:gd name="T0" fmla="*/ 302 w 460"/>
                  <a:gd name="T1" fmla="*/ 572 h 572"/>
                  <a:gd name="T2" fmla="*/ 327 w 460"/>
                  <a:gd name="T3" fmla="*/ 550 h 572"/>
                  <a:gd name="T4" fmla="*/ 345 w 460"/>
                  <a:gd name="T5" fmla="*/ 550 h 572"/>
                  <a:gd name="T6" fmla="*/ 350 w 460"/>
                  <a:gd name="T7" fmla="*/ 514 h 572"/>
                  <a:gd name="T8" fmla="*/ 370 w 460"/>
                  <a:gd name="T9" fmla="*/ 472 h 572"/>
                  <a:gd name="T10" fmla="*/ 347 w 460"/>
                  <a:gd name="T11" fmla="*/ 447 h 572"/>
                  <a:gd name="T12" fmla="*/ 332 w 460"/>
                  <a:gd name="T13" fmla="*/ 415 h 572"/>
                  <a:gd name="T14" fmla="*/ 328 w 460"/>
                  <a:gd name="T15" fmla="*/ 382 h 572"/>
                  <a:gd name="T16" fmla="*/ 337 w 460"/>
                  <a:gd name="T17" fmla="*/ 315 h 572"/>
                  <a:gd name="T18" fmla="*/ 352 w 460"/>
                  <a:gd name="T19" fmla="*/ 268 h 572"/>
                  <a:gd name="T20" fmla="*/ 372 w 460"/>
                  <a:gd name="T21" fmla="*/ 245 h 572"/>
                  <a:gd name="T22" fmla="*/ 375 w 460"/>
                  <a:gd name="T23" fmla="*/ 198 h 572"/>
                  <a:gd name="T24" fmla="*/ 418 w 460"/>
                  <a:gd name="T25" fmla="*/ 192 h 572"/>
                  <a:gd name="T26" fmla="*/ 460 w 460"/>
                  <a:gd name="T27" fmla="*/ 138 h 572"/>
                  <a:gd name="T28" fmla="*/ 457 w 460"/>
                  <a:gd name="T29" fmla="*/ 83 h 572"/>
                  <a:gd name="T30" fmla="*/ 425 w 460"/>
                  <a:gd name="T31" fmla="*/ 91 h 572"/>
                  <a:gd name="T32" fmla="*/ 420 w 460"/>
                  <a:gd name="T33" fmla="*/ 70 h 572"/>
                  <a:gd name="T34" fmla="*/ 402 w 460"/>
                  <a:gd name="T35" fmla="*/ 58 h 572"/>
                  <a:gd name="T36" fmla="*/ 380 w 460"/>
                  <a:gd name="T37" fmla="*/ 76 h 572"/>
                  <a:gd name="T38" fmla="*/ 352 w 460"/>
                  <a:gd name="T39" fmla="*/ 83 h 572"/>
                  <a:gd name="T40" fmla="*/ 131 w 460"/>
                  <a:gd name="T41" fmla="*/ 88 h 572"/>
                  <a:gd name="T42" fmla="*/ 126 w 460"/>
                  <a:gd name="T43" fmla="*/ 58 h 572"/>
                  <a:gd name="T44" fmla="*/ 65 w 460"/>
                  <a:gd name="T45" fmla="*/ 0 h 572"/>
                  <a:gd name="T46" fmla="*/ 8 w 460"/>
                  <a:gd name="T47" fmla="*/ 0 h 572"/>
                  <a:gd name="T48" fmla="*/ 18 w 460"/>
                  <a:gd name="T49" fmla="*/ 140 h 572"/>
                  <a:gd name="T50" fmla="*/ 26 w 460"/>
                  <a:gd name="T51" fmla="*/ 163 h 572"/>
                  <a:gd name="T52" fmla="*/ 23 w 460"/>
                  <a:gd name="T53" fmla="*/ 205 h 572"/>
                  <a:gd name="T54" fmla="*/ 5 w 460"/>
                  <a:gd name="T55" fmla="*/ 288 h 572"/>
                  <a:gd name="T56" fmla="*/ 0 w 460"/>
                  <a:gd name="T57" fmla="*/ 367 h 572"/>
                  <a:gd name="T58" fmla="*/ 46 w 460"/>
                  <a:gd name="T59" fmla="*/ 380 h 572"/>
                  <a:gd name="T60" fmla="*/ 83 w 460"/>
                  <a:gd name="T61" fmla="*/ 370 h 572"/>
                  <a:gd name="T62" fmla="*/ 118 w 460"/>
                  <a:gd name="T63" fmla="*/ 372 h 572"/>
                  <a:gd name="T64" fmla="*/ 123 w 460"/>
                  <a:gd name="T65" fmla="*/ 395 h 572"/>
                  <a:gd name="T66" fmla="*/ 165 w 460"/>
                  <a:gd name="T67" fmla="*/ 444 h 572"/>
                  <a:gd name="T68" fmla="*/ 185 w 460"/>
                  <a:gd name="T69" fmla="*/ 534 h 572"/>
                  <a:gd name="T70" fmla="*/ 211 w 460"/>
                  <a:gd name="T71" fmla="*/ 554 h 572"/>
                  <a:gd name="T72" fmla="*/ 263 w 460"/>
                  <a:gd name="T73" fmla="*/ 550 h 572"/>
                  <a:gd name="T74" fmla="*/ 302 w 460"/>
                  <a:gd name="T75" fmla="*/ 572 h 5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60" h="572">
                    <a:moveTo>
                      <a:pt x="302" y="572"/>
                    </a:moveTo>
                    <a:lnTo>
                      <a:pt x="327" y="550"/>
                    </a:lnTo>
                    <a:lnTo>
                      <a:pt x="345" y="550"/>
                    </a:lnTo>
                    <a:lnTo>
                      <a:pt x="350" y="514"/>
                    </a:lnTo>
                    <a:lnTo>
                      <a:pt x="370" y="472"/>
                    </a:lnTo>
                    <a:lnTo>
                      <a:pt x="347" y="447"/>
                    </a:lnTo>
                    <a:lnTo>
                      <a:pt x="332" y="415"/>
                    </a:lnTo>
                    <a:lnTo>
                      <a:pt x="328" y="382"/>
                    </a:lnTo>
                    <a:lnTo>
                      <a:pt x="337" y="315"/>
                    </a:lnTo>
                    <a:lnTo>
                      <a:pt x="352" y="268"/>
                    </a:lnTo>
                    <a:lnTo>
                      <a:pt x="372" y="245"/>
                    </a:lnTo>
                    <a:lnTo>
                      <a:pt x="375" y="198"/>
                    </a:lnTo>
                    <a:lnTo>
                      <a:pt x="418" y="192"/>
                    </a:lnTo>
                    <a:lnTo>
                      <a:pt x="460" y="138"/>
                    </a:lnTo>
                    <a:lnTo>
                      <a:pt x="457" y="83"/>
                    </a:lnTo>
                    <a:lnTo>
                      <a:pt x="425" y="91"/>
                    </a:lnTo>
                    <a:lnTo>
                      <a:pt x="420" y="70"/>
                    </a:lnTo>
                    <a:lnTo>
                      <a:pt x="402" y="58"/>
                    </a:lnTo>
                    <a:lnTo>
                      <a:pt x="380" y="76"/>
                    </a:lnTo>
                    <a:lnTo>
                      <a:pt x="352" y="83"/>
                    </a:lnTo>
                    <a:lnTo>
                      <a:pt x="131" y="88"/>
                    </a:lnTo>
                    <a:lnTo>
                      <a:pt x="126" y="58"/>
                    </a:lnTo>
                    <a:lnTo>
                      <a:pt x="65" y="0"/>
                    </a:lnTo>
                    <a:lnTo>
                      <a:pt x="8" y="0"/>
                    </a:lnTo>
                    <a:lnTo>
                      <a:pt x="18" y="140"/>
                    </a:lnTo>
                    <a:lnTo>
                      <a:pt x="26" y="163"/>
                    </a:lnTo>
                    <a:lnTo>
                      <a:pt x="23" y="205"/>
                    </a:lnTo>
                    <a:lnTo>
                      <a:pt x="5" y="288"/>
                    </a:lnTo>
                    <a:lnTo>
                      <a:pt x="0" y="367"/>
                    </a:lnTo>
                    <a:lnTo>
                      <a:pt x="46" y="380"/>
                    </a:lnTo>
                    <a:lnTo>
                      <a:pt x="83" y="370"/>
                    </a:lnTo>
                    <a:lnTo>
                      <a:pt x="118" y="372"/>
                    </a:lnTo>
                    <a:lnTo>
                      <a:pt x="123" y="395"/>
                    </a:lnTo>
                    <a:lnTo>
                      <a:pt x="165" y="444"/>
                    </a:lnTo>
                    <a:lnTo>
                      <a:pt x="185" y="534"/>
                    </a:lnTo>
                    <a:lnTo>
                      <a:pt x="211" y="554"/>
                    </a:lnTo>
                    <a:lnTo>
                      <a:pt x="263" y="550"/>
                    </a:lnTo>
                    <a:lnTo>
                      <a:pt x="302" y="572"/>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55" name="Freeform 105"/>
              <p:cNvSpPr>
                <a:spLocks/>
              </p:cNvSpPr>
              <p:nvPr/>
            </p:nvSpPr>
            <p:spPr bwMode="auto">
              <a:xfrm>
                <a:off x="4632" y="2806"/>
                <a:ext cx="460" cy="572"/>
              </a:xfrm>
              <a:custGeom>
                <a:avLst/>
                <a:gdLst>
                  <a:gd name="T0" fmla="*/ 302 w 460"/>
                  <a:gd name="T1" fmla="*/ 572 h 572"/>
                  <a:gd name="T2" fmla="*/ 327 w 460"/>
                  <a:gd name="T3" fmla="*/ 550 h 572"/>
                  <a:gd name="T4" fmla="*/ 345 w 460"/>
                  <a:gd name="T5" fmla="*/ 550 h 572"/>
                  <a:gd name="T6" fmla="*/ 350 w 460"/>
                  <a:gd name="T7" fmla="*/ 514 h 572"/>
                  <a:gd name="T8" fmla="*/ 370 w 460"/>
                  <a:gd name="T9" fmla="*/ 472 h 572"/>
                  <a:gd name="T10" fmla="*/ 347 w 460"/>
                  <a:gd name="T11" fmla="*/ 447 h 572"/>
                  <a:gd name="T12" fmla="*/ 332 w 460"/>
                  <a:gd name="T13" fmla="*/ 415 h 572"/>
                  <a:gd name="T14" fmla="*/ 328 w 460"/>
                  <a:gd name="T15" fmla="*/ 382 h 572"/>
                  <a:gd name="T16" fmla="*/ 337 w 460"/>
                  <a:gd name="T17" fmla="*/ 315 h 572"/>
                  <a:gd name="T18" fmla="*/ 352 w 460"/>
                  <a:gd name="T19" fmla="*/ 268 h 572"/>
                  <a:gd name="T20" fmla="*/ 372 w 460"/>
                  <a:gd name="T21" fmla="*/ 245 h 572"/>
                  <a:gd name="T22" fmla="*/ 375 w 460"/>
                  <a:gd name="T23" fmla="*/ 198 h 572"/>
                  <a:gd name="T24" fmla="*/ 418 w 460"/>
                  <a:gd name="T25" fmla="*/ 192 h 572"/>
                  <a:gd name="T26" fmla="*/ 460 w 460"/>
                  <a:gd name="T27" fmla="*/ 138 h 572"/>
                  <a:gd name="T28" fmla="*/ 457 w 460"/>
                  <a:gd name="T29" fmla="*/ 83 h 572"/>
                  <a:gd name="T30" fmla="*/ 425 w 460"/>
                  <a:gd name="T31" fmla="*/ 91 h 572"/>
                  <a:gd name="T32" fmla="*/ 420 w 460"/>
                  <a:gd name="T33" fmla="*/ 70 h 572"/>
                  <a:gd name="T34" fmla="*/ 402 w 460"/>
                  <a:gd name="T35" fmla="*/ 58 h 572"/>
                  <a:gd name="T36" fmla="*/ 380 w 460"/>
                  <a:gd name="T37" fmla="*/ 76 h 572"/>
                  <a:gd name="T38" fmla="*/ 352 w 460"/>
                  <a:gd name="T39" fmla="*/ 83 h 572"/>
                  <a:gd name="T40" fmla="*/ 131 w 460"/>
                  <a:gd name="T41" fmla="*/ 88 h 572"/>
                  <a:gd name="T42" fmla="*/ 126 w 460"/>
                  <a:gd name="T43" fmla="*/ 58 h 572"/>
                  <a:gd name="T44" fmla="*/ 65 w 460"/>
                  <a:gd name="T45" fmla="*/ 0 h 572"/>
                  <a:gd name="T46" fmla="*/ 8 w 460"/>
                  <a:gd name="T47" fmla="*/ 0 h 572"/>
                  <a:gd name="T48" fmla="*/ 18 w 460"/>
                  <a:gd name="T49" fmla="*/ 140 h 572"/>
                  <a:gd name="T50" fmla="*/ 26 w 460"/>
                  <a:gd name="T51" fmla="*/ 163 h 572"/>
                  <a:gd name="T52" fmla="*/ 23 w 460"/>
                  <a:gd name="T53" fmla="*/ 205 h 572"/>
                  <a:gd name="T54" fmla="*/ 5 w 460"/>
                  <a:gd name="T55" fmla="*/ 288 h 572"/>
                  <a:gd name="T56" fmla="*/ 0 w 460"/>
                  <a:gd name="T57" fmla="*/ 367 h 572"/>
                  <a:gd name="T58" fmla="*/ 46 w 460"/>
                  <a:gd name="T59" fmla="*/ 380 h 572"/>
                  <a:gd name="T60" fmla="*/ 83 w 460"/>
                  <a:gd name="T61" fmla="*/ 370 h 572"/>
                  <a:gd name="T62" fmla="*/ 118 w 460"/>
                  <a:gd name="T63" fmla="*/ 372 h 572"/>
                  <a:gd name="T64" fmla="*/ 123 w 460"/>
                  <a:gd name="T65" fmla="*/ 395 h 572"/>
                  <a:gd name="T66" fmla="*/ 165 w 460"/>
                  <a:gd name="T67" fmla="*/ 444 h 572"/>
                  <a:gd name="T68" fmla="*/ 185 w 460"/>
                  <a:gd name="T69" fmla="*/ 534 h 572"/>
                  <a:gd name="T70" fmla="*/ 211 w 460"/>
                  <a:gd name="T71" fmla="*/ 554 h 572"/>
                  <a:gd name="T72" fmla="*/ 263 w 460"/>
                  <a:gd name="T73" fmla="*/ 550 h 572"/>
                  <a:gd name="T74" fmla="*/ 302 w 460"/>
                  <a:gd name="T75" fmla="*/ 572 h 5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60" h="572">
                    <a:moveTo>
                      <a:pt x="302" y="572"/>
                    </a:moveTo>
                    <a:lnTo>
                      <a:pt x="327" y="550"/>
                    </a:lnTo>
                    <a:lnTo>
                      <a:pt x="345" y="550"/>
                    </a:lnTo>
                    <a:lnTo>
                      <a:pt x="350" y="514"/>
                    </a:lnTo>
                    <a:lnTo>
                      <a:pt x="370" y="472"/>
                    </a:lnTo>
                    <a:lnTo>
                      <a:pt x="347" y="447"/>
                    </a:lnTo>
                    <a:lnTo>
                      <a:pt x="332" y="415"/>
                    </a:lnTo>
                    <a:lnTo>
                      <a:pt x="328" y="382"/>
                    </a:lnTo>
                    <a:lnTo>
                      <a:pt x="337" y="315"/>
                    </a:lnTo>
                    <a:lnTo>
                      <a:pt x="352" y="268"/>
                    </a:lnTo>
                    <a:lnTo>
                      <a:pt x="372" y="245"/>
                    </a:lnTo>
                    <a:lnTo>
                      <a:pt x="375" y="198"/>
                    </a:lnTo>
                    <a:lnTo>
                      <a:pt x="418" y="192"/>
                    </a:lnTo>
                    <a:lnTo>
                      <a:pt x="460" y="138"/>
                    </a:lnTo>
                    <a:lnTo>
                      <a:pt x="457" y="83"/>
                    </a:lnTo>
                    <a:lnTo>
                      <a:pt x="425" y="91"/>
                    </a:lnTo>
                    <a:lnTo>
                      <a:pt x="420" y="70"/>
                    </a:lnTo>
                    <a:lnTo>
                      <a:pt x="402" y="58"/>
                    </a:lnTo>
                    <a:lnTo>
                      <a:pt x="380" y="76"/>
                    </a:lnTo>
                    <a:lnTo>
                      <a:pt x="352" y="83"/>
                    </a:lnTo>
                    <a:lnTo>
                      <a:pt x="131" y="88"/>
                    </a:lnTo>
                    <a:lnTo>
                      <a:pt x="126" y="58"/>
                    </a:lnTo>
                    <a:lnTo>
                      <a:pt x="65" y="0"/>
                    </a:lnTo>
                    <a:lnTo>
                      <a:pt x="8" y="0"/>
                    </a:lnTo>
                    <a:lnTo>
                      <a:pt x="18" y="140"/>
                    </a:lnTo>
                    <a:lnTo>
                      <a:pt x="26" y="163"/>
                    </a:lnTo>
                    <a:lnTo>
                      <a:pt x="23" y="205"/>
                    </a:lnTo>
                    <a:lnTo>
                      <a:pt x="5" y="288"/>
                    </a:lnTo>
                    <a:lnTo>
                      <a:pt x="0" y="367"/>
                    </a:lnTo>
                    <a:lnTo>
                      <a:pt x="46" y="380"/>
                    </a:lnTo>
                    <a:lnTo>
                      <a:pt x="83" y="370"/>
                    </a:lnTo>
                    <a:lnTo>
                      <a:pt x="118" y="372"/>
                    </a:lnTo>
                    <a:lnTo>
                      <a:pt x="123" y="395"/>
                    </a:lnTo>
                    <a:lnTo>
                      <a:pt x="165" y="444"/>
                    </a:lnTo>
                    <a:lnTo>
                      <a:pt x="185" y="534"/>
                    </a:lnTo>
                    <a:lnTo>
                      <a:pt x="211" y="554"/>
                    </a:lnTo>
                    <a:lnTo>
                      <a:pt x="263" y="550"/>
                    </a:lnTo>
                    <a:lnTo>
                      <a:pt x="302" y="572"/>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56" name="Freeform 106"/>
              <p:cNvSpPr>
                <a:spLocks/>
              </p:cNvSpPr>
              <p:nvPr/>
            </p:nvSpPr>
            <p:spPr bwMode="auto">
              <a:xfrm>
                <a:off x="4960" y="2831"/>
                <a:ext cx="462" cy="455"/>
              </a:xfrm>
              <a:custGeom>
                <a:avLst/>
                <a:gdLst>
                  <a:gd name="T0" fmla="*/ 129 w 462"/>
                  <a:gd name="T1" fmla="*/ 58 h 455"/>
                  <a:gd name="T2" fmla="*/ 169 w 462"/>
                  <a:gd name="T3" fmla="*/ 56 h 455"/>
                  <a:gd name="T4" fmla="*/ 227 w 462"/>
                  <a:gd name="T5" fmla="*/ 61 h 455"/>
                  <a:gd name="T6" fmla="*/ 260 w 462"/>
                  <a:gd name="T7" fmla="*/ 68 h 455"/>
                  <a:gd name="T8" fmla="*/ 294 w 462"/>
                  <a:gd name="T9" fmla="*/ 68 h 455"/>
                  <a:gd name="T10" fmla="*/ 325 w 462"/>
                  <a:gd name="T11" fmla="*/ 33 h 455"/>
                  <a:gd name="T12" fmla="*/ 344 w 462"/>
                  <a:gd name="T13" fmla="*/ 0 h 455"/>
                  <a:gd name="T14" fmla="*/ 374 w 462"/>
                  <a:gd name="T15" fmla="*/ 1 h 455"/>
                  <a:gd name="T16" fmla="*/ 389 w 462"/>
                  <a:gd name="T17" fmla="*/ 11 h 455"/>
                  <a:gd name="T18" fmla="*/ 396 w 462"/>
                  <a:gd name="T19" fmla="*/ 28 h 455"/>
                  <a:gd name="T20" fmla="*/ 437 w 462"/>
                  <a:gd name="T21" fmla="*/ 28 h 455"/>
                  <a:gd name="T22" fmla="*/ 461 w 462"/>
                  <a:gd name="T23" fmla="*/ 41 h 455"/>
                  <a:gd name="T24" fmla="*/ 462 w 462"/>
                  <a:gd name="T25" fmla="*/ 106 h 455"/>
                  <a:gd name="T26" fmla="*/ 446 w 462"/>
                  <a:gd name="T27" fmla="*/ 125 h 455"/>
                  <a:gd name="T28" fmla="*/ 436 w 462"/>
                  <a:gd name="T29" fmla="*/ 172 h 455"/>
                  <a:gd name="T30" fmla="*/ 416 w 462"/>
                  <a:gd name="T31" fmla="*/ 202 h 455"/>
                  <a:gd name="T32" fmla="*/ 394 w 462"/>
                  <a:gd name="T33" fmla="*/ 233 h 455"/>
                  <a:gd name="T34" fmla="*/ 382 w 462"/>
                  <a:gd name="T35" fmla="*/ 268 h 455"/>
                  <a:gd name="T36" fmla="*/ 376 w 462"/>
                  <a:gd name="T37" fmla="*/ 312 h 455"/>
                  <a:gd name="T38" fmla="*/ 381 w 462"/>
                  <a:gd name="T39" fmla="*/ 342 h 455"/>
                  <a:gd name="T40" fmla="*/ 374 w 462"/>
                  <a:gd name="T41" fmla="*/ 370 h 455"/>
                  <a:gd name="T42" fmla="*/ 354 w 462"/>
                  <a:gd name="T43" fmla="*/ 400 h 455"/>
                  <a:gd name="T44" fmla="*/ 309 w 462"/>
                  <a:gd name="T45" fmla="*/ 447 h 455"/>
                  <a:gd name="T46" fmla="*/ 177 w 462"/>
                  <a:gd name="T47" fmla="*/ 455 h 455"/>
                  <a:gd name="T48" fmla="*/ 145 w 462"/>
                  <a:gd name="T49" fmla="*/ 455 h 455"/>
                  <a:gd name="T50" fmla="*/ 119 w 462"/>
                  <a:gd name="T51" fmla="*/ 455 h 455"/>
                  <a:gd name="T52" fmla="*/ 47 w 462"/>
                  <a:gd name="T53" fmla="*/ 442 h 455"/>
                  <a:gd name="T54" fmla="*/ 19 w 462"/>
                  <a:gd name="T55" fmla="*/ 422 h 455"/>
                  <a:gd name="T56" fmla="*/ 4 w 462"/>
                  <a:gd name="T57" fmla="*/ 390 h 455"/>
                  <a:gd name="T58" fmla="*/ 0 w 462"/>
                  <a:gd name="T59" fmla="*/ 357 h 455"/>
                  <a:gd name="T60" fmla="*/ 9 w 462"/>
                  <a:gd name="T61" fmla="*/ 290 h 455"/>
                  <a:gd name="T62" fmla="*/ 24 w 462"/>
                  <a:gd name="T63" fmla="*/ 243 h 455"/>
                  <a:gd name="T64" fmla="*/ 44 w 462"/>
                  <a:gd name="T65" fmla="*/ 220 h 455"/>
                  <a:gd name="T66" fmla="*/ 47 w 462"/>
                  <a:gd name="T67" fmla="*/ 173 h 455"/>
                  <a:gd name="T68" fmla="*/ 90 w 462"/>
                  <a:gd name="T69" fmla="*/ 167 h 455"/>
                  <a:gd name="T70" fmla="*/ 132 w 462"/>
                  <a:gd name="T71" fmla="*/ 113 h 455"/>
                  <a:gd name="T72" fmla="*/ 129 w 462"/>
                  <a:gd name="T73" fmla="*/ 58 h 4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62" h="455">
                    <a:moveTo>
                      <a:pt x="129" y="58"/>
                    </a:moveTo>
                    <a:lnTo>
                      <a:pt x="169" y="56"/>
                    </a:lnTo>
                    <a:lnTo>
                      <a:pt x="227" y="61"/>
                    </a:lnTo>
                    <a:lnTo>
                      <a:pt x="260" y="68"/>
                    </a:lnTo>
                    <a:lnTo>
                      <a:pt x="294" y="68"/>
                    </a:lnTo>
                    <a:lnTo>
                      <a:pt x="325" y="33"/>
                    </a:lnTo>
                    <a:lnTo>
                      <a:pt x="344" y="0"/>
                    </a:lnTo>
                    <a:lnTo>
                      <a:pt x="374" y="1"/>
                    </a:lnTo>
                    <a:lnTo>
                      <a:pt x="389" y="11"/>
                    </a:lnTo>
                    <a:lnTo>
                      <a:pt x="396" y="28"/>
                    </a:lnTo>
                    <a:lnTo>
                      <a:pt x="437" y="28"/>
                    </a:lnTo>
                    <a:lnTo>
                      <a:pt x="461" y="41"/>
                    </a:lnTo>
                    <a:lnTo>
                      <a:pt x="462" y="106"/>
                    </a:lnTo>
                    <a:lnTo>
                      <a:pt x="446" y="125"/>
                    </a:lnTo>
                    <a:lnTo>
                      <a:pt x="436" y="172"/>
                    </a:lnTo>
                    <a:lnTo>
                      <a:pt x="416" y="202"/>
                    </a:lnTo>
                    <a:lnTo>
                      <a:pt x="394" y="233"/>
                    </a:lnTo>
                    <a:lnTo>
                      <a:pt x="382" y="268"/>
                    </a:lnTo>
                    <a:lnTo>
                      <a:pt x="376" y="312"/>
                    </a:lnTo>
                    <a:lnTo>
                      <a:pt x="381" y="342"/>
                    </a:lnTo>
                    <a:lnTo>
                      <a:pt x="374" y="370"/>
                    </a:lnTo>
                    <a:lnTo>
                      <a:pt x="354" y="400"/>
                    </a:lnTo>
                    <a:lnTo>
                      <a:pt x="309" y="447"/>
                    </a:lnTo>
                    <a:lnTo>
                      <a:pt x="177" y="455"/>
                    </a:lnTo>
                    <a:lnTo>
                      <a:pt x="145" y="455"/>
                    </a:lnTo>
                    <a:lnTo>
                      <a:pt x="119" y="455"/>
                    </a:lnTo>
                    <a:lnTo>
                      <a:pt x="47" y="442"/>
                    </a:lnTo>
                    <a:lnTo>
                      <a:pt x="19" y="422"/>
                    </a:lnTo>
                    <a:lnTo>
                      <a:pt x="4" y="390"/>
                    </a:lnTo>
                    <a:lnTo>
                      <a:pt x="0" y="357"/>
                    </a:lnTo>
                    <a:lnTo>
                      <a:pt x="9" y="290"/>
                    </a:lnTo>
                    <a:lnTo>
                      <a:pt x="24" y="243"/>
                    </a:lnTo>
                    <a:lnTo>
                      <a:pt x="44" y="220"/>
                    </a:lnTo>
                    <a:lnTo>
                      <a:pt x="47" y="173"/>
                    </a:lnTo>
                    <a:lnTo>
                      <a:pt x="90" y="167"/>
                    </a:lnTo>
                    <a:lnTo>
                      <a:pt x="132" y="113"/>
                    </a:lnTo>
                    <a:lnTo>
                      <a:pt x="129" y="58"/>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57" name="Freeform 107"/>
              <p:cNvSpPr>
                <a:spLocks/>
              </p:cNvSpPr>
              <p:nvPr/>
            </p:nvSpPr>
            <p:spPr bwMode="auto">
              <a:xfrm>
                <a:off x="4960" y="2831"/>
                <a:ext cx="462" cy="455"/>
              </a:xfrm>
              <a:custGeom>
                <a:avLst/>
                <a:gdLst>
                  <a:gd name="T0" fmla="*/ 129 w 462"/>
                  <a:gd name="T1" fmla="*/ 58 h 455"/>
                  <a:gd name="T2" fmla="*/ 169 w 462"/>
                  <a:gd name="T3" fmla="*/ 56 h 455"/>
                  <a:gd name="T4" fmla="*/ 227 w 462"/>
                  <a:gd name="T5" fmla="*/ 61 h 455"/>
                  <a:gd name="T6" fmla="*/ 260 w 462"/>
                  <a:gd name="T7" fmla="*/ 68 h 455"/>
                  <a:gd name="T8" fmla="*/ 294 w 462"/>
                  <a:gd name="T9" fmla="*/ 68 h 455"/>
                  <a:gd name="T10" fmla="*/ 325 w 462"/>
                  <a:gd name="T11" fmla="*/ 33 h 455"/>
                  <a:gd name="T12" fmla="*/ 344 w 462"/>
                  <a:gd name="T13" fmla="*/ 0 h 455"/>
                  <a:gd name="T14" fmla="*/ 374 w 462"/>
                  <a:gd name="T15" fmla="*/ 1 h 455"/>
                  <a:gd name="T16" fmla="*/ 389 w 462"/>
                  <a:gd name="T17" fmla="*/ 11 h 455"/>
                  <a:gd name="T18" fmla="*/ 396 w 462"/>
                  <a:gd name="T19" fmla="*/ 28 h 455"/>
                  <a:gd name="T20" fmla="*/ 437 w 462"/>
                  <a:gd name="T21" fmla="*/ 28 h 455"/>
                  <a:gd name="T22" fmla="*/ 461 w 462"/>
                  <a:gd name="T23" fmla="*/ 41 h 455"/>
                  <a:gd name="T24" fmla="*/ 462 w 462"/>
                  <a:gd name="T25" fmla="*/ 106 h 455"/>
                  <a:gd name="T26" fmla="*/ 446 w 462"/>
                  <a:gd name="T27" fmla="*/ 125 h 455"/>
                  <a:gd name="T28" fmla="*/ 436 w 462"/>
                  <a:gd name="T29" fmla="*/ 172 h 455"/>
                  <a:gd name="T30" fmla="*/ 416 w 462"/>
                  <a:gd name="T31" fmla="*/ 202 h 455"/>
                  <a:gd name="T32" fmla="*/ 394 w 462"/>
                  <a:gd name="T33" fmla="*/ 233 h 455"/>
                  <a:gd name="T34" fmla="*/ 382 w 462"/>
                  <a:gd name="T35" fmla="*/ 268 h 455"/>
                  <a:gd name="T36" fmla="*/ 376 w 462"/>
                  <a:gd name="T37" fmla="*/ 312 h 455"/>
                  <a:gd name="T38" fmla="*/ 381 w 462"/>
                  <a:gd name="T39" fmla="*/ 342 h 455"/>
                  <a:gd name="T40" fmla="*/ 374 w 462"/>
                  <a:gd name="T41" fmla="*/ 370 h 455"/>
                  <a:gd name="T42" fmla="*/ 354 w 462"/>
                  <a:gd name="T43" fmla="*/ 400 h 455"/>
                  <a:gd name="T44" fmla="*/ 309 w 462"/>
                  <a:gd name="T45" fmla="*/ 447 h 455"/>
                  <a:gd name="T46" fmla="*/ 177 w 462"/>
                  <a:gd name="T47" fmla="*/ 455 h 455"/>
                  <a:gd name="T48" fmla="*/ 145 w 462"/>
                  <a:gd name="T49" fmla="*/ 455 h 455"/>
                  <a:gd name="T50" fmla="*/ 119 w 462"/>
                  <a:gd name="T51" fmla="*/ 455 h 455"/>
                  <a:gd name="T52" fmla="*/ 47 w 462"/>
                  <a:gd name="T53" fmla="*/ 442 h 455"/>
                  <a:gd name="T54" fmla="*/ 19 w 462"/>
                  <a:gd name="T55" fmla="*/ 422 h 455"/>
                  <a:gd name="T56" fmla="*/ 4 w 462"/>
                  <a:gd name="T57" fmla="*/ 390 h 455"/>
                  <a:gd name="T58" fmla="*/ 0 w 462"/>
                  <a:gd name="T59" fmla="*/ 357 h 455"/>
                  <a:gd name="T60" fmla="*/ 9 w 462"/>
                  <a:gd name="T61" fmla="*/ 290 h 455"/>
                  <a:gd name="T62" fmla="*/ 24 w 462"/>
                  <a:gd name="T63" fmla="*/ 243 h 455"/>
                  <a:gd name="T64" fmla="*/ 44 w 462"/>
                  <a:gd name="T65" fmla="*/ 220 h 455"/>
                  <a:gd name="T66" fmla="*/ 47 w 462"/>
                  <a:gd name="T67" fmla="*/ 173 h 455"/>
                  <a:gd name="T68" fmla="*/ 90 w 462"/>
                  <a:gd name="T69" fmla="*/ 167 h 455"/>
                  <a:gd name="T70" fmla="*/ 132 w 462"/>
                  <a:gd name="T71" fmla="*/ 113 h 455"/>
                  <a:gd name="T72" fmla="*/ 129 w 462"/>
                  <a:gd name="T73" fmla="*/ 58 h 4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62" h="455">
                    <a:moveTo>
                      <a:pt x="129" y="58"/>
                    </a:moveTo>
                    <a:lnTo>
                      <a:pt x="169" y="56"/>
                    </a:lnTo>
                    <a:lnTo>
                      <a:pt x="227" y="61"/>
                    </a:lnTo>
                    <a:lnTo>
                      <a:pt x="260" y="68"/>
                    </a:lnTo>
                    <a:lnTo>
                      <a:pt x="294" y="68"/>
                    </a:lnTo>
                    <a:lnTo>
                      <a:pt x="325" y="33"/>
                    </a:lnTo>
                    <a:lnTo>
                      <a:pt x="344" y="0"/>
                    </a:lnTo>
                    <a:lnTo>
                      <a:pt x="374" y="1"/>
                    </a:lnTo>
                    <a:lnTo>
                      <a:pt x="389" y="11"/>
                    </a:lnTo>
                    <a:lnTo>
                      <a:pt x="396" y="28"/>
                    </a:lnTo>
                    <a:lnTo>
                      <a:pt x="437" y="28"/>
                    </a:lnTo>
                    <a:lnTo>
                      <a:pt x="461" y="41"/>
                    </a:lnTo>
                    <a:lnTo>
                      <a:pt x="462" y="106"/>
                    </a:lnTo>
                    <a:lnTo>
                      <a:pt x="446" y="125"/>
                    </a:lnTo>
                    <a:lnTo>
                      <a:pt x="436" y="172"/>
                    </a:lnTo>
                    <a:lnTo>
                      <a:pt x="416" y="202"/>
                    </a:lnTo>
                    <a:lnTo>
                      <a:pt x="394" y="233"/>
                    </a:lnTo>
                    <a:lnTo>
                      <a:pt x="382" y="268"/>
                    </a:lnTo>
                    <a:lnTo>
                      <a:pt x="376" y="312"/>
                    </a:lnTo>
                    <a:lnTo>
                      <a:pt x="381" y="342"/>
                    </a:lnTo>
                    <a:lnTo>
                      <a:pt x="374" y="370"/>
                    </a:lnTo>
                    <a:lnTo>
                      <a:pt x="354" y="400"/>
                    </a:lnTo>
                    <a:lnTo>
                      <a:pt x="309" y="447"/>
                    </a:lnTo>
                    <a:lnTo>
                      <a:pt x="177" y="455"/>
                    </a:lnTo>
                    <a:lnTo>
                      <a:pt x="145" y="455"/>
                    </a:lnTo>
                    <a:lnTo>
                      <a:pt x="119" y="455"/>
                    </a:lnTo>
                    <a:lnTo>
                      <a:pt x="47" y="442"/>
                    </a:lnTo>
                    <a:lnTo>
                      <a:pt x="19" y="422"/>
                    </a:lnTo>
                    <a:lnTo>
                      <a:pt x="4" y="390"/>
                    </a:lnTo>
                    <a:lnTo>
                      <a:pt x="0" y="357"/>
                    </a:lnTo>
                    <a:lnTo>
                      <a:pt x="9" y="290"/>
                    </a:lnTo>
                    <a:lnTo>
                      <a:pt x="24" y="243"/>
                    </a:lnTo>
                    <a:lnTo>
                      <a:pt x="44" y="220"/>
                    </a:lnTo>
                    <a:lnTo>
                      <a:pt x="47" y="173"/>
                    </a:lnTo>
                    <a:lnTo>
                      <a:pt x="90" y="167"/>
                    </a:lnTo>
                    <a:lnTo>
                      <a:pt x="132" y="113"/>
                    </a:lnTo>
                    <a:lnTo>
                      <a:pt x="129" y="58"/>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58" name="Freeform 108"/>
              <p:cNvSpPr>
                <a:spLocks/>
              </p:cNvSpPr>
              <p:nvPr/>
            </p:nvSpPr>
            <p:spPr bwMode="auto">
              <a:xfrm>
                <a:off x="4934" y="3275"/>
                <a:ext cx="220" cy="223"/>
              </a:xfrm>
              <a:custGeom>
                <a:avLst/>
                <a:gdLst>
                  <a:gd name="T0" fmla="*/ 0 w 220"/>
                  <a:gd name="T1" fmla="*/ 103 h 223"/>
                  <a:gd name="T2" fmla="*/ 25 w 220"/>
                  <a:gd name="T3" fmla="*/ 81 h 223"/>
                  <a:gd name="T4" fmla="*/ 43 w 220"/>
                  <a:gd name="T5" fmla="*/ 81 h 223"/>
                  <a:gd name="T6" fmla="*/ 48 w 220"/>
                  <a:gd name="T7" fmla="*/ 45 h 223"/>
                  <a:gd name="T8" fmla="*/ 71 w 220"/>
                  <a:gd name="T9" fmla="*/ 0 h 223"/>
                  <a:gd name="T10" fmla="*/ 145 w 220"/>
                  <a:gd name="T11" fmla="*/ 11 h 223"/>
                  <a:gd name="T12" fmla="*/ 171 w 220"/>
                  <a:gd name="T13" fmla="*/ 13 h 223"/>
                  <a:gd name="T14" fmla="*/ 188 w 220"/>
                  <a:gd name="T15" fmla="*/ 35 h 223"/>
                  <a:gd name="T16" fmla="*/ 213 w 220"/>
                  <a:gd name="T17" fmla="*/ 48 h 223"/>
                  <a:gd name="T18" fmla="*/ 220 w 220"/>
                  <a:gd name="T19" fmla="*/ 68 h 223"/>
                  <a:gd name="T20" fmla="*/ 195 w 220"/>
                  <a:gd name="T21" fmla="*/ 101 h 223"/>
                  <a:gd name="T22" fmla="*/ 176 w 220"/>
                  <a:gd name="T23" fmla="*/ 110 h 223"/>
                  <a:gd name="T24" fmla="*/ 156 w 220"/>
                  <a:gd name="T25" fmla="*/ 128 h 223"/>
                  <a:gd name="T26" fmla="*/ 125 w 220"/>
                  <a:gd name="T27" fmla="*/ 143 h 223"/>
                  <a:gd name="T28" fmla="*/ 113 w 220"/>
                  <a:gd name="T29" fmla="*/ 167 h 223"/>
                  <a:gd name="T30" fmla="*/ 101 w 220"/>
                  <a:gd name="T31" fmla="*/ 192 h 223"/>
                  <a:gd name="T32" fmla="*/ 70 w 220"/>
                  <a:gd name="T33" fmla="*/ 223 h 223"/>
                  <a:gd name="T34" fmla="*/ 31 w 220"/>
                  <a:gd name="T35" fmla="*/ 215 h 223"/>
                  <a:gd name="T36" fmla="*/ 25 w 220"/>
                  <a:gd name="T37" fmla="*/ 183 h 223"/>
                  <a:gd name="T38" fmla="*/ 6 w 220"/>
                  <a:gd name="T39" fmla="*/ 162 h 223"/>
                  <a:gd name="T40" fmla="*/ 0 w 220"/>
                  <a:gd name="T41" fmla="*/ 103 h 2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0" h="223">
                    <a:moveTo>
                      <a:pt x="0" y="103"/>
                    </a:moveTo>
                    <a:lnTo>
                      <a:pt x="25" y="81"/>
                    </a:lnTo>
                    <a:lnTo>
                      <a:pt x="43" y="81"/>
                    </a:lnTo>
                    <a:lnTo>
                      <a:pt x="48" y="45"/>
                    </a:lnTo>
                    <a:lnTo>
                      <a:pt x="71" y="0"/>
                    </a:lnTo>
                    <a:lnTo>
                      <a:pt x="145" y="11"/>
                    </a:lnTo>
                    <a:lnTo>
                      <a:pt x="171" y="13"/>
                    </a:lnTo>
                    <a:lnTo>
                      <a:pt x="188" y="35"/>
                    </a:lnTo>
                    <a:lnTo>
                      <a:pt x="213" y="48"/>
                    </a:lnTo>
                    <a:lnTo>
                      <a:pt x="220" y="68"/>
                    </a:lnTo>
                    <a:lnTo>
                      <a:pt x="195" y="101"/>
                    </a:lnTo>
                    <a:lnTo>
                      <a:pt x="176" y="110"/>
                    </a:lnTo>
                    <a:lnTo>
                      <a:pt x="156" y="128"/>
                    </a:lnTo>
                    <a:lnTo>
                      <a:pt x="125" y="143"/>
                    </a:lnTo>
                    <a:lnTo>
                      <a:pt x="113" y="167"/>
                    </a:lnTo>
                    <a:lnTo>
                      <a:pt x="101" y="192"/>
                    </a:lnTo>
                    <a:lnTo>
                      <a:pt x="70" y="223"/>
                    </a:lnTo>
                    <a:lnTo>
                      <a:pt x="31" y="215"/>
                    </a:lnTo>
                    <a:lnTo>
                      <a:pt x="25" y="183"/>
                    </a:lnTo>
                    <a:lnTo>
                      <a:pt x="6" y="162"/>
                    </a:lnTo>
                    <a:lnTo>
                      <a:pt x="0" y="10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59" name="Freeform 109"/>
              <p:cNvSpPr>
                <a:spLocks/>
              </p:cNvSpPr>
              <p:nvPr/>
            </p:nvSpPr>
            <p:spPr bwMode="auto">
              <a:xfrm>
                <a:off x="4934" y="3275"/>
                <a:ext cx="220" cy="223"/>
              </a:xfrm>
              <a:custGeom>
                <a:avLst/>
                <a:gdLst>
                  <a:gd name="T0" fmla="*/ 0 w 220"/>
                  <a:gd name="T1" fmla="*/ 103 h 223"/>
                  <a:gd name="T2" fmla="*/ 25 w 220"/>
                  <a:gd name="T3" fmla="*/ 81 h 223"/>
                  <a:gd name="T4" fmla="*/ 43 w 220"/>
                  <a:gd name="T5" fmla="*/ 81 h 223"/>
                  <a:gd name="T6" fmla="*/ 48 w 220"/>
                  <a:gd name="T7" fmla="*/ 45 h 223"/>
                  <a:gd name="T8" fmla="*/ 71 w 220"/>
                  <a:gd name="T9" fmla="*/ 0 h 223"/>
                  <a:gd name="T10" fmla="*/ 145 w 220"/>
                  <a:gd name="T11" fmla="*/ 11 h 223"/>
                  <a:gd name="T12" fmla="*/ 171 w 220"/>
                  <a:gd name="T13" fmla="*/ 13 h 223"/>
                  <a:gd name="T14" fmla="*/ 188 w 220"/>
                  <a:gd name="T15" fmla="*/ 35 h 223"/>
                  <a:gd name="T16" fmla="*/ 213 w 220"/>
                  <a:gd name="T17" fmla="*/ 48 h 223"/>
                  <a:gd name="T18" fmla="*/ 220 w 220"/>
                  <a:gd name="T19" fmla="*/ 68 h 223"/>
                  <a:gd name="T20" fmla="*/ 195 w 220"/>
                  <a:gd name="T21" fmla="*/ 101 h 223"/>
                  <a:gd name="T22" fmla="*/ 176 w 220"/>
                  <a:gd name="T23" fmla="*/ 110 h 223"/>
                  <a:gd name="T24" fmla="*/ 156 w 220"/>
                  <a:gd name="T25" fmla="*/ 128 h 223"/>
                  <a:gd name="T26" fmla="*/ 125 w 220"/>
                  <a:gd name="T27" fmla="*/ 143 h 223"/>
                  <a:gd name="T28" fmla="*/ 113 w 220"/>
                  <a:gd name="T29" fmla="*/ 167 h 223"/>
                  <a:gd name="T30" fmla="*/ 101 w 220"/>
                  <a:gd name="T31" fmla="*/ 192 h 223"/>
                  <a:gd name="T32" fmla="*/ 70 w 220"/>
                  <a:gd name="T33" fmla="*/ 223 h 223"/>
                  <a:gd name="T34" fmla="*/ 31 w 220"/>
                  <a:gd name="T35" fmla="*/ 215 h 223"/>
                  <a:gd name="T36" fmla="*/ 25 w 220"/>
                  <a:gd name="T37" fmla="*/ 183 h 223"/>
                  <a:gd name="T38" fmla="*/ 6 w 220"/>
                  <a:gd name="T39" fmla="*/ 162 h 223"/>
                  <a:gd name="T40" fmla="*/ 0 w 220"/>
                  <a:gd name="T41" fmla="*/ 103 h 2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0" h="223">
                    <a:moveTo>
                      <a:pt x="0" y="103"/>
                    </a:moveTo>
                    <a:lnTo>
                      <a:pt x="25" y="81"/>
                    </a:lnTo>
                    <a:lnTo>
                      <a:pt x="43" y="81"/>
                    </a:lnTo>
                    <a:lnTo>
                      <a:pt x="48" y="45"/>
                    </a:lnTo>
                    <a:lnTo>
                      <a:pt x="71" y="0"/>
                    </a:lnTo>
                    <a:lnTo>
                      <a:pt x="145" y="11"/>
                    </a:lnTo>
                    <a:lnTo>
                      <a:pt x="171" y="13"/>
                    </a:lnTo>
                    <a:lnTo>
                      <a:pt x="188" y="35"/>
                    </a:lnTo>
                    <a:lnTo>
                      <a:pt x="213" y="48"/>
                    </a:lnTo>
                    <a:lnTo>
                      <a:pt x="220" y="68"/>
                    </a:lnTo>
                    <a:lnTo>
                      <a:pt x="195" y="101"/>
                    </a:lnTo>
                    <a:lnTo>
                      <a:pt x="176" y="110"/>
                    </a:lnTo>
                    <a:lnTo>
                      <a:pt x="156" y="128"/>
                    </a:lnTo>
                    <a:lnTo>
                      <a:pt x="125" y="143"/>
                    </a:lnTo>
                    <a:lnTo>
                      <a:pt x="113" y="167"/>
                    </a:lnTo>
                    <a:lnTo>
                      <a:pt x="101" y="192"/>
                    </a:lnTo>
                    <a:lnTo>
                      <a:pt x="70" y="223"/>
                    </a:lnTo>
                    <a:lnTo>
                      <a:pt x="31" y="215"/>
                    </a:lnTo>
                    <a:lnTo>
                      <a:pt x="25" y="183"/>
                    </a:lnTo>
                    <a:lnTo>
                      <a:pt x="6" y="162"/>
                    </a:lnTo>
                    <a:lnTo>
                      <a:pt x="0" y="103"/>
                    </a:lnTo>
                    <a:close/>
                  </a:path>
                </a:pathLst>
              </a:custGeom>
              <a:ln>
                <a:headEnd/>
                <a:tailEnd/>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60" name="Freeform 110"/>
              <p:cNvSpPr>
                <a:spLocks/>
              </p:cNvSpPr>
              <p:nvPr/>
            </p:nvSpPr>
            <p:spPr bwMode="auto">
              <a:xfrm>
                <a:off x="495" y="1175"/>
                <a:ext cx="470" cy="426"/>
              </a:xfrm>
              <a:custGeom>
                <a:avLst/>
                <a:gdLst>
                  <a:gd name="T0" fmla="*/ 21 w 470"/>
                  <a:gd name="T1" fmla="*/ 426 h 426"/>
                  <a:gd name="T2" fmla="*/ 1 w 470"/>
                  <a:gd name="T3" fmla="*/ 387 h 426"/>
                  <a:gd name="T4" fmla="*/ 0 w 470"/>
                  <a:gd name="T5" fmla="*/ 340 h 426"/>
                  <a:gd name="T6" fmla="*/ 41 w 470"/>
                  <a:gd name="T7" fmla="*/ 299 h 426"/>
                  <a:gd name="T8" fmla="*/ 81 w 470"/>
                  <a:gd name="T9" fmla="*/ 295 h 426"/>
                  <a:gd name="T10" fmla="*/ 103 w 470"/>
                  <a:gd name="T11" fmla="*/ 274 h 426"/>
                  <a:gd name="T12" fmla="*/ 121 w 470"/>
                  <a:gd name="T13" fmla="*/ 235 h 426"/>
                  <a:gd name="T14" fmla="*/ 133 w 470"/>
                  <a:gd name="T15" fmla="*/ 194 h 426"/>
                  <a:gd name="T16" fmla="*/ 165 w 470"/>
                  <a:gd name="T17" fmla="*/ 180 h 426"/>
                  <a:gd name="T18" fmla="*/ 208 w 470"/>
                  <a:gd name="T19" fmla="*/ 177 h 426"/>
                  <a:gd name="T20" fmla="*/ 231 w 470"/>
                  <a:gd name="T21" fmla="*/ 162 h 426"/>
                  <a:gd name="T22" fmla="*/ 243 w 470"/>
                  <a:gd name="T23" fmla="*/ 140 h 426"/>
                  <a:gd name="T24" fmla="*/ 260 w 470"/>
                  <a:gd name="T25" fmla="*/ 115 h 426"/>
                  <a:gd name="T26" fmla="*/ 285 w 470"/>
                  <a:gd name="T27" fmla="*/ 88 h 426"/>
                  <a:gd name="T28" fmla="*/ 311 w 470"/>
                  <a:gd name="T29" fmla="*/ 63 h 426"/>
                  <a:gd name="T30" fmla="*/ 321 w 470"/>
                  <a:gd name="T31" fmla="*/ 25 h 426"/>
                  <a:gd name="T32" fmla="*/ 350 w 470"/>
                  <a:gd name="T33" fmla="*/ 2 h 426"/>
                  <a:gd name="T34" fmla="*/ 398 w 470"/>
                  <a:gd name="T35" fmla="*/ 0 h 426"/>
                  <a:gd name="T36" fmla="*/ 427 w 470"/>
                  <a:gd name="T37" fmla="*/ 12 h 426"/>
                  <a:gd name="T38" fmla="*/ 450 w 470"/>
                  <a:gd name="T39" fmla="*/ 33 h 426"/>
                  <a:gd name="T40" fmla="*/ 455 w 470"/>
                  <a:gd name="T41" fmla="*/ 72 h 426"/>
                  <a:gd name="T42" fmla="*/ 455 w 470"/>
                  <a:gd name="T43" fmla="*/ 102 h 426"/>
                  <a:gd name="T44" fmla="*/ 470 w 470"/>
                  <a:gd name="T45" fmla="*/ 118 h 426"/>
                  <a:gd name="T46" fmla="*/ 453 w 470"/>
                  <a:gd name="T47" fmla="*/ 153 h 426"/>
                  <a:gd name="T48" fmla="*/ 442 w 470"/>
                  <a:gd name="T49" fmla="*/ 192 h 426"/>
                  <a:gd name="T50" fmla="*/ 438 w 470"/>
                  <a:gd name="T51" fmla="*/ 235 h 426"/>
                  <a:gd name="T52" fmla="*/ 460 w 470"/>
                  <a:gd name="T53" fmla="*/ 270 h 426"/>
                  <a:gd name="T54" fmla="*/ 467 w 470"/>
                  <a:gd name="T55" fmla="*/ 302 h 426"/>
                  <a:gd name="T56" fmla="*/ 467 w 470"/>
                  <a:gd name="T57" fmla="*/ 332 h 426"/>
                  <a:gd name="T58" fmla="*/ 455 w 470"/>
                  <a:gd name="T59" fmla="*/ 347 h 426"/>
                  <a:gd name="T60" fmla="*/ 412 w 470"/>
                  <a:gd name="T61" fmla="*/ 364 h 426"/>
                  <a:gd name="T62" fmla="*/ 367 w 470"/>
                  <a:gd name="T63" fmla="*/ 374 h 426"/>
                  <a:gd name="T64" fmla="*/ 338 w 470"/>
                  <a:gd name="T65" fmla="*/ 389 h 426"/>
                  <a:gd name="T66" fmla="*/ 295 w 470"/>
                  <a:gd name="T67" fmla="*/ 392 h 426"/>
                  <a:gd name="T68" fmla="*/ 268 w 470"/>
                  <a:gd name="T69" fmla="*/ 374 h 426"/>
                  <a:gd name="T70" fmla="*/ 208 w 470"/>
                  <a:gd name="T71" fmla="*/ 374 h 426"/>
                  <a:gd name="T72" fmla="*/ 175 w 470"/>
                  <a:gd name="T73" fmla="*/ 389 h 426"/>
                  <a:gd name="T74" fmla="*/ 138 w 470"/>
                  <a:gd name="T75" fmla="*/ 411 h 426"/>
                  <a:gd name="T76" fmla="*/ 88 w 470"/>
                  <a:gd name="T77" fmla="*/ 421 h 426"/>
                  <a:gd name="T78" fmla="*/ 21 w 470"/>
                  <a:gd name="T79" fmla="*/ 426 h 4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0" h="426">
                    <a:moveTo>
                      <a:pt x="21" y="426"/>
                    </a:moveTo>
                    <a:lnTo>
                      <a:pt x="1" y="387"/>
                    </a:lnTo>
                    <a:lnTo>
                      <a:pt x="0" y="340"/>
                    </a:lnTo>
                    <a:lnTo>
                      <a:pt x="41" y="299"/>
                    </a:lnTo>
                    <a:lnTo>
                      <a:pt x="81" y="295"/>
                    </a:lnTo>
                    <a:lnTo>
                      <a:pt x="103" y="274"/>
                    </a:lnTo>
                    <a:lnTo>
                      <a:pt x="121" y="235"/>
                    </a:lnTo>
                    <a:lnTo>
                      <a:pt x="133" y="194"/>
                    </a:lnTo>
                    <a:lnTo>
                      <a:pt x="165" y="180"/>
                    </a:lnTo>
                    <a:lnTo>
                      <a:pt x="208" y="177"/>
                    </a:lnTo>
                    <a:lnTo>
                      <a:pt x="231" y="162"/>
                    </a:lnTo>
                    <a:lnTo>
                      <a:pt x="243" y="140"/>
                    </a:lnTo>
                    <a:lnTo>
                      <a:pt x="260" y="115"/>
                    </a:lnTo>
                    <a:lnTo>
                      <a:pt x="285" y="88"/>
                    </a:lnTo>
                    <a:lnTo>
                      <a:pt x="311" y="63"/>
                    </a:lnTo>
                    <a:lnTo>
                      <a:pt x="321" y="25"/>
                    </a:lnTo>
                    <a:lnTo>
                      <a:pt x="350" y="2"/>
                    </a:lnTo>
                    <a:lnTo>
                      <a:pt x="398" y="0"/>
                    </a:lnTo>
                    <a:lnTo>
                      <a:pt x="427" y="12"/>
                    </a:lnTo>
                    <a:lnTo>
                      <a:pt x="450" y="33"/>
                    </a:lnTo>
                    <a:lnTo>
                      <a:pt x="455" y="72"/>
                    </a:lnTo>
                    <a:lnTo>
                      <a:pt x="455" y="102"/>
                    </a:lnTo>
                    <a:lnTo>
                      <a:pt x="470" y="118"/>
                    </a:lnTo>
                    <a:lnTo>
                      <a:pt x="453" y="153"/>
                    </a:lnTo>
                    <a:lnTo>
                      <a:pt x="442" y="192"/>
                    </a:lnTo>
                    <a:lnTo>
                      <a:pt x="438" y="235"/>
                    </a:lnTo>
                    <a:lnTo>
                      <a:pt x="460" y="270"/>
                    </a:lnTo>
                    <a:lnTo>
                      <a:pt x="467" y="302"/>
                    </a:lnTo>
                    <a:lnTo>
                      <a:pt x="467" y="332"/>
                    </a:lnTo>
                    <a:lnTo>
                      <a:pt x="455" y="347"/>
                    </a:lnTo>
                    <a:lnTo>
                      <a:pt x="412" y="364"/>
                    </a:lnTo>
                    <a:lnTo>
                      <a:pt x="367" y="374"/>
                    </a:lnTo>
                    <a:lnTo>
                      <a:pt x="338" y="389"/>
                    </a:lnTo>
                    <a:lnTo>
                      <a:pt x="295" y="392"/>
                    </a:lnTo>
                    <a:lnTo>
                      <a:pt x="268" y="374"/>
                    </a:lnTo>
                    <a:lnTo>
                      <a:pt x="208" y="374"/>
                    </a:lnTo>
                    <a:lnTo>
                      <a:pt x="175" y="389"/>
                    </a:lnTo>
                    <a:lnTo>
                      <a:pt x="138" y="411"/>
                    </a:lnTo>
                    <a:lnTo>
                      <a:pt x="88" y="421"/>
                    </a:lnTo>
                    <a:lnTo>
                      <a:pt x="21" y="426"/>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61" name="Freeform 111"/>
              <p:cNvSpPr>
                <a:spLocks/>
              </p:cNvSpPr>
              <p:nvPr/>
            </p:nvSpPr>
            <p:spPr bwMode="auto">
              <a:xfrm>
                <a:off x="495" y="1175"/>
                <a:ext cx="470" cy="426"/>
              </a:xfrm>
              <a:custGeom>
                <a:avLst/>
                <a:gdLst>
                  <a:gd name="T0" fmla="*/ 21 w 470"/>
                  <a:gd name="T1" fmla="*/ 426 h 426"/>
                  <a:gd name="T2" fmla="*/ 1 w 470"/>
                  <a:gd name="T3" fmla="*/ 387 h 426"/>
                  <a:gd name="T4" fmla="*/ 0 w 470"/>
                  <a:gd name="T5" fmla="*/ 340 h 426"/>
                  <a:gd name="T6" fmla="*/ 41 w 470"/>
                  <a:gd name="T7" fmla="*/ 299 h 426"/>
                  <a:gd name="T8" fmla="*/ 81 w 470"/>
                  <a:gd name="T9" fmla="*/ 295 h 426"/>
                  <a:gd name="T10" fmla="*/ 103 w 470"/>
                  <a:gd name="T11" fmla="*/ 274 h 426"/>
                  <a:gd name="T12" fmla="*/ 121 w 470"/>
                  <a:gd name="T13" fmla="*/ 235 h 426"/>
                  <a:gd name="T14" fmla="*/ 133 w 470"/>
                  <a:gd name="T15" fmla="*/ 194 h 426"/>
                  <a:gd name="T16" fmla="*/ 165 w 470"/>
                  <a:gd name="T17" fmla="*/ 180 h 426"/>
                  <a:gd name="T18" fmla="*/ 208 w 470"/>
                  <a:gd name="T19" fmla="*/ 177 h 426"/>
                  <a:gd name="T20" fmla="*/ 231 w 470"/>
                  <a:gd name="T21" fmla="*/ 162 h 426"/>
                  <a:gd name="T22" fmla="*/ 243 w 470"/>
                  <a:gd name="T23" fmla="*/ 140 h 426"/>
                  <a:gd name="T24" fmla="*/ 260 w 470"/>
                  <a:gd name="T25" fmla="*/ 115 h 426"/>
                  <a:gd name="T26" fmla="*/ 285 w 470"/>
                  <a:gd name="T27" fmla="*/ 88 h 426"/>
                  <a:gd name="T28" fmla="*/ 311 w 470"/>
                  <a:gd name="T29" fmla="*/ 63 h 426"/>
                  <a:gd name="T30" fmla="*/ 321 w 470"/>
                  <a:gd name="T31" fmla="*/ 25 h 426"/>
                  <a:gd name="T32" fmla="*/ 350 w 470"/>
                  <a:gd name="T33" fmla="*/ 2 h 426"/>
                  <a:gd name="T34" fmla="*/ 398 w 470"/>
                  <a:gd name="T35" fmla="*/ 0 h 426"/>
                  <a:gd name="T36" fmla="*/ 427 w 470"/>
                  <a:gd name="T37" fmla="*/ 12 h 426"/>
                  <a:gd name="T38" fmla="*/ 450 w 470"/>
                  <a:gd name="T39" fmla="*/ 33 h 426"/>
                  <a:gd name="T40" fmla="*/ 455 w 470"/>
                  <a:gd name="T41" fmla="*/ 72 h 426"/>
                  <a:gd name="T42" fmla="*/ 455 w 470"/>
                  <a:gd name="T43" fmla="*/ 102 h 426"/>
                  <a:gd name="T44" fmla="*/ 470 w 470"/>
                  <a:gd name="T45" fmla="*/ 118 h 426"/>
                  <a:gd name="T46" fmla="*/ 453 w 470"/>
                  <a:gd name="T47" fmla="*/ 153 h 426"/>
                  <a:gd name="T48" fmla="*/ 442 w 470"/>
                  <a:gd name="T49" fmla="*/ 192 h 426"/>
                  <a:gd name="T50" fmla="*/ 438 w 470"/>
                  <a:gd name="T51" fmla="*/ 235 h 426"/>
                  <a:gd name="T52" fmla="*/ 460 w 470"/>
                  <a:gd name="T53" fmla="*/ 270 h 426"/>
                  <a:gd name="T54" fmla="*/ 467 w 470"/>
                  <a:gd name="T55" fmla="*/ 302 h 426"/>
                  <a:gd name="T56" fmla="*/ 467 w 470"/>
                  <a:gd name="T57" fmla="*/ 332 h 426"/>
                  <a:gd name="T58" fmla="*/ 455 w 470"/>
                  <a:gd name="T59" fmla="*/ 347 h 426"/>
                  <a:gd name="T60" fmla="*/ 412 w 470"/>
                  <a:gd name="T61" fmla="*/ 364 h 426"/>
                  <a:gd name="T62" fmla="*/ 367 w 470"/>
                  <a:gd name="T63" fmla="*/ 374 h 426"/>
                  <a:gd name="T64" fmla="*/ 338 w 470"/>
                  <a:gd name="T65" fmla="*/ 389 h 426"/>
                  <a:gd name="T66" fmla="*/ 295 w 470"/>
                  <a:gd name="T67" fmla="*/ 392 h 426"/>
                  <a:gd name="T68" fmla="*/ 268 w 470"/>
                  <a:gd name="T69" fmla="*/ 374 h 426"/>
                  <a:gd name="T70" fmla="*/ 208 w 470"/>
                  <a:gd name="T71" fmla="*/ 374 h 426"/>
                  <a:gd name="T72" fmla="*/ 175 w 470"/>
                  <a:gd name="T73" fmla="*/ 389 h 426"/>
                  <a:gd name="T74" fmla="*/ 138 w 470"/>
                  <a:gd name="T75" fmla="*/ 411 h 426"/>
                  <a:gd name="T76" fmla="*/ 88 w 470"/>
                  <a:gd name="T77" fmla="*/ 421 h 426"/>
                  <a:gd name="T78" fmla="*/ 21 w 470"/>
                  <a:gd name="T79" fmla="*/ 426 h 4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0" h="426">
                    <a:moveTo>
                      <a:pt x="21" y="426"/>
                    </a:moveTo>
                    <a:lnTo>
                      <a:pt x="1" y="387"/>
                    </a:lnTo>
                    <a:lnTo>
                      <a:pt x="0" y="340"/>
                    </a:lnTo>
                    <a:lnTo>
                      <a:pt x="41" y="299"/>
                    </a:lnTo>
                    <a:lnTo>
                      <a:pt x="81" y="295"/>
                    </a:lnTo>
                    <a:lnTo>
                      <a:pt x="103" y="274"/>
                    </a:lnTo>
                    <a:lnTo>
                      <a:pt x="121" y="235"/>
                    </a:lnTo>
                    <a:lnTo>
                      <a:pt x="133" y="194"/>
                    </a:lnTo>
                    <a:lnTo>
                      <a:pt x="165" y="180"/>
                    </a:lnTo>
                    <a:lnTo>
                      <a:pt x="208" y="177"/>
                    </a:lnTo>
                    <a:lnTo>
                      <a:pt x="231" y="162"/>
                    </a:lnTo>
                    <a:lnTo>
                      <a:pt x="243" y="140"/>
                    </a:lnTo>
                    <a:lnTo>
                      <a:pt x="260" y="115"/>
                    </a:lnTo>
                    <a:lnTo>
                      <a:pt x="285" y="88"/>
                    </a:lnTo>
                    <a:lnTo>
                      <a:pt x="311" y="63"/>
                    </a:lnTo>
                    <a:lnTo>
                      <a:pt x="321" y="25"/>
                    </a:lnTo>
                    <a:lnTo>
                      <a:pt x="350" y="2"/>
                    </a:lnTo>
                    <a:lnTo>
                      <a:pt x="398" y="0"/>
                    </a:lnTo>
                    <a:lnTo>
                      <a:pt x="427" y="12"/>
                    </a:lnTo>
                    <a:lnTo>
                      <a:pt x="450" y="33"/>
                    </a:lnTo>
                    <a:lnTo>
                      <a:pt x="455" y="72"/>
                    </a:lnTo>
                    <a:lnTo>
                      <a:pt x="455" y="102"/>
                    </a:lnTo>
                    <a:lnTo>
                      <a:pt x="470" y="118"/>
                    </a:lnTo>
                    <a:lnTo>
                      <a:pt x="453" y="153"/>
                    </a:lnTo>
                    <a:lnTo>
                      <a:pt x="442" y="192"/>
                    </a:lnTo>
                    <a:lnTo>
                      <a:pt x="438" y="235"/>
                    </a:lnTo>
                    <a:lnTo>
                      <a:pt x="460" y="270"/>
                    </a:lnTo>
                    <a:lnTo>
                      <a:pt x="467" y="302"/>
                    </a:lnTo>
                    <a:lnTo>
                      <a:pt x="467" y="332"/>
                    </a:lnTo>
                    <a:lnTo>
                      <a:pt x="455" y="347"/>
                    </a:lnTo>
                    <a:lnTo>
                      <a:pt x="412" y="364"/>
                    </a:lnTo>
                    <a:lnTo>
                      <a:pt x="367" y="374"/>
                    </a:lnTo>
                    <a:lnTo>
                      <a:pt x="338" y="389"/>
                    </a:lnTo>
                    <a:lnTo>
                      <a:pt x="295" y="392"/>
                    </a:lnTo>
                    <a:lnTo>
                      <a:pt x="268" y="374"/>
                    </a:lnTo>
                    <a:lnTo>
                      <a:pt x="208" y="374"/>
                    </a:lnTo>
                    <a:lnTo>
                      <a:pt x="175" y="389"/>
                    </a:lnTo>
                    <a:lnTo>
                      <a:pt x="138" y="411"/>
                    </a:lnTo>
                    <a:lnTo>
                      <a:pt x="88" y="421"/>
                    </a:lnTo>
                    <a:lnTo>
                      <a:pt x="21" y="426"/>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62" name="Freeform 112"/>
              <p:cNvSpPr>
                <a:spLocks/>
              </p:cNvSpPr>
              <p:nvPr/>
            </p:nvSpPr>
            <p:spPr bwMode="auto">
              <a:xfrm>
                <a:off x="1222" y="2539"/>
                <a:ext cx="424" cy="323"/>
              </a:xfrm>
              <a:custGeom>
                <a:avLst/>
                <a:gdLst>
                  <a:gd name="T0" fmla="*/ 312 w 424"/>
                  <a:gd name="T1" fmla="*/ 123 h 323"/>
                  <a:gd name="T2" fmla="*/ 350 w 424"/>
                  <a:gd name="T3" fmla="*/ 151 h 323"/>
                  <a:gd name="T4" fmla="*/ 392 w 424"/>
                  <a:gd name="T5" fmla="*/ 166 h 323"/>
                  <a:gd name="T6" fmla="*/ 424 w 424"/>
                  <a:gd name="T7" fmla="*/ 205 h 323"/>
                  <a:gd name="T8" fmla="*/ 420 w 424"/>
                  <a:gd name="T9" fmla="*/ 273 h 323"/>
                  <a:gd name="T10" fmla="*/ 382 w 424"/>
                  <a:gd name="T11" fmla="*/ 272 h 323"/>
                  <a:gd name="T12" fmla="*/ 348 w 424"/>
                  <a:gd name="T13" fmla="*/ 282 h 323"/>
                  <a:gd name="T14" fmla="*/ 295 w 424"/>
                  <a:gd name="T15" fmla="*/ 282 h 323"/>
                  <a:gd name="T16" fmla="*/ 272 w 424"/>
                  <a:gd name="T17" fmla="*/ 290 h 323"/>
                  <a:gd name="T18" fmla="*/ 252 w 424"/>
                  <a:gd name="T19" fmla="*/ 323 h 323"/>
                  <a:gd name="T20" fmla="*/ 217 w 424"/>
                  <a:gd name="T21" fmla="*/ 323 h 323"/>
                  <a:gd name="T22" fmla="*/ 177 w 424"/>
                  <a:gd name="T23" fmla="*/ 300 h 323"/>
                  <a:gd name="T24" fmla="*/ 133 w 424"/>
                  <a:gd name="T25" fmla="*/ 263 h 323"/>
                  <a:gd name="T26" fmla="*/ 110 w 424"/>
                  <a:gd name="T27" fmla="*/ 238 h 323"/>
                  <a:gd name="T28" fmla="*/ 70 w 424"/>
                  <a:gd name="T29" fmla="*/ 230 h 323"/>
                  <a:gd name="T30" fmla="*/ 37 w 424"/>
                  <a:gd name="T31" fmla="*/ 213 h 323"/>
                  <a:gd name="T32" fmla="*/ 17 w 424"/>
                  <a:gd name="T33" fmla="*/ 195 h 323"/>
                  <a:gd name="T34" fmla="*/ 5 w 424"/>
                  <a:gd name="T35" fmla="*/ 155 h 323"/>
                  <a:gd name="T36" fmla="*/ 0 w 424"/>
                  <a:gd name="T37" fmla="*/ 131 h 323"/>
                  <a:gd name="T38" fmla="*/ 7 w 424"/>
                  <a:gd name="T39" fmla="*/ 103 h 323"/>
                  <a:gd name="T40" fmla="*/ 25 w 424"/>
                  <a:gd name="T41" fmla="*/ 85 h 323"/>
                  <a:gd name="T42" fmla="*/ 87 w 424"/>
                  <a:gd name="T43" fmla="*/ 38 h 323"/>
                  <a:gd name="T44" fmla="*/ 105 w 424"/>
                  <a:gd name="T45" fmla="*/ 5 h 323"/>
                  <a:gd name="T46" fmla="*/ 150 w 424"/>
                  <a:gd name="T47" fmla="*/ 0 h 323"/>
                  <a:gd name="T48" fmla="*/ 167 w 424"/>
                  <a:gd name="T49" fmla="*/ 20 h 323"/>
                  <a:gd name="T50" fmla="*/ 222 w 424"/>
                  <a:gd name="T51" fmla="*/ 45 h 323"/>
                  <a:gd name="T52" fmla="*/ 242 w 424"/>
                  <a:gd name="T53" fmla="*/ 68 h 323"/>
                  <a:gd name="T54" fmla="*/ 278 w 424"/>
                  <a:gd name="T55" fmla="*/ 83 h 323"/>
                  <a:gd name="T56" fmla="*/ 312 w 424"/>
                  <a:gd name="T57" fmla="*/ 123 h 3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4" h="323">
                    <a:moveTo>
                      <a:pt x="312" y="123"/>
                    </a:moveTo>
                    <a:lnTo>
                      <a:pt x="350" y="151"/>
                    </a:lnTo>
                    <a:lnTo>
                      <a:pt x="392" y="166"/>
                    </a:lnTo>
                    <a:lnTo>
                      <a:pt x="424" y="205"/>
                    </a:lnTo>
                    <a:lnTo>
                      <a:pt x="420" y="273"/>
                    </a:lnTo>
                    <a:lnTo>
                      <a:pt x="382" y="272"/>
                    </a:lnTo>
                    <a:lnTo>
                      <a:pt x="348" y="282"/>
                    </a:lnTo>
                    <a:lnTo>
                      <a:pt x="295" y="282"/>
                    </a:lnTo>
                    <a:lnTo>
                      <a:pt x="272" y="290"/>
                    </a:lnTo>
                    <a:lnTo>
                      <a:pt x="252" y="323"/>
                    </a:lnTo>
                    <a:lnTo>
                      <a:pt x="217" y="323"/>
                    </a:lnTo>
                    <a:lnTo>
                      <a:pt x="177" y="300"/>
                    </a:lnTo>
                    <a:lnTo>
                      <a:pt x="133" y="263"/>
                    </a:lnTo>
                    <a:lnTo>
                      <a:pt x="110" y="238"/>
                    </a:lnTo>
                    <a:lnTo>
                      <a:pt x="70" y="230"/>
                    </a:lnTo>
                    <a:lnTo>
                      <a:pt x="37" y="213"/>
                    </a:lnTo>
                    <a:lnTo>
                      <a:pt x="17" y="195"/>
                    </a:lnTo>
                    <a:lnTo>
                      <a:pt x="5" y="155"/>
                    </a:lnTo>
                    <a:lnTo>
                      <a:pt x="0" y="131"/>
                    </a:lnTo>
                    <a:lnTo>
                      <a:pt x="7" y="103"/>
                    </a:lnTo>
                    <a:lnTo>
                      <a:pt x="25" y="85"/>
                    </a:lnTo>
                    <a:lnTo>
                      <a:pt x="87" y="38"/>
                    </a:lnTo>
                    <a:lnTo>
                      <a:pt x="105" y="5"/>
                    </a:lnTo>
                    <a:lnTo>
                      <a:pt x="150" y="0"/>
                    </a:lnTo>
                    <a:lnTo>
                      <a:pt x="167" y="20"/>
                    </a:lnTo>
                    <a:lnTo>
                      <a:pt x="222" y="45"/>
                    </a:lnTo>
                    <a:lnTo>
                      <a:pt x="242" y="68"/>
                    </a:lnTo>
                    <a:lnTo>
                      <a:pt x="278" y="83"/>
                    </a:lnTo>
                    <a:lnTo>
                      <a:pt x="312" y="123"/>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63" name="Freeform 113"/>
              <p:cNvSpPr>
                <a:spLocks/>
              </p:cNvSpPr>
              <p:nvPr/>
            </p:nvSpPr>
            <p:spPr bwMode="auto">
              <a:xfrm>
                <a:off x="1222" y="2539"/>
                <a:ext cx="424" cy="323"/>
              </a:xfrm>
              <a:custGeom>
                <a:avLst/>
                <a:gdLst>
                  <a:gd name="T0" fmla="*/ 312 w 424"/>
                  <a:gd name="T1" fmla="*/ 123 h 323"/>
                  <a:gd name="T2" fmla="*/ 350 w 424"/>
                  <a:gd name="T3" fmla="*/ 151 h 323"/>
                  <a:gd name="T4" fmla="*/ 392 w 424"/>
                  <a:gd name="T5" fmla="*/ 166 h 323"/>
                  <a:gd name="T6" fmla="*/ 424 w 424"/>
                  <a:gd name="T7" fmla="*/ 205 h 323"/>
                  <a:gd name="T8" fmla="*/ 420 w 424"/>
                  <a:gd name="T9" fmla="*/ 273 h 323"/>
                  <a:gd name="T10" fmla="*/ 382 w 424"/>
                  <a:gd name="T11" fmla="*/ 272 h 323"/>
                  <a:gd name="T12" fmla="*/ 348 w 424"/>
                  <a:gd name="T13" fmla="*/ 282 h 323"/>
                  <a:gd name="T14" fmla="*/ 295 w 424"/>
                  <a:gd name="T15" fmla="*/ 282 h 323"/>
                  <a:gd name="T16" fmla="*/ 272 w 424"/>
                  <a:gd name="T17" fmla="*/ 290 h 323"/>
                  <a:gd name="T18" fmla="*/ 252 w 424"/>
                  <a:gd name="T19" fmla="*/ 323 h 323"/>
                  <a:gd name="T20" fmla="*/ 217 w 424"/>
                  <a:gd name="T21" fmla="*/ 323 h 323"/>
                  <a:gd name="T22" fmla="*/ 177 w 424"/>
                  <a:gd name="T23" fmla="*/ 300 h 323"/>
                  <a:gd name="T24" fmla="*/ 133 w 424"/>
                  <a:gd name="T25" fmla="*/ 263 h 323"/>
                  <a:gd name="T26" fmla="*/ 110 w 424"/>
                  <a:gd name="T27" fmla="*/ 238 h 323"/>
                  <a:gd name="T28" fmla="*/ 70 w 424"/>
                  <a:gd name="T29" fmla="*/ 230 h 323"/>
                  <a:gd name="T30" fmla="*/ 37 w 424"/>
                  <a:gd name="T31" fmla="*/ 213 h 323"/>
                  <a:gd name="T32" fmla="*/ 17 w 424"/>
                  <a:gd name="T33" fmla="*/ 195 h 323"/>
                  <a:gd name="T34" fmla="*/ 5 w 424"/>
                  <a:gd name="T35" fmla="*/ 155 h 323"/>
                  <a:gd name="T36" fmla="*/ 0 w 424"/>
                  <a:gd name="T37" fmla="*/ 131 h 323"/>
                  <a:gd name="T38" fmla="*/ 7 w 424"/>
                  <a:gd name="T39" fmla="*/ 103 h 323"/>
                  <a:gd name="T40" fmla="*/ 25 w 424"/>
                  <a:gd name="T41" fmla="*/ 85 h 323"/>
                  <a:gd name="T42" fmla="*/ 87 w 424"/>
                  <a:gd name="T43" fmla="*/ 38 h 323"/>
                  <a:gd name="T44" fmla="*/ 105 w 424"/>
                  <a:gd name="T45" fmla="*/ 5 h 323"/>
                  <a:gd name="T46" fmla="*/ 150 w 424"/>
                  <a:gd name="T47" fmla="*/ 0 h 323"/>
                  <a:gd name="T48" fmla="*/ 167 w 424"/>
                  <a:gd name="T49" fmla="*/ 20 h 323"/>
                  <a:gd name="T50" fmla="*/ 222 w 424"/>
                  <a:gd name="T51" fmla="*/ 45 h 323"/>
                  <a:gd name="T52" fmla="*/ 242 w 424"/>
                  <a:gd name="T53" fmla="*/ 68 h 323"/>
                  <a:gd name="T54" fmla="*/ 278 w 424"/>
                  <a:gd name="T55" fmla="*/ 83 h 323"/>
                  <a:gd name="T56" fmla="*/ 312 w 424"/>
                  <a:gd name="T57" fmla="*/ 123 h 3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4" h="323">
                    <a:moveTo>
                      <a:pt x="312" y="123"/>
                    </a:moveTo>
                    <a:lnTo>
                      <a:pt x="350" y="151"/>
                    </a:lnTo>
                    <a:lnTo>
                      <a:pt x="392" y="166"/>
                    </a:lnTo>
                    <a:lnTo>
                      <a:pt x="424" y="205"/>
                    </a:lnTo>
                    <a:lnTo>
                      <a:pt x="420" y="273"/>
                    </a:lnTo>
                    <a:lnTo>
                      <a:pt x="382" y="272"/>
                    </a:lnTo>
                    <a:lnTo>
                      <a:pt x="348" y="282"/>
                    </a:lnTo>
                    <a:lnTo>
                      <a:pt x="295" y="282"/>
                    </a:lnTo>
                    <a:lnTo>
                      <a:pt x="272" y="290"/>
                    </a:lnTo>
                    <a:lnTo>
                      <a:pt x="252" y="323"/>
                    </a:lnTo>
                    <a:lnTo>
                      <a:pt x="217" y="323"/>
                    </a:lnTo>
                    <a:lnTo>
                      <a:pt x="177" y="300"/>
                    </a:lnTo>
                    <a:lnTo>
                      <a:pt x="133" y="263"/>
                    </a:lnTo>
                    <a:lnTo>
                      <a:pt x="110" y="238"/>
                    </a:lnTo>
                    <a:lnTo>
                      <a:pt x="70" y="230"/>
                    </a:lnTo>
                    <a:lnTo>
                      <a:pt x="37" y="213"/>
                    </a:lnTo>
                    <a:lnTo>
                      <a:pt x="17" y="195"/>
                    </a:lnTo>
                    <a:lnTo>
                      <a:pt x="5" y="155"/>
                    </a:lnTo>
                    <a:lnTo>
                      <a:pt x="0" y="131"/>
                    </a:lnTo>
                    <a:lnTo>
                      <a:pt x="7" y="103"/>
                    </a:lnTo>
                    <a:lnTo>
                      <a:pt x="25" y="85"/>
                    </a:lnTo>
                    <a:lnTo>
                      <a:pt x="87" y="38"/>
                    </a:lnTo>
                    <a:lnTo>
                      <a:pt x="105" y="5"/>
                    </a:lnTo>
                    <a:lnTo>
                      <a:pt x="150" y="0"/>
                    </a:lnTo>
                    <a:lnTo>
                      <a:pt x="167" y="20"/>
                    </a:lnTo>
                    <a:lnTo>
                      <a:pt x="222" y="45"/>
                    </a:lnTo>
                    <a:lnTo>
                      <a:pt x="242" y="68"/>
                    </a:lnTo>
                    <a:lnTo>
                      <a:pt x="278" y="83"/>
                    </a:lnTo>
                    <a:lnTo>
                      <a:pt x="312" y="123"/>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64" name="Freeform 114"/>
              <p:cNvSpPr>
                <a:spLocks/>
              </p:cNvSpPr>
              <p:nvPr/>
            </p:nvSpPr>
            <p:spPr bwMode="auto">
              <a:xfrm>
                <a:off x="2573" y="2360"/>
                <a:ext cx="342" cy="370"/>
              </a:xfrm>
              <a:custGeom>
                <a:avLst/>
                <a:gdLst>
                  <a:gd name="T0" fmla="*/ 239 w 342"/>
                  <a:gd name="T1" fmla="*/ 370 h 370"/>
                  <a:gd name="T2" fmla="*/ 315 w 342"/>
                  <a:gd name="T3" fmla="*/ 352 h 370"/>
                  <a:gd name="T4" fmla="*/ 314 w 342"/>
                  <a:gd name="T5" fmla="*/ 352 h 370"/>
                  <a:gd name="T6" fmla="*/ 295 w 342"/>
                  <a:gd name="T7" fmla="*/ 305 h 370"/>
                  <a:gd name="T8" fmla="*/ 314 w 342"/>
                  <a:gd name="T9" fmla="*/ 235 h 370"/>
                  <a:gd name="T10" fmla="*/ 304 w 342"/>
                  <a:gd name="T11" fmla="*/ 167 h 370"/>
                  <a:gd name="T12" fmla="*/ 322 w 342"/>
                  <a:gd name="T13" fmla="*/ 132 h 370"/>
                  <a:gd name="T14" fmla="*/ 337 w 342"/>
                  <a:gd name="T15" fmla="*/ 113 h 370"/>
                  <a:gd name="T16" fmla="*/ 342 w 342"/>
                  <a:gd name="T17" fmla="*/ 98 h 370"/>
                  <a:gd name="T18" fmla="*/ 292 w 342"/>
                  <a:gd name="T19" fmla="*/ 93 h 370"/>
                  <a:gd name="T20" fmla="*/ 279 w 342"/>
                  <a:gd name="T21" fmla="*/ 85 h 370"/>
                  <a:gd name="T22" fmla="*/ 262 w 342"/>
                  <a:gd name="T23" fmla="*/ 67 h 370"/>
                  <a:gd name="T24" fmla="*/ 214 w 342"/>
                  <a:gd name="T25" fmla="*/ 52 h 370"/>
                  <a:gd name="T26" fmla="*/ 189 w 342"/>
                  <a:gd name="T27" fmla="*/ 22 h 370"/>
                  <a:gd name="T28" fmla="*/ 120 w 342"/>
                  <a:gd name="T29" fmla="*/ 10 h 370"/>
                  <a:gd name="T30" fmla="*/ 80 w 342"/>
                  <a:gd name="T31" fmla="*/ 0 h 370"/>
                  <a:gd name="T32" fmla="*/ 57 w 342"/>
                  <a:gd name="T33" fmla="*/ 25 h 370"/>
                  <a:gd name="T34" fmla="*/ 52 w 342"/>
                  <a:gd name="T35" fmla="*/ 73 h 370"/>
                  <a:gd name="T36" fmla="*/ 28 w 342"/>
                  <a:gd name="T37" fmla="*/ 100 h 370"/>
                  <a:gd name="T38" fmla="*/ 18 w 342"/>
                  <a:gd name="T39" fmla="*/ 145 h 370"/>
                  <a:gd name="T40" fmla="*/ 0 w 342"/>
                  <a:gd name="T41" fmla="*/ 154 h 370"/>
                  <a:gd name="T42" fmla="*/ 3 w 342"/>
                  <a:gd name="T43" fmla="*/ 177 h 370"/>
                  <a:gd name="T44" fmla="*/ 20 w 342"/>
                  <a:gd name="T45" fmla="*/ 185 h 370"/>
                  <a:gd name="T46" fmla="*/ 30 w 342"/>
                  <a:gd name="T47" fmla="*/ 232 h 370"/>
                  <a:gd name="T48" fmla="*/ 63 w 342"/>
                  <a:gd name="T49" fmla="*/ 245 h 370"/>
                  <a:gd name="T50" fmla="*/ 67 w 342"/>
                  <a:gd name="T51" fmla="*/ 280 h 370"/>
                  <a:gd name="T52" fmla="*/ 90 w 342"/>
                  <a:gd name="T53" fmla="*/ 297 h 370"/>
                  <a:gd name="T54" fmla="*/ 160 w 342"/>
                  <a:gd name="T55" fmla="*/ 312 h 370"/>
                  <a:gd name="T56" fmla="*/ 207 w 342"/>
                  <a:gd name="T57" fmla="*/ 324 h 370"/>
                  <a:gd name="T58" fmla="*/ 227 w 342"/>
                  <a:gd name="T59" fmla="*/ 344 h 370"/>
                  <a:gd name="T60" fmla="*/ 239 w 342"/>
                  <a:gd name="T61" fmla="*/ 370 h 3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2" h="370">
                    <a:moveTo>
                      <a:pt x="239" y="370"/>
                    </a:moveTo>
                    <a:lnTo>
                      <a:pt x="315" y="352"/>
                    </a:lnTo>
                    <a:lnTo>
                      <a:pt x="314" y="352"/>
                    </a:lnTo>
                    <a:lnTo>
                      <a:pt x="295" y="305"/>
                    </a:lnTo>
                    <a:lnTo>
                      <a:pt x="314" y="235"/>
                    </a:lnTo>
                    <a:lnTo>
                      <a:pt x="304" y="167"/>
                    </a:lnTo>
                    <a:lnTo>
                      <a:pt x="322" y="132"/>
                    </a:lnTo>
                    <a:lnTo>
                      <a:pt x="337" y="113"/>
                    </a:lnTo>
                    <a:lnTo>
                      <a:pt x="342" y="98"/>
                    </a:lnTo>
                    <a:lnTo>
                      <a:pt x="292" y="93"/>
                    </a:lnTo>
                    <a:lnTo>
                      <a:pt x="279" y="85"/>
                    </a:lnTo>
                    <a:lnTo>
                      <a:pt x="262" y="67"/>
                    </a:lnTo>
                    <a:lnTo>
                      <a:pt x="214" y="52"/>
                    </a:lnTo>
                    <a:lnTo>
                      <a:pt x="189" y="22"/>
                    </a:lnTo>
                    <a:lnTo>
                      <a:pt x="120" y="10"/>
                    </a:lnTo>
                    <a:lnTo>
                      <a:pt x="80" y="0"/>
                    </a:lnTo>
                    <a:lnTo>
                      <a:pt x="57" y="25"/>
                    </a:lnTo>
                    <a:lnTo>
                      <a:pt x="52" y="73"/>
                    </a:lnTo>
                    <a:lnTo>
                      <a:pt x="28" y="100"/>
                    </a:lnTo>
                    <a:lnTo>
                      <a:pt x="18" y="145"/>
                    </a:lnTo>
                    <a:lnTo>
                      <a:pt x="0" y="154"/>
                    </a:lnTo>
                    <a:lnTo>
                      <a:pt x="3" y="177"/>
                    </a:lnTo>
                    <a:lnTo>
                      <a:pt x="20" y="185"/>
                    </a:lnTo>
                    <a:lnTo>
                      <a:pt x="30" y="232"/>
                    </a:lnTo>
                    <a:lnTo>
                      <a:pt x="63" y="245"/>
                    </a:lnTo>
                    <a:lnTo>
                      <a:pt x="67" y="280"/>
                    </a:lnTo>
                    <a:lnTo>
                      <a:pt x="90" y="297"/>
                    </a:lnTo>
                    <a:lnTo>
                      <a:pt x="160" y="312"/>
                    </a:lnTo>
                    <a:lnTo>
                      <a:pt x="207" y="324"/>
                    </a:lnTo>
                    <a:lnTo>
                      <a:pt x="227" y="344"/>
                    </a:lnTo>
                    <a:lnTo>
                      <a:pt x="239" y="370"/>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65" name="Freeform 115"/>
              <p:cNvSpPr>
                <a:spLocks/>
              </p:cNvSpPr>
              <p:nvPr/>
            </p:nvSpPr>
            <p:spPr bwMode="auto">
              <a:xfrm>
                <a:off x="2573" y="2360"/>
                <a:ext cx="342" cy="370"/>
              </a:xfrm>
              <a:custGeom>
                <a:avLst/>
                <a:gdLst>
                  <a:gd name="T0" fmla="*/ 239 w 342"/>
                  <a:gd name="T1" fmla="*/ 370 h 370"/>
                  <a:gd name="T2" fmla="*/ 315 w 342"/>
                  <a:gd name="T3" fmla="*/ 352 h 370"/>
                  <a:gd name="T4" fmla="*/ 314 w 342"/>
                  <a:gd name="T5" fmla="*/ 352 h 370"/>
                  <a:gd name="T6" fmla="*/ 295 w 342"/>
                  <a:gd name="T7" fmla="*/ 305 h 370"/>
                  <a:gd name="T8" fmla="*/ 314 w 342"/>
                  <a:gd name="T9" fmla="*/ 235 h 370"/>
                  <a:gd name="T10" fmla="*/ 304 w 342"/>
                  <a:gd name="T11" fmla="*/ 167 h 370"/>
                  <a:gd name="T12" fmla="*/ 322 w 342"/>
                  <a:gd name="T13" fmla="*/ 132 h 370"/>
                  <a:gd name="T14" fmla="*/ 337 w 342"/>
                  <a:gd name="T15" fmla="*/ 113 h 370"/>
                  <a:gd name="T16" fmla="*/ 342 w 342"/>
                  <a:gd name="T17" fmla="*/ 98 h 370"/>
                  <a:gd name="T18" fmla="*/ 292 w 342"/>
                  <a:gd name="T19" fmla="*/ 93 h 370"/>
                  <a:gd name="T20" fmla="*/ 279 w 342"/>
                  <a:gd name="T21" fmla="*/ 85 h 370"/>
                  <a:gd name="T22" fmla="*/ 262 w 342"/>
                  <a:gd name="T23" fmla="*/ 67 h 370"/>
                  <a:gd name="T24" fmla="*/ 214 w 342"/>
                  <a:gd name="T25" fmla="*/ 52 h 370"/>
                  <a:gd name="T26" fmla="*/ 189 w 342"/>
                  <a:gd name="T27" fmla="*/ 22 h 370"/>
                  <a:gd name="T28" fmla="*/ 120 w 342"/>
                  <a:gd name="T29" fmla="*/ 10 h 370"/>
                  <a:gd name="T30" fmla="*/ 80 w 342"/>
                  <a:gd name="T31" fmla="*/ 0 h 370"/>
                  <a:gd name="T32" fmla="*/ 57 w 342"/>
                  <a:gd name="T33" fmla="*/ 25 h 370"/>
                  <a:gd name="T34" fmla="*/ 52 w 342"/>
                  <a:gd name="T35" fmla="*/ 73 h 370"/>
                  <a:gd name="T36" fmla="*/ 28 w 342"/>
                  <a:gd name="T37" fmla="*/ 100 h 370"/>
                  <a:gd name="T38" fmla="*/ 18 w 342"/>
                  <a:gd name="T39" fmla="*/ 145 h 370"/>
                  <a:gd name="T40" fmla="*/ 0 w 342"/>
                  <a:gd name="T41" fmla="*/ 154 h 370"/>
                  <a:gd name="T42" fmla="*/ 3 w 342"/>
                  <a:gd name="T43" fmla="*/ 177 h 370"/>
                  <a:gd name="T44" fmla="*/ 20 w 342"/>
                  <a:gd name="T45" fmla="*/ 185 h 370"/>
                  <a:gd name="T46" fmla="*/ 30 w 342"/>
                  <a:gd name="T47" fmla="*/ 232 h 370"/>
                  <a:gd name="T48" fmla="*/ 63 w 342"/>
                  <a:gd name="T49" fmla="*/ 245 h 370"/>
                  <a:gd name="T50" fmla="*/ 67 w 342"/>
                  <a:gd name="T51" fmla="*/ 280 h 370"/>
                  <a:gd name="T52" fmla="*/ 90 w 342"/>
                  <a:gd name="T53" fmla="*/ 297 h 370"/>
                  <a:gd name="T54" fmla="*/ 160 w 342"/>
                  <a:gd name="T55" fmla="*/ 312 h 370"/>
                  <a:gd name="T56" fmla="*/ 207 w 342"/>
                  <a:gd name="T57" fmla="*/ 324 h 370"/>
                  <a:gd name="T58" fmla="*/ 227 w 342"/>
                  <a:gd name="T59" fmla="*/ 344 h 370"/>
                  <a:gd name="T60" fmla="*/ 239 w 342"/>
                  <a:gd name="T61" fmla="*/ 370 h 3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2" h="370">
                    <a:moveTo>
                      <a:pt x="239" y="370"/>
                    </a:moveTo>
                    <a:lnTo>
                      <a:pt x="315" y="352"/>
                    </a:lnTo>
                    <a:lnTo>
                      <a:pt x="314" y="352"/>
                    </a:lnTo>
                    <a:lnTo>
                      <a:pt x="295" y="305"/>
                    </a:lnTo>
                    <a:lnTo>
                      <a:pt x="314" y="235"/>
                    </a:lnTo>
                    <a:lnTo>
                      <a:pt x="304" y="167"/>
                    </a:lnTo>
                    <a:lnTo>
                      <a:pt x="322" y="132"/>
                    </a:lnTo>
                    <a:lnTo>
                      <a:pt x="337" y="113"/>
                    </a:lnTo>
                    <a:lnTo>
                      <a:pt x="342" y="98"/>
                    </a:lnTo>
                    <a:lnTo>
                      <a:pt x="292" y="93"/>
                    </a:lnTo>
                    <a:lnTo>
                      <a:pt x="279" y="85"/>
                    </a:lnTo>
                    <a:lnTo>
                      <a:pt x="262" y="67"/>
                    </a:lnTo>
                    <a:lnTo>
                      <a:pt x="214" y="52"/>
                    </a:lnTo>
                    <a:lnTo>
                      <a:pt x="189" y="22"/>
                    </a:lnTo>
                    <a:lnTo>
                      <a:pt x="120" y="10"/>
                    </a:lnTo>
                    <a:lnTo>
                      <a:pt x="80" y="0"/>
                    </a:lnTo>
                    <a:lnTo>
                      <a:pt x="57" y="25"/>
                    </a:lnTo>
                    <a:lnTo>
                      <a:pt x="52" y="73"/>
                    </a:lnTo>
                    <a:lnTo>
                      <a:pt x="28" y="100"/>
                    </a:lnTo>
                    <a:lnTo>
                      <a:pt x="18" y="145"/>
                    </a:lnTo>
                    <a:lnTo>
                      <a:pt x="0" y="154"/>
                    </a:lnTo>
                    <a:lnTo>
                      <a:pt x="3" y="177"/>
                    </a:lnTo>
                    <a:lnTo>
                      <a:pt x="20" y="185"/>
                    </a:lnTo>
                    <a:lnTo>
                      <a:pt x="30" y="232"/>
                    </a:lnTo>
                    <a:lnTo>
                      <a:pt x="63" y="245"/>
                    </a:lnTo>
                    <a:lnTo>
                      <a:pt x="67" y="280"/>
                    </a:lnTo>
                    <a:lnTo>
                      <a:pt x="90" y="297"/>
                    </a:lnTo>
                    <a:lnTo>
                      <a:pt x="160" y="312"/>
                    </a:lnTo>
                    <a:lnTo>
                      <a:pt x="207" y="324"/>
                    </a:lnTo>
                    <a:lnTo>
                      <a:pt x="227" y="344"/>
                    </a:lnTo>
                    <a:lnTo>
                      <a:pt x="239" y="370"/>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66" name="Freeform 116"/>
              <p:cNvSpPr>
                <a:spLocks/>
              </p:cNvSpPr>
              <p:nvPr/>
            </p:nvSpPr>
            <p:spPr bwMode="auto">
              <a:xfrm>
                <a:off x="414" y="1549"/>
                <a:ext cx="454" cy="274"/>
              </a:xfrm>
              <a:custGeom>
                <a:avLst/>
                <a:gdLst>
                  <a:gd name="T0" fmla="*/ 34 w 454"/>
                  <a:gd name="T1" fmla="*/ 274 h 274"/>
                  <a:gd name="T2" fmla="*/ 106 w 454"/>
                  <a:gd name="T3" fmla="*/ 267 h 274"/>
                  <a:gd name="T4" fmla="*/ 219 w 454"/>
                  <a:gd name="T5" fmla="*/ 210 h 274"/>
                  <a:gd name="T6" fmla="*/ 317 w 454"/>
                  <a:gd name="T7" fmla="*/ 218 h 274"/>
                  <a:gd name="T8" fmla="*/ 326 w 454"/>
                  <a:gd name="T9" fmla="*/ 202 h 274"/>
                  <a:gd name="T10" fmla="*/ 342 w 454"/>
                  <a:gd name="T11" fmla="*/ 202 h 274"/>
                  <a:gd name="T12" fmla="*/ 357 w 454"/>
                  <a:gd name="T13" fmla="*/ 210 h 274"/>
                  <a:gd name="T14" fmla="*/ 389 w 454"/>
                  <a:gd name="T15" fmla="*/ 243 h 274"/>
                  <a:gd name="T16" fmla="*/ 454 w 454"/>
                  <a:gd name="T17" fmla="*/ 197 h 274"/>
                  <a:gd name="T18" fmla="*/ 394 w 454"/>
                  <a:gd name="T19" fmla="*/ 145 h 274"/>
                  <a:gd name="T20" fmla="*/ 377 w 454"/>
                  <a:gd name="T21" fmla="*/ 110 h 274"/>
                  <a:gd name="T22" fmla="*/ 381 w 454"/>
                  <a:gd name="T23" fmla="*/ 68 h 274"/>
                  <a:gd name="T24" fmla="*/ 376 w 454"/>
                  <a:gd name="T25" fmla="*/ 18 h 274"/>
                  <a:gd name="T26" fmla="*/ 349 w 454"/>
                  <a:gd name="T27" fmla="*/ 0 h 274"/>
                  <a:gd name="T28" fmla="*/ 289 w 454"/>
                  <a:gd name="T29" fmla="*/ 0 h 274"/>
                  <a:gd name="T30" fmla="*/ 256 w 454"/>
                  <a:gd name="T31" fmla="*/ 15 h 274"/>
                  <a:gd name="T32" fmla="*/ 219 w 454"/>
                  <a:gd name="T33" fmla="*/ 37 h 274"/>
                  <a:gd name="T34" fmla="*/ 169 w 454"/>
                  <a:gd name="T35" fmla="*/ 47 h 274"/>
                  <a:gd name="T36" fmla="*/ 102 w 454"/>
                  <a:gd name="T37" fmla="*/ 52 h 274"/>
                  <a:gd name="T38" fmla="*/ 102 w 454"/>
                  <a:gd name="T39" fmla="*/ 82 h 274"/>
                  <a:gd name="T40" fmla="*/ 87 w 454"/>
                  <a:gd name="T41" fmla="*/ 102 h 274"/>
                  <a:gd name="T42" fmla="*/ 61 w 454"/>
                  <a:gd name="T43" fmla="*/ 127 h 274"/>
                  <a:gd name="T44" fmla="*/ 32 w 454"/>
                  <a:gd name="T45" fmla="*/ 170 h 274"/>
                  <a:gd name="T46" fmla="*/ 0 w 454"/>
                  <a:gd name="T47" fmla="*/ 195 h 274"/>
                  <a:gd name="T48" fmla="*/ 2 w 454"/>
                  <a:gd name="T49" fmla="*/ 225 h 274"/>
                  <a:gd name="T50" fmla="*/ 20 w 454"/>
                  <a:gd name="T51" fmla="*/ 252 h 274"/>
                  <a:gd name="T52" fmla="*/ 34 w 454"/>
                  <a:gd name="T53" fmla="*/ 274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54" h="274">
                    <a:moveTo>
                      <a:pt x="34" y="274"/>
                    </a:moveTo>
                    <a:lnTo>
                      <a:pt x="106" y="267"/>
                    </a:lnTo>
                    <a:lnTo>
                      <a:pt x="219" y="210"/>
                    </a:lnTo>
                    <a:lnTo>
                      <a:pt x="317" y="218"/>
                    </a:lnTo>
                    <a:lnTo>
                      <a:pt x="326" y="202"/>
                    </a:lnTo>
                    <a:lnTo>
                      <a:pt x="342" y="202"/>
                    </a:lnTo>
                    <a:lnTo>
                      <a:pt x="357" y="210"/>
                    </a:lnTo>
                    <a:lnTo>
                      <a:pt x="389" y="243"/>
                    </a:lnTo>
                    <a:lnTo>
                      <a:pt x="454" y="197"/>
                    </a:lnTo>
                    <a:lnTo>
                      <a:pt x="394" y="145"/>
                    </a:lnTo>
                    <a:lnTo>
                      <a:pt x="377" y="110"/>
                    </a:lnTo>
                    <a:lnTo>
                      <a:pt x="381" y="68"/>
                    </a:lnTo>
                    <a:lnTo>
                      <a:pt x="376" y="18"/>
                    </a:lnTo>
                    <a:lnTo>
                      <a:pt x="349" y="0"/>
                    </a:lnTo>
                    <a:lnTo>
                      <a:pt x="289" y="0"/>
                    </a:lnTo>
                    <a:lnTo>
                      <a:pt x="256" y="15"/>
                    </a:lnTo>
                    <a:lnTo>
                      <a:pt x="219" y="37"/>
                    </a:lnTo>
                    <a:lnTo>
                      <a:pt x="169" y="47"/>
                    </a:lnTo>
                    <a:lnTo>
                      <a:pt x="102" y="52"/>
                    </a:lnTo>
                    <a:lnTo>
                      <a:pt x="102" y="82"/>
                    </a:lnTo>
                    <a:lnTo>
                      <a:pt x="87" y="102"/>
                    </a:lnTo>
                    <a:lnTo>
                      <a:pt x="61" y="127"/>
                    </a:lnTo>
                    <a:lnTo>
                      <a:pt x="32" y="170"/>
                    </a:lnTo>
                    <a:lnTo>
                      <a:pt x="0" y="195"/>
                    </a:lnTo>
                    <a:lnTo>
                      <a:pt x="2" y="225"/>
                    </a:lnTo>
                    <a:lnTo>
                      <a:pt x="20" y="252"/>
                    </a:lnTo>
                    <a:lnTo>
                      <a:pt x="34" y="274"/>
                    </a:lnTo>
                    <a:close/>
                  </a:path>
                </a:pathLst>
              </a:custGeom>
              <a:solidFill>
                <a:srgbClr val="F8C4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67" name="Freeform 117"/>
              <p:cNvSpPr>
                <a:spLocks/>
              </p:cNvSpPr>
              <p:nvPr/>
            </p:nvSpPr>
            <p:spPr bwMode="auto">
              <a:xfrm>
                <a:off x="414" y="1549"/>
                <a:ext cx="454" cy="274"/>
              </a:xfrm>
              <a:custGeom>
                <a:avLst/>
                <a:gdLst>
                  <a:gd name="T0" fmla="*/ 34 w 454"/>
                  <a:gd name="T1" fmla="*/ 274 h 274"/>
                  <a:gd name="T2" fmla="*/ 106 w 454"/>
                  <a:gd name="T3" fmla="*/ 267 h 274"/>
                  <a:gd name="T4" fmla="*/ 219 w 454"/>
                  <a:gd name="T5" fmla="*/ 210 h 274"/>
                  <a:gd name="T6" fmla="*/ 317 w 454"/>
                  <a:gd name="T7" fmla="*/ 218 h 274"/>
                  <a:gd name="T8" fmla="*/ 326 w 454"/>
                  <a:gd name="T9" fmla="*/ 202 h 274"/>
                  <a:gd name="T10" fmla="*/ 342 w 454"/>
                  <a:gd name="T11" fmla="*/ 202 h 274"/>
                  <a:gd name="T12" fmla="*/ 357 w 454"/>
                  <a:gd name="T13" fmla="*/ 210 h 274"/>
                  <a:gd name="T14" fmla="*/ 389 w 454"/>
                  <a:gd name="T15" fmla="*/ 243 h 274"/>
                  <a:gd name="T16" fmla="*/ 454 w 454"/>
                  <a:gd name="T17" fmla="*/ 197 h 274"/>
                  <a:gd name="T18" fmla="*/ 394 w 454"/>
                  <a:gd name="T19" fmla="*/ 145 h 274"/>
                  <a:gd name="T20" fmla="*/ 377 w 454"/>
                  <a:gd name="T21" fmla="*/ 110 h 274"/>
                  <a:gd name="T22" fmla="*/ 381 w 454"/>
                  <a:gd name="T23" fmla="*/ 68 h 274"/>
                  <a:gd name="T24" fmla="*/ 376 w 454"/>
                  <a:gd name="T25" fmla="*/ 18 h 274"/>
                  <a:gd name="T26" fmla="*/ 349 w 454"/>
                  <a:gd name="T27" fmla="*/ 0 h 274"/>
                  <a:gd name="T28" fmla="*/ 289 w 454"/>
                  <a:gd name="T29" fmla="*/ 0 h 274"/>
                  <a:gd name="T30" fmla="*/ 256 w 454"/>
                  <a:gd name="T31" fmla="*/ 15 h 274"/>
                  <a:gd name="T32" fmla="*/ 219 w 454"/>
                  <a:gd name="T33" fmla="*/ 37 h 274"/>
                  <a:gd name="T34" fmla="*/ 169 w 454"/>
                  <a:gd name="T35" fmla="*/ 47 h 274"/>
                  <a:gd name="T36" fmla="*/ 102 w 454"/>
                  <a:gd name="T37" fmla="*/ 52 h 274"/>
                  <a:gd name="T38" fmla="*/ 102 w 454"/>
                  <a:gd name="T39" fmla="*/ 82 h 274"/>
                  <a:gd name="T40" fmla="*/ 87 w 454"/>
                  <a:gd name="T41" fmla="*/ 102 h 274"/>
                  <a:gd name="T42" fmla="*/ 61 w 454"/>
                  <a:gd name="T43" fmla="*/ 127 h 274"/>
                  <a:gd name="T44" fmla="*/ 32 w 454"/>
                  <a:gd name="T45" fmla="*/ 170 h 274"/>
                  <a:gd name="T46" fmla="*/ 0 w 454"/>
                  <a:gd name="T47" fmla="*/ 195 h 274"/>
                  <a:gd name="T48" fmla="*/ 2 w 454"/>
                  <a:gd name="T49" fmla="*/ 225 h 274"/>
                  <a:gd name="T50" fmla="*/ 20 w 454"/>
                  <a:gd name="T51" fmla="*/ 252 h 274"/>
                  <a:gd name="T52" fmla="*/ 34 w 454"/>
                  <a:gd name="T53" fmla="*/ 274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54" h="274">
                    <a:moveTo>
                      <a:pt x="34" y="274"/>
                    </a:moveTo>
                    <a:lnTo>
                      <a:pt x="106" y="267"/>
                    </a:lnTo>
                    <a:lnTo>
                      <a:pt x="219" y="210"/>
                    </a:lnTo>
                    <a:lnTo>
                      <a:pt x="317" y="218"/>
                    </a:lnTo>
                    <a:lnTo>
                      <a:pt x="326" y="202"/>
                    </a:lnTo>
                    <a:lnTo>
                      <a:pt x="342" y="202"/>
                    </a:lnTo>
                    <a:lnTo>
                      <a:pt x="357" y="210"/>
                    </a:lnTo>
                    <a:lnTo>
                      <a:pt x="389" y="243"/>
                    </a:lnTo>
                    <a:lnTo>
                      <a:pt x="454" y="197"/>
                    </a:lnTo>
                    <a:lnTo>
                      <a:pt x="394" y="145"/>
                    </a:lnTo>
                    <a:lnTo>
                      <a:pt x="377" y="110"/>
                    </a:lnTo>
                    <a:lnTo>
                      <a:pt x="381" y="68"/>
                    </a:lnTo>
                    <a:lnTo>
                      <a:pt x="376" y="18"/>
                    </a:lnTo>
                    <a:lnTo>
                      <a:pt x="349" y="0"/>
                    </a:lnTo>
                    <a:lnTo>
                      <a:pt x="289" y="0"/>
                    </a:lnTo>
                    <a:lnTo>
                      <a:pt x="256" y="15"/>
                    </a:lnTo>
                    <a:lnTo>
                      <a:pt x="219" y="37"/>
                    </a:lnTo>
                    <a:lnTo>
                      <a:pt x="169" y="47"/>
                    </a:lnTo>
                    <a:lnTo>
                      <a:pt x="102" y="52"/>
                    </a:lnTo>
                    <a:lnTo>
                      <a:pt x="102" y="82"/>
                    </a:lnTo>
                    <a:lnTo>
                      <a:pt x="87" y="102"/>
                    </a:lnTo>
                    <a:lnTo>
                      <a:pt x="61" y="127"/>
                    </a:lnTo>
                    <a:lnTo>
                      <a:pt x="32" y="170"/>
                    </a:lnTo>
                    <a:lnTo>
                      <a:pt x="0" y="195"/>
                    </a:lnTo>
                    <a:lnTo>
                      <a:pt x="2" y="225"/>
                    </a:lnTo>
                    <a:lnTo>
                      <a:pt x="20" y="252"/>
                    </a:lnTo>
                    <a:lnTo>
                      <a:pt x="34" y="274"/>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68" name="Freeform 118"/>
              <p:cNvSpPr>
                <a:spLocks/>
              </p:cNvSpPr>
              <p:nvPr/>
            </p:nvSpPr>
            <p:spPr bwMode="auto">
              <a:xfrm>
                <a:off x="294" y="1959"/>
                <a:ext cx="349" cy="413"/>
              </a:xfrm>
              <a:custGeom>
                <a:avLst/>
                <a:gdLst>
                  <a:gd name="T0" fmla="*/ 87 w 349"/>
                  <a:gd name="T1" fmla="*/ 0 h 413"/>
                  <a:gd name="T2" fmla="*/ 150 w 349"/>
                  <a:gd name="T3" fmla="*/ 35 h 413"/>
                  <a:gd name="T4" fmla="*/ 221 w 349"/>
                  <a:gd name="T5" fmla="*/ 34 h 413"/>
                  <a:gd name="T6" fmla="*/ 294 w 349"/>
                  <a:gd name="T7" fmla="*/ 64 h 413"/>
                  <a:gd name="T8" fmla="*/ 317 w 349"/>
                  <a:gd name="T9" fmla="*/ 74 h 413"/>
                  <a:gd name="T10" fmla="*/ 337 w 349"/>
                  <a:gd name="T11" fmla="*/ 77 h 413"/>
                  <a:gd name="T12" fmla="*/ 341 w 349"/>
                  <a:gd name="T13" fmla="*/ 132 h 413"/>
                  <a:gd name="T14" fmla="*/ 326 w 349"/>
                  <a:gd name="T15" fmla="*/ 162 h 413"/>
                  <a:gd name="T16" fmla="*/ 334 w 349"/>
                  <a:gd name="T17" fmla="*/ 214 h 413"/>
                  <a:gd name="T18" fmla="*/ 349 w 349"/>
                  <a:gd name="T19" fmla="*/ 246 h 413"/>
                  <a:gd name="T20" fmla="*/ 347 w 349"/>
                  <a:gd name="T21" fmla="*/ 287 h 413"/>
                  <a:gd name="T22" fmla="*/ 331 w 349"/>
                  <a:gd name="T23" fmla="*/ 318 h 413"/>
                  <a:gd name="T24" fmla="*/ 304 w 349"/>
                  <a:gd name="T25" fmla="*/ 318 h 413"/>
                  <a:gd name="T26" fmla="*/ 286 w 349"/>
                  <a:gd name="T27" fmla="*/ 338 h 413"/>
                  <a:gd name="T28" fmla="*/ 294 w 349"/>
                  <a:gd name="T29" fmla="*/ 371 h 413"/>
                  <a:gd name="T30" fmla="*/ 297 w 349"/>
                  <a:gd name="T31" fmla="*/ 404 h 413"/>
                  <a:gd name="T32" fmla="*/ 287 w 349"/>
                  <a:gd name="T33" fmla="*/ 413 h 413"/>
                  <a:gd name="T34" fmla="*/ 276 w 349"/>
                  <a:gd name="T35" fmla="*/ 409 h 413"/>
                  <a:gd name="T36" fmla="*/ 257 w 349"/>
                  <a:gd name="T37" fmla="*/ 384 h 413"/>
                  <a:gd name="T38" fmla="*/ 244 w 349"/>
                  <a:gd name="T39" fmla="*/ 358 h 413"/>
                  <a:gd name="T40" fmla="*/ 194 w 349"/>
                  <a:gd name="T41" fmla="*/ 354 h 413"/>
                  <a:gd name="T42" fmla="*/ 167 w 349"/>
                  <a:gd name="T43" fmla="*/ 336 h 413"/>
                  <a:gd name="T44" fmla="*/ 154 w 349"/>
                  <a:gd name="T45" fmla="*/ 304 h 413"/>
                  <a:gd name="T46" fmla="*/ 132 w 349"/>
                  <a:gd name="T47" fmla="*/ 297 h 413"/>
                  <a:gd name="T48" fmla="*/ 124 w 349"/>
                  <a:gd name="T49" fmla="*/ 272 h 413"/>
                  <a:gd name="T50" fmla="*/ 94 w 349"/>
                  <a:gd name="T51" fmla="*/ 264 h 413"/>
                  <a:gd name="T52" fmla="*/ 57 w 349"/>
                  <a:gd name="T53" fmla="*/ 247 h 413"/>
                  <a:gd name="T54" fmla="*/ 35 w 349"/>
                  <a:gd name="T55" fmla="*/ 221 h 413"/>
                  <a:gd name="T56" fmla="*/ 14 w 349"/>
                  <a:gd name="T57" fmla="*/ 217 h 413"/>
                  <a:gd name="T58" fmla="*/ 4 w 349"/>
                  <a:gd name="T59" fmla="*/ 196 h 413"/>
                  <a:gd name="T60" fmla="*/ 0 w 349"/>
                  <a:gd name="T61" fmla="*/ 159 h 413"/>
                  <a:gd name="T62" fmla="*/ 20 w 349"/>
                  <a:gd name="T63" fmla="*/ 121 h 413"/>
                  <a:gd name="T64" fmla="*/ 49 w 349"/>
                  <a:gd name="T65" fmla="*/ 92 h 413"/>
                  <a:gd name="T66" fmla="*/ 52 w 349"/>
                  <a:gd name="T67" fmla="*/ 47 h 413"/>
                  <a:gd name="T68" fmla="*/ 60 w 349"/>
                  <a:gd name="T69" fmla="*/ 12 h 413"/>
                  <a:gd name="T70" fmla="*/ 87 w 349"/>
                  <a:gd name="T71" fmla="*/ 0 h 4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 h="413">
                    <a:moveTo>
                      <a:pt x="87" y="0"/>
                    </a:moveTo>
                    <a:lnTo>
                      <a:pt x="150" y="35"/>
                    </a:lnTo>
                    <a:lnTo>
                      <a:pt x="221" y="34"/>
                    </a:lnTo>
                    <a:lnTo>
                      <a:pt x="294" y="64"/>
                    </a:lnTo>
                    <a:lnTo>
                      <a:pt x="317" y="74"/>
                    </a:lnTo>
                    <a:lnTo>
                      <a:pt x="337" y="77"/>
                    </a:lnTo>
                    <a:lnTo>
                      <a:pt x="341" y="132"/>
                    </a:lnTo>
                    <a:lnTo>
                      <a:pt x="326" y="162"/>
                    </a:lnTo>
                    <a:lnTo>
                      <a:pt x="334" y="214"/>
                    </a:lnTo>
                    <a:lnTo>
                      <a:pt x="349" y="246"/>
                    </a:lnTo>
                    <a:lnTo>
                      <a:pt x="347" y="287"/>
                    </a:lnTo>
                    <a:lnTo>
                      <a:pt x="331" y="318"/>
                    </a:lnTo>
                    <a:lnTo>
                      <a:pt x="304" y="318"/>
                    </a:lnTo>
                    <a:lnTo>
                      <a:pt x="286" y="338"/>
                    </a:lnTo>
                    <a:lnTo>
                      <a:pt x="294" y="371"/>
                    </a:lnTo>
                    <a:lnTo>
                      <a:pt x="297" y="404"/>
                    </a:lnTo>
                    <a:lnTo>
                      <a:pt x="287" y="413"/>
                    </a:lnTo>
                    <a:lnTo>
                      <a:pt x="276" y="409"/>
                    </a:lnTo>
                    <a:lnTo>
                      <a:pt x="257" y="384"/>
                    </a:lnTo>
                    <a:lnTo>
                      <a:pt x="244" y="358"/>
                    </a:lnTo>
                    <a:lnTo>
                      <a:pt x="194" y="354"/>
                    </a:lnTo>
                    <a:lnTo>
                      <a:pt x="167" y="336"/>
                    </a:lnTo>
                    <a:lnTo>
                      <a:pt x="154" y="304"/>
                    </a:lnTo>
                    <a:lnTo>
                      <a:pt x="132" y="297"/>
                    </a:lnTo>
                    <a:lnTo>
                      <a:pt x="124" y="272"/>
                    </a:lnTo>
                    <a:lnTo>
                      <a:pt x="94" y="264"/>
                    </a:lnTo>
                    <a:lnTo>
                      <a:pt x="57" y="247"/>
                    </a:lnTo>
                    <a:lnTo>
                      <a:pt x="35" y="221"/>
                    </a:lnTo>
                    <a:lnTo>
                      <a:pt x="14" y="217"/>
                    </a:lnTo>
                    <a:lnTo>
                      <a:pt x="4" y="196"/>
                    </a:lnTo>
                    <a:lnTo>
                      <a:pt x="0" y="159"/>
                    </a:lnTo>
                    <a:lnTo>
                      <a:pt x="20" y="121"/>
                    </a:lnTo>
                    <a:lnTo>
                      <a:pt x="49" y="92"/>
                    </a:lnTo>
                    <a:lnTo>
                      <a:pt x="52" y="47"/>
                    </a:lnTo>
                    <a:lnTo>
                      <a:pt x="60" y="12"/>
                    </a:lnTo>
                    <a:lnTo>
                      <a:pt x="87" y="0"/>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69" name="Freeform 119"/>
              <p:cNvSpPr>
                <a:spLocks/>
              </p:cNvSpPr>
              <p:nvPr/>
            </p:nvSpPr>
            <p:spPr bwMode="auto">
              <a:xfrm>
                <a:off x="294" y="1959"/>
                <a:ext cx="349" cy="413"/>
              </a:xfrm>
              <a:custGeom>
                <a:avLst/>
                <a:gdLst>
                  <a:gd name="T0" fmla="*/ 87 w 349"/>
                  <a:gd name="T1" fmla="*/ 0 h 413"/>
                  <a:gd name="T2" fmla="*/ 150 w 349"/>
                  <a:gd name="T3" fmla="*/ 35 h 413"/>
                  <a:gd name="T4" fmla="*/ 221 w 349"/>
                  <a:gd name="T5" fmla="*/ 34 h 413"/>
                  <a:gd name="T6" fmla="*/ 294 w 349"/>
                  <a:gd name="T7" fmla="*/ 64 h 413"/>
                  <a:gd name="T8" fmla="*/ 317 w 349"/>
                  <a:gd name="T9" fmla="*/ 74 h 413"/>
                  <a:gd name="T10" fmla="*/ 337 w 349"/>
                  <a:gd name="T11" fmla="*/ 77 h 413"/>
                  <a:gd name="T12" fmla="*/ 341 w 349"/>
                  <a:gd name="T13" fmla="*/ 132 h 413"/>
                  <a:gd name="T14" fmla="*/ 326 w 349"/>
                  <a:gd name="T15" fmla="*/ 162 h 413"/>
                  <a:gd name="T16" fmla="*/ 334 w 349"/>
                  <a:gd name="T17" fmla="*/ 214 h 413"/>
                  <a:gd name="T18" fmla="*/ 349 w 349"/>
                  <a:gd name="T19" fmla="*/ 246 h 413"/>
                  <a:gd name="T20" fmla="*/ 347 w 349"/>
                  <a:gd name="T21" fmla="*/ 287 h 413"/>
                  <a:gd name="T22" fmla="*/ 331 w 349"/>
                  <a:gd name="T23" fmla="*/ 318 h 413"/>
                  <a:gd name="T24" fmla="*/ 304 w 349"/>
                  <a:gd name="T25" fmla="*/ 318 h 413"/>
                  <a:gd name="T26" fmla="*/ 286 w 349"/>
                  <a:gd name="T27" fmla="*/ 338 h 413"/>
                  <a:gd name="T28" fmla="*/ 294 w 349"/>
                  <a:gd name="T29" fmla="*/ 371 h 413"/>
                  <a:gd name="T30" fmla="*/ 297 w 349"/>
                  <a:gd name="T31" fmla="*/ 404 h 413"/>
                  <a:gd name="T32" fmla="*/ 287 w 349"/>
                  <a:gd name="T33" fmla="*/ 413 h 413"/>
                  <a:gd name="T34" fmla="*/ 276 w 349"/>
                  <a:gd name="T35" fmla="*/ 409 h 413"/>
                  <a:gd name="T36" fmla="*/ 257 w 349"/>
                  <a:gd name="T37" fmla="*/ 384 h 413"/>
                  <a:gd name="T38" fmla="*/ 244 w 349"/>
                  <a:gd name="T39" fmla="*/ 358 h 413"/>
                  <a:gd name="T40" fmla="*/ 194 w 349"/>
                  <a:gd name="T41" fmla="*/ 354 h 413"/>
                  <a:gd name="T42" fmla="*/ 167 w 349"/>
                  <a:gd name="T43" fmla="*/ 336 h 413"/>
                  <a:gd name="T44" fmla="*/ 154 w 349"/>
                  <a:gd name="T45" fmla="*/ 304 h 413"/>
                  <a:gd name="T46" fmla="*/ 132 w 349"/>
                  <a:gd name="T47" fmla="*/ 297 h 413"/>
                  <a:gd name="T48" fmla="*/ 124 w 349"/>
                  <a:gd name="T49" fmla="*/ 272 h 413"/>
                  <a:gd name="T50" fmla="*/ 94 w 349"/>
                  <a:gd name="T51" fmla="*/ 264 h 413"/>
                  <a:gd name="T52" fmla="*/ 57 w 349"/>
                  <a:gd name="T53" fmla="*/ 247 h 413"/>
                  <a:gd name="T54" fmla="*/ 35 w 349"/>
                  <a:gd name="T55" fmla="*/ 221 h 413"/>
                  <a:gd name="T56" fmla="*/ 14 w 349"/>
                  <a:gd name="T57" fmla="*/ 217 h 413"/>
                  <a:gd name="T58" fmla="*/ 4 w 349"/>
                  <a:gd name="T59" fmla="*/ 196 h 413"/>
                  <a:gd name="T60" fmla="*/ 0 w 349"/>
                  <a:gd name="T61" fmla="*/ 159 h 413"/>
                  <a:gd name="T62" fmla="*/ 20 w 349"/>
                  <a:gd name="T63" fmla="*/ 121 h 413"/>
                  <a:gd name="T64" fmla="*/ 49 w 349"/>
                  <a:gd name="T65" fmla="*/ 92 h 413"/>
                  <a:gd name="T66" fmla="*/ 52 w 349"/>
                  <a:gd name="T67" fmla="*/ 47 h 413"/>
                  <a:gd name="T68" fmla="*/ 60 w 349"/>
                  <a:gd name="T69" fmla="*/ 12 h 413"/>
                  <a:gd name="T70" fmla="*/ 87 w 349"/>
                  <a:gd name="T71" fmla="*/ 0 h 4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 h="413">
                    <a:moveTo>
                      <a:pt x="87" y="0"/>
                    </a:moveTo>
                    <a:lnTo>
                      <a:pt x="150" y="35"/>
                    </a:lnTo>
                    <a:lnTo>
                      <a:pt x="221" y="34"/>
                    </a:lnTo>
                    <a:lnTo>
                      <a:pt x="294" y="64"/>
                    </a:lnTo>
                    <a:lnTo>
                      <a:pt x="317" y="74"/>
                    </a:lnTo>
                    <a:lnTo>
                      <a:pt x="337" y="77"/>
                    </a:lnTo>
                    <a:lnTo>
                      <a:pt x="341" y="132"/>
                    </a:lnTo>
                    <a:lnTo>
                      <a:pt x="326" y="162"/>
                    </a:lnTo>
                    <a:lnTo>
                      <a:pt x="334" y="214"/>
                    </a:lnTo>
                    <a:lnTo>
                      <a:pt x="349" y="246"/>
                    </a:lnTo>
                    <a:lnTo>
                      <a:pt x="347" y="287"/>
                    </a:lnTo>
                    <a:lnTo>
                      <a:pt x="331" y="318"/>
                    </a:lnTo>
                    <a:lnTo>
                      <a:pt x="304" y="318"/>
                    </a:lnTo>
                    <a:lnTo>
                      <a:pt x="286" y="338"/>
                    </a:lnTo>
                    <a:lnTo>
                      <a:pt x="294" y="371"/>
                    </a:lnTo>
                    <a:lnTo>
                      <a:pt x="297" y="404"/>
                    </a:lnTo>
                    <a:lnTo>
                      <a:pt x="287" y="413"/>
                    </a:lnTo>
                    <a:lnTo>
                      <a:pt x="276" y="409"/>
                    </a:lnTo>
                    <a:lnTo>
                      <a:pt x="257" y="384"/>
                    </a:lnTo>
                    <a:lnTo>
                      <a:pt x="244" y="358"/>
                    </a:lnTo>
                    <a:lnTo>
                      <a:pt x="194" y="354"/>
                    </a:lnTo>
                    <a:lnTo>
                      <a:pt x="167" y="336"/>
                    </a:lnTo>
                    <a:lnTo>
                      <a:pt x="154" y="304"/>
                    </a:lnTo>
                    <a:lnTo>
                      <a:pt x="132" y="297"/>
                    </a:lnTo>
                    <a:lnTo>
                      <a:pt x="124" y="272"/>
                    </a:lnTo>
                    <a:lnTo>
                      <a:pt x="94" y="264"/>
                    </a:lnTo>
                    <a:lnTo>
                      <a:pt x="57" y="247"/>
                    </a:lnTo>
                    <a:lnTo>
                      <a:pt x="35" y="221"/>
                    </a:lnTo>
                    <a:lnTo>
                      <a:pt x="14" y="217"/>
                    </a:lnTo>
                    <a:lnTo>
                      <a:pt x="4" y="196"/>
                    </a:lnTo>
                    <a:lnTo>
                      <a:pt x="0" y="159"/>
                    </a:lnTo>
                    <a:lnTo>
                      <a:pt x="20" y="121"/>
                    </a:lnTo>
                    <a:lnTo>
                      <a:pt x="49" y="92"/>
                    </a:lnTo>
                    <a:lnTo>
                      <a:pt x="52" y="47"/>
                    </a:lnTo>
                    <a:lnTo>
                      <a:pt x="60" y="12"/>
                    </a:lnTo>
                    <a:lnTo>
                      <a:pt x="87" y="0"/>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70" name="Freeform 120"/>
              <p:cNvSpPr>
                <a:spLocks/>
              </p:cNvSpPr>
              <p:nvPr/>
            </p:nvSpPr>
            <p:spPr bwMode="auto">
              <a:xfrm>
                <a:off x="383" y="1751"/>
                <a:ext cx="420" cy="285"/>
              </a:xfrm>
              <a:custGeom>
                <a:avLst/>
                <a:gdLst>
                  <a:gd name="T0" fmla="*/ 65 w 420"/>
                  <a:gd name="T1" fmla="*/ 73 h 285"/>
                  <a:gd name="T2" fmla="*/ 61 w 420"/>
                  <a:gd name="T3" fmla="*/ 128 h 285"/>
                  <a:gd name="T4" fmla="*/ 35 w 420"/>
                  <a:gd name="T5" fmla="*/ 152 h 285"/>
                  <a:gd name="T6" fmla="*/ 40 w 420"/>
                  <a:gd name="T7" fmla="*/ 187 h 285"/>
                  <a:gd name="T8" fmla="*/ 0 w 420"/>
                  <a:gd name="T9" fmla="*/ 210 h 285"/>
                  <a:gd name="T10" fmla="*/ 61 w 420"/>
                  <a:gd name="T11" fmla="*/ 243 h 285"/>
                  <a:gd name="T12" fmla="*/ 132 w 420"/>
                  <a:gd name="T13" fmla="*/ 242 h 285"/>
                  <a:gd name="T14" fmla="*/ 205 w 420"/>
                  <a:gd name="T15" fmla="*/ 272 h 285"/>
                  <a:gd name="T16" fmla="*/ 228 w 420"/>
                  <a:gd name="T17" fmla="*/ 282 h 285"/>
                  <a:gd name="T18" fmla="*/ 250 w 420"/>
                  <a:gd name="T19" fmla="*/ 285 h 285"/>
                  <a:gd name="T20" fmla="*/ 265 w 420"/>
                  <a:gd name="T21" fmla="*/ 225 h 285"/>
                  <a:gd name="T22" fmla="*/ 295 w 420"/>
                  <a:gd name="T23" fmla="*/ 180 h 285"/>
                  <a:gd name="T24" fmla="*/ 332 w 420"/>
                  <a:gd name="T25" fmla="*/ 163 h 285"/>
                  <a:gd name="T26" fmla="*/ 357 w 420"/>
                  <a:gd name="T27" fmla="*/ 148 h 285"/>
                  <a:gd name="T28" fmla="*/ 397 w 420"/>
                  <a:gd name="T29" fmla="*/ 100 h 285"/>
                  <a:gd name="T30" fmla="*/ 420 w 420"/>
                  <a:gd name="T31" fmla="*/ 40 h 285"/>
                  <a:gd name="T32" fmla="*/ 388 w 420"/>
                  <a:gd name="T33" fmla="*/ 8 h 285"/>
                  <a:gd name="T34" fmla="*/ 373 w 420"/>
                  <a:gd name="T35" fmla="*/ 0 h 285"/>
                  <a:gd name="T36" fmla="*/ 357 w 420"/>
                  <a:gd name="T37" fmla="*/ 0 h 285"/>
                  <a:gd name="T38" fmla="*/ 348 w 420"/>
                  <a:gd name="T39" fmla="*/ 16 h 285"/>
                  <a:gd name="T40" fmla="*/ 250 w 420"/>
                  <a:gd name="T41" fmla="*/ 8 h 285"/>
                  <a:gd name="T42" fmla="*/ 137 w 420"/>
                  <a:gd name="T43" fmla="*/ 65 h 285"/>
                  <a:gd name="T44" fmla="*/ 65 w 420"/>
                  <a:gd name="T45" fmla="*/ 73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0" h="285">
                    <a:moveTo>
                      <a:pt x="65" y="73"/>
                    </a:moveTo>
                    <a:lnTo>
                      <a:pt x="61" y="128"/>
                    </a:lnTo>
                    <a:lnTo>
                      <a:pt x="35" y="152"/>
                    </a:lnTo>
                    <a:lnTo>
                      <a:pt x="40" y="187"/>
                    </a:lnTo>
                    <a:lnTo>
                      <a:pt x="0" y="210"/>
                    </a:lnTo>
                    <a:lnTo>
                      <a:pt x="61" y="243"/>
                    </a:lnTo>
                    <a:lnTo>
                      <a:pt x="132" y="242"/>
                    </a:lnTo>
                    <a:lnTo>
                      <a:pt x="205" y="272"/>
                    </a:lnTo>
                    <a:lnTo>
                      <a:pt x="228" y="282"/>
                    </a:lnTo>
                    <a:lnTo>
                      <a:pt x="250" y="285"/>
                    </a:lnTo>
                    <a:lnTo>
                      <a:pt x="265" y="225"/>
                    </a:lnTo>
                    <a:lnTo>
                      <a:pt x="295" y="180"/>
                    </a:lnTo>
                    <a:lnTo>
                      <a:pt x="332" y="163"/>
                    </a:lnTo>
                    <a:lnTo>
                      <a:pt x="357" y="148"/>
                    </a:lnTo>
                    <a:lnTo>
                      <a:pt x="397" y="100"/>
                    </a:lnTo>
                    <a:lnTo>
                      <a:pt x="420" y="40"/>
                    </a:lnTo>
                    <a:lnTo>
                      <a:pt x="388" y="8"/>
                    </a:lnTo>
                    <a:lnTo>
                      <a:pt x="373" y="0"/>
                    </a:lnTo>
                    <a:lnTo>
                      <a:pt x="357" y="0"/>
                    </a:lnTo>
                    <a:lnTo>
                      <a:pt x="348" y="16"/>
                    </a:lnTo>
                    <a:lnTo>
                      <a:pt x="250" y="8"/>
                    </a:lnTo>
                    <a:lnTo>
                      <a:pt x="137" y="65"/>
                    </a:lnTo>
                    <a:lnTo>
                      <a:pt x="65" y="7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71" name="Freeform 121"/>
              <p:cNvSpPr>
                <a:spLocks/>
              </p:cNvSpPr>
              <p:nvPr/>
            </p:nvSpPr>
            <p:spPr bwMode="auto">
              <a:xfrm>
                <a:off x="383" y="1751"/>
                <a:ext cx="420" cy="285"/>
              </a:xfrm>
              <a:custGeom>
                <a:avLst/>
                <a:gdLst>
                  <a:gd name="T0" fmla="*/ 65 w 420"/>
                  <a:gd name="T1" fmla="*/ 73 h 285"/>
                  <a:gd name="T2" fmla="*/ 61 w 420"/>
                  <a:gd name="T3" fmla="*/ 128 h 285"/>
                  <a:gd name="T4" fmla="*/ 35 w 420"/>
                  <a:gd name="T5" fmla="*/ 152 h 285"/>
                  <a:gd name="T6" fmla="*/ 40 w 420"/>
                  <a:gd name="T7" fmla="*/ 187 h 285"/>
                  <a:gd name="T8" fmla="*/ 0 w 420"/>
                  <a:gd name="T9" fmla="*/ 210 h 285"/>
                  <a:gd name="T10" fmla="*/ 61 w 420"/>
                  <a:gd name="T11" fmla="*/ 243 h 285"/>
                  <a:gd name="T12" fmla="*/ 132 w 420"/>
                  <a:gd name="T13" fmla="*/ 242 h 285"/>
                  <a:gd name="T14" fmla="*/ 205 w 420"/>
                  <a:gd name="T15" fmla="*/ 272 h 285"/>
                  <a:gd name="T16" fmla="*/ 228 w 420"/>
                  <a:gd name="T17" fmla="*/ 282 h 285"/>
                  <a:gd name="T18" fmla="*/ 250 w 420"/>
                  <a:gd name="T19" fmla="*/ 285 h 285"/>
                  <a:gd name="T20" fmla="*/ 265 w 420"/>
                  <a:gd name="T21" fmla="*/ 225 h 285"/>
                  <a:gd name="T22" fmla="*/ 295 w 420"/>
                  <a:gd name="T23" fmla="*/ 180 h 285"/>
                  <a:gd name="T24" fmla="*/ 332 w 420"/>
                  <a:gd name="T25" fmla="*/ 163 h 285"/>
                  <a:gd name="T26" fmla="*/ 357 w 420"/>
                  <a:gd name="T27" fmla="*/ 148 h 285"/>
                  <a:gd name="T28" fmla="*/ 397 w 420"/>
                  <a:gd name="T29" fmla="*/ 100 h 285"/>
                  <a:gd name="T30" fmla="*/ 420 w 420"/>
                  <a:gd name="T31" fmla="*/ 40 h 285"/>
                  <a:gd name="T32" fmla="*/ 388 w 420"/>
                  <a:gd name="T33" fmla="*/ 8 h 285"/>
                  <a:gd name="T34" fmla="*/ 373 w 420"/>
                  <a:gd name="T35" fmla="*/ 0 h 285"/>
                  <a:gd name="T36" fmla="*/ 357 w 420"/>
                  <a:gd name="T37" fmla="*/ 0 h 285"/>
                  <a:gd name="T38" fmla="*/ 348 w 420"/>
                  <a:gd name="T39" fmla="*/ 16 h 285"/>
                  <a:gd name="T40" fmla="*/ 250 w 420"/>
                  <a:gd name="T41" fmla="*/ 8 h 285"/>
                  <a:gd name="T42" fmla="*/ 137 w 420"/>
                  <a:gd name="T43" fmla="*/ 65 h 285"/>
                  <a:gd name="T44" fmla="*/ 65 w 420"/>
                  <a:gd name="T45" fmla="*/ 73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0" h="285">
                    <a:moveTo>
                      <a:pt x="65" y="73"/>
                    </a:moveTo>
                    <a:lnTo>
                      <a:pt x="61" y="128"/>
                    </a:lnTo>
                    <a:lnTo>
                      <a:pt x="35" y="152"/>
                    </a:lnTo>
                    <a:lnTo>
                      <a:pt x="40" y="187"/>
                    </a:lnTo>
                    <a:lnTo>
                      <a:pt x="0" y="210"/>
                    </a:lnTo>
                    <a:lnTo>
                      <a:pt x="61" y="243"/>
                    </a:lnTo>
                    <a:lnTo>
                      <a:pt x="132" y="242"/>
                    </a:lnTo>
                    <a:lnTo>
                      <a:pt x="205" y="272"/>
                    </a:lnTo>
                    <a:lnTo>
                      <a:pt x="228" y="282"/>
                    </a:lnTo>
                    <a:lnTo>
                      <a:pt x="250" y="285"/>
                    </a:lnTo>
                    <a:lnTo>
                      <a:pt x="265" y="225"/>
                    </a:lnTo>
                    <a:lnTo>
                      <a:pt x="295" y="180"/>
                    </a:lnTo>
                    <a:lnTo>
                      <a:pt x="332" y="163"/>
                    </a:lnTo>
                    <a:lnTo>
                      <a:pt x="357" y="148"/>
                    </a:lnTo>
                    <a:lnTo>
                      <a:pt x="397" y="100"/>
                    </a:lnTo>
                    <a:lnTo>
                      <a:pt x="420" y="40"/>
                    </a:lnTo>
                    <a:lnTo>
                      <a:pt x="388" y="8"/>
                    </a:lnTo>
                    <a:lnTo>
                      <a:pt x="373" y="0"/>
                    </a:lnTo>
                    <a:lnTo>
                      <a:pt x="357" y="0"/>
                    </a:lnTo>
                    <a:lnTo>
                      <a:pt x="348" y="16"/>
                    </a:lnTo>
                    <a:lnTo>
                      <a:pt x="250" y="8"/>
                    </a:lnTo>
                    <a:lnTo>
                      <a:pt x="137" y="65"/>
                    </a:lnTo>
                    <a:lnTo>
                      <a:pt x="65" y="73"/>
                    </a:lnTo>
                    <a:close/>
                  </a:path>
                </a:pathLst>
              </a:cu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72" name="Freeform 122"/>
              <p:cNvSpPr>
                <a:spLocks/>
              </p:cNvSpPr>
              <p:nvPr/>
            </p:nvSpPr>
            <p:spPr bwMode="auto">
              <a:xfrm>
                <a:off x="620" y="1976"/>
                <a:ext cx="470" cy="514"/>
              </a:xfrm>
              <a:custGeom>
                <a:avLst/>
                <a:gdLst>
                  <a:gd name="T0" fmla="*/ 30 w 470"/>
                  <a:gd name="T1" fmla="*/ 0 h 514"/>
                  <a:gd name="T2" fmla="*/ 11 w 470"/>
                  <a:gd name="T3" fmla="*/ 60 h 514"/>
                  <a:gd name="T4" fmla="*/ 15 w 470"/>
                  <a:gd name="T5" fmla="*/ 115 h 514"/>
                  <a:gd name="T6" fmla="*/ 0 w 470"/>
                  <a:gd name="T7" fmla="*/ 145 h 514"/>
                  <a:gd name="T8" fmla="*/ 8 w 470"/>
                  <a:gd name="T9" fmla="*/ 197 h 514"/>
                  <a:gd name="T10" fmla="*/ 23 w 470"/>
                  <a:gd name="T11" fmla="*/ 229 h 514"/>
                  <a:gd name="T12" fmla="*/ 21 w 470"/>
                  <a:gd name="T13" fmla="*/ 270 h 514"/>
                  <a:gd name="T14" fmla="*/ 5 w 470"/>
                  <a:gd name="T15" fmla="*/ 301 h 514"/>
                  <a:gd name="T16" fmla="*/ 10 w 470"/>
                  <a:gd name="T17" fmla="*/ 322 h 514"/>
                  <a:gd name="T18" fmla="*/ 28 w 470"/>
                  <a:gd name="T19" fmla="*/ 334 h 514"/>
                  <a:gd name="T20" fmla="*/ 51 w 470"/>
                  <a:gd name="T21" fmla="*/ 336 h 514"/>
                  <a:gd name="T22" fmla="*/ 63 w 470"/>
                  <a:gd name="T23" fmla="*/ 346 h 514"/>
                  <a:gd name="T24" fmla="*/ 73 w 470"/>
                  <a:gd name="T25" fmla="*/ 381 h 514"/>
                  <a:gd name="T26" fmla="*/ 108 w 470"/>
                  <a:gd name="T27" fmla="*/ 392 h 514"/>
                  <a:gd name="T28" fmla="*/ 136 w 470"/>
                  <a:gd name="T29" fmla="*/ 406 h 514"/>
                  <a:gd name="T30" fmla="*/ 146 w 470"/>
                  <a:gd name="T31" fmla="*/ 424 h 514"/>
                  <a:gd name="T32" fmla="*/ 173 w 470"/>
                  <a:gd name="T33" fmla="*/ 439 h 514"/>
                  <a:gd name="T34" fmla="*/ 193 w 470"/>
                  <a:gd name="T35" fmla="*/ 427 h 514"/>
                  <a:gd name="T36" fmla="*/ 206 w 470"/>
                  <a:gd name="T37" fmla="*/ 436 h 514"/>
                  <a:gd name="T38" fmla="*/ 210 w 470"/>
                  <a:gd name="T39" fmla="*/ 459 h 514"/>
                  <a:gd name="T40" fmla="*/ 265 w 470"/>
                  <a:gd name="T41" fmla="*/ 472 h 514"/>
                  <a:gd name="T42" fmla="*/ 295 w 470"/>
                  <a:gd name="T43" fmla="*/ 501 h 514"/>
                  <a:gd name="T44" fmla="*/ 338 w 470"/>
                  <a:gd name="T45" fmla="*/ 514 h 514"/>
                  <a:gd name="T46" fmla="*/ 355 w 470"/>
                  <a:gd name="T47" fmla="*/ 466 h 514"/>
                  <a:gd name="T48" fmla="*/ 415 w 470"/>
                  <a:gd name="T49" fmla="*/ 396 h 514"/>
                  <a:gd name="T50" fmla="*/ 470 w 470"/>
                  <a:gd name="T51" fmla="*/ 324 h 514"/>
                  <a:gd name="T52" fmla="*/ 453 w 470"/>
                  <a:gd name="T53" fmla="*/ 247 h 514"/>
                  <a:gd name="T54" fmla="*/ 445 w 470"/>
                  <a:gd name="T55" fmla="*/ 212 h 514"/>
                  <a:gd name="T56" fmla="*/ 430 w 470"/>
                  <a:gd name="T57" fmla="*/ 187 h 514"/>
                  <a:gd name="T58" fmla="*/ 410 w 470"/>
                  <a:gd name="T59" fmla="*/ 199 h 514"/>
                  <a:gd name="T60" fmla="*/ 390 w 470"/>
                  <a:gd name="T61" fmla="*/ 174 h 514"/>
                  <a:gd name="T62" fmla="*/ 355 w 470"/>
                  <a:gd name="T63" fmla="*/ 179 h 514"/>
                  <a:gd name="T64" fmla="*/ 328 w 470"/>
                  <a:gd name="T65" fmla="*/ 154 h 514"/>
                  <a:gd name="T66" fmla="*/ 300 w 470"/>
                  <a:gd name="T67" fmla="*/ 124 h 514"/>
                  <a:gd name="T68" fmla="*/ 200 w 470"/>
                  <a:gd name="T69" fmla="*/ 114 h 514"/>
                  <a:gd name="T70" fmla="*/ 145 w 470"/>
                  <a:gd name="T71" fmla="*/ 70 h 514"/>
                  <a:gd name="T72" fmla="*/ 83 w 470"/>
                  <a:gd name="T73" fmla="*/ 50 h 514"/>
                  <a:gd name="T74" fmla="*/ 68 w 470"/>
                  <a:gd name="T75" fmla="*/ 25 h 514"/>
                  <a:gd name="T76" fmla="*/ 46 w 470"/>
                  <a:gd name="T77" fmla="*/ 17 h 514"/>
                  <a:gd name="T78" fmla="*/ 30 w 470"/>
                  <a:gd name="T79" fmla="*/ 0 h 5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0" h="514">
                    <a:moveTo>
                      <a:pt x="30" y="0"/>
                    </a:moveTo>
                    <a:lnTo>
                      <a:pt x="11" y="60"/>
                    </a:lnTo>
                    <a:lnTo>
                      <a:pt x="15" y="115"/>
                    </a:lnTo>
                    <a:lnTo>
                      <a:pt x="0" y="145"/>
                    </a:lnTo>
                    <a:lnTo>
                      <a:pt x="8" y="197"/>
                    </a:lnTo>
                    <a:lnTo>
                      <a:pt x="23" y="229"/>
                    </a:lnTo>
                    <a:lnTo>
                      <a:pt x="21" y="270"/>
                    </a:lnTo>
                    <a:lnTo>
                      <a:pt x="5" y="301"/>
                    </a:lnTo>
                    <a:lnTo>
                      <a:pt x="10" y="322"/>
                    </a:lnTo>
                    <a:lnTo>
                      <a:pt x="28" y="334"/>
                    </a:lnTo>
                    <a:lnTo>
                      <a:pt x="51" y="336"/>
                    </a:lnTo>
                    <a:lnTo>
                      <a:pt x="63" y="346"/>
                    </a:lnTo>
                    <a:lnTo>
                      <a:pt x="73" y="381"/>
                    </a:lnTo>
                    <a:lnTo>
                      <a:pt x="108" y="392"/>
                    </a:lnTo>
                    <a:lnTo>
                      <a:pt x="136" y="406"/>
                    </a:lnTo>
                    <a:lnTo>
                      <a:pt x="146" y="424"/>
                    </a:lnTo>
                    <a:lnTo>
                      <a:pt x="173" y="439"/>
                    </a:lnTo>
                    <a:lnTo>
                      <a:pt x="193" y="427"/>
                    </a:lnTo>
                    <a:lnTo>
                      <a:pt x="206" y="436"/>
                    </a:lnTo>
                    <a:lnTo>
                      <a:pt x="210" y="459"/>
                    </a:lnTo>
                    <a:lnTo>
                      <a:pt x="265" y="472"/>
                    </a:lnTo>
                    <a:lnTo>
                      <a:pt x="295" y="501"/>
                    </a:lnTo>
                    <a:lnTo>
                      <a:pt x="338" y="514"/>
                    </a:lnTo>
                    <a:lnTo>
                      <a:pt x="355" y="466"/>
                    </a:lnTo>
                    <a:lnTo>
                      <a:pt x="415" y="396"/>
                    </a:lnTo>
                    <a:lnTo>
                      <a:pt x="470" y="324"/>
                    </a:lnTo>
                    <a:lnTo>
                      <a:pt x="453" y="247"/>
                    </a:lnTo>
                    <a:lnTo>
                      <a:pt x="445" y="212"/>
                    </a:lnTo>
                    <a:lnTo>
                      <a:pt x="430" y="187"/>
                    </a:lnTo>
                    <a:lnTo>
                      <a:pt x="410" y="199"/>
                    </a:lnTo>
                    <a:lnTo>
                      <a:pt x="390" y="174"/>
                    </a:lnTo>
                    <a:lnTo>
                      <a:pt x="355" y="179"/>
                    </a:lnTo>
                    <a:lnTo>
                      <a:pt x="328" y="154"/>
                    </a:lnTo>
                    <a:lnTo>
                      <a:pt x="300" y="124"/>
                    </a:lnTo>
                    <a:lnTo>
                      <a:pt x="200" y="114"/>
                    </a:lnTo>
                    <a:lnTo>
                      <a:pt x="145" y="70"/>
                    </a:lnTo>
                    <a:lnTo>
                      <a:pt x="83" y="50"/>
                    </a:lnTo>
                    <a:lnTo>
                      <a:pt x="68" y="25"/>
                    </a:lnTo>
                    <a:lnTo>
                      <a:pt x="46" y="17"/>
                    </a:lnTo>
                    <a:lnTo>
                      <a:pt x="30" y="0"/>
                    </a:lnTo>
                    <a:close/>
                  </a:path>
                </a:pathLst>
              </a:custGeom>
              <a:solidFill>
                <a:srgbClr val="F8C4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73" name="Freeform 123"/>
              <p:cNvSpPr>
                <a:spLocks/>
              </p:cNvSpPr>
              <p:nvPr/>
            </p:nvSpPr>
            <p:spPr bwMode="auto">
              <a:xfrm>
                <a:off x="620" y="1976"/>
                <a:ext cx="470" cy="514"/>
              </a:xfrm>
              <a:custGeom>
                <a:avLst/>
                <a:gdLst>
                  <a:gd name="T0" fmla="*/ 30 w 470"/>
                  <a:gd name="T1" fmla="*/ 0 h 514"/>
                  <a:gd name="T2" fmla="*/ 11 w 470"/>
                  <a:gd name="T3" fmla="*/ 60 h 514"/>
                  <a:gd name="T4" fmla="*/ 15 w 470"/>
                  <a:gd name="T5" fmla="*/ 115 h 514"/>
                  <a:gd name="T6" fmla="*/ 0 w 470"/>
                  <a:gd name="T7" fmla="*/ 145 h 514"/>
                  <a:gd name="T8" fmla="*/ 8 w 470"/>
                  <a:gd name="T9" fmla="*/ 197 h 514"/>
                  <a:gd name="T10" fmla="*/ 23 w 470"/>
                  <a:gd name="T11" fmla="*/ 229 h 514"/>
                  <a:gd name="T12" fmla="*/ 21 w 470"/>
                  <a:gd name="T13" fmla="*/ 270 h 514"/>
                  <a:gd name="T14" fmla="*/ 5 w 470"/>
                  <a:gd name="T15" fmla="*/ 301 h 514"/>
                  <a:gd name="T16" fmla="*/ 10 w 470"/>
                  <a:gd name="T17" fmla="*/ 322 h 514"/>
                  <a:gd name="T18" fmla="*/ 28 w 470"/>
                  <a:gd name="T19" fmla="*/ 334 h 514"/>
                  <a:gd name="T20" fmla="*/ 51 w 470"/>
                  <a:gd name="T21" fmla="*/ 336 h 514"/>
                  <a:gd name="T22" fmla="*/ 63 w 470"/>
                  <a:gd name="T23" fmla="*/ 346 h 514"/>
                  <a:gd name="T24" fmla="*/ 73 w 470"/>
                  <a:gd name="T25" fmla="*/ 381 h 514"/>
                  <a:gd name="T26" fmla="*/ 108 w 470"/>
                  <a:gd name="T27" fmla="*/ 392 h 514"/>
                  <a:gd name="T28" fmla="*/ 136 w 470"/>
                  <a:gd name="T29" fmla="*/ 406 h 514"/>
                  <a:gd name="T30" fmla="*/ 146 w 470"/>
                  <a:gd name="T31" fmla="*/ 424 h 514"/>
                  <a:gd name="T32" fmla="*/ 173 w 470"/>
                  <a:gd name="T33" fmla="*/ 439 h 514"/>
                  <a:gd name="T34" fmla="*/ 193 w 470"/>
                  <a:gd name="T35" fmla="*/ 427 h 514"/>
                  <a:gd name="T36" fmla="*/ 206 w 470"/>
                  <a:gd name="T37" fmla="*/ 436 h 514"/>
                  <a:gd name="T38" fmla="*/ 210 w 470"/>
                  <a:gd name="T39" fmla="*/ 459 h 514"/>
                  <a:gd name="T40" fmla="*/ 265 w 470"/>
                  <a:gd name="T41" fmla="*/ 472 h 514"/>
                  <a:gd name="T42" fmla="*/ 295 w 470"/>
                  <a:gd name="T43" fmla="*/ 501 h 514"/>
                  <a:gd name="T44" fmla="*/ 338 w 470"/>
                  <a:gd name="T45" fmla="*/ 514 h 514"/>
                  <a:gd name="T46" fmla="*/ 355 w 470"/>
                  <a:gd name="T47" fmla="*/ 466 h 514"/>
                  <a:gd name="T48" fmla="*/ 415 w 470"/>
                  <a:gd name="T49" fmla="*/ 396 h 514"/>
                  <a:gd name="T50" fmla="*/ 470 w 470"/>
                  <a:gd name="T51" fmla="*/ 324 h 514"/>
                  <a:gd name="T52" fmla="*/ 453 w 470"/>
                  <a:gd name="T53" fmla="*/ 247 h 514"/>
                  <a:gd name="T54" fmla="*/ 445 w 470"/>
                  <a:gd name="T55" fmla="*/ 212 h 514"/>
                  <a:gd name="T56" fmla="*/ 430 w 470"/>
                  <a:gd name="T57" fmla="*/ 187 h 514"/>
                  <a:gd name="T58" fmla="*/ 410 w 470"/>
                  <a:gd name="T59" fmla="*/ 199 h 514"/>
                  <a:gd name="T60" fmla="*/ 390 w 470"/>
                  <a:gd name="T61" fmla="*/ 174 h 514"/>
                  <a:gd name="T62" fmla="*/ 355 w 470"/>
                  <a:gd name="T63" fmla="*/ 179 h 514"/>
                  <a:gd name="T64" fmla="*/ 328 w 470"/>
                  <a:gd name="T65" fmla="*/ 154 h 514"/>
                  <a:gd name="T66" fmla="*/ 300 w 470"/>
                  <a:gd name="T67" fmla="*/ 124 h 514"/>
                  <a:gd name="T68" fmla="*/ 200 w 470"/>
                  <a:gd name="T69" fmla="*/ 114 h 514"/>
                  <a:gd name="T70" fmla="*/ 145 w 470"/>
                  <a:gd name="T71" fmla="*/ 70 h 514"/>
                  <a:gd name="T72" fmla="*/ 83 w 470"/>
                  <a:gd name="T73" fmla="*/ 50 h 514"/>
                  <a:gd name="T74" fmla="*/ 68 w 470"/>
                  <a:gd name="T75" fmla="*/ 25 h 514"/>
                  <a:gd name="T76" fmla="*/ 46 w 470"/>
                  <a:gd name="T77" fmla="*/ 17 h 514"/>
                  <a:gd name="T78" fmla="*/ 30 w 470"/>
                  <a:gd name="T79" fmla="*/ 0 h 5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0" h="514">
                    <a:moveTo>
                      <a:pt x="30" y="0"/>
                    </a:moveTo>
                    <a:lnTo>
                      <a:pt x="11" y="60"/>
                    </a:lnTo>
                    <a:lnTo>
                      <a:pt x="15" y="115"/>
                    </a:lnTo>
                    <a:lnTo>
                      <a:pt x="0" y="145"/>
                    </a:lnTo>
                    <a:lnTo>
                      <a:pt x="8" y="197"/>
                    </a:lnTo>
                    <a:lnTo>
                      <a:pt x="23" y="229"/>
                    </a:lnTo>
                    <a:lnTo>
                      <a:pt x="21" y="270"/>
                    </a:lnTo>
                    <a:lnTo>
                      <a:pt x="5" y="301"/>
                    </a:lnTo>
                    <a:lnTo>
                      <a:pt x="10" y="322"/>
                    </a:lnTo>
                    <a:lnTo>
                      <a:pt x="28" y="334"/>
                    </a:lnTo>
                    <a:lnTo>
                      <a:pt x="51" y="336"/>
                    </a:lnTo>
                    <a:lnTo>
                      <a:pt x="63" y="346"/>
                    </a:lnTo>
                    <a:lnTo>
                      <a:pt x="73" y="381"/>
                    </a:lnTo>
                    <a:lnTo>
                      <a:pt x="108" y="392"/>
                    </a:lnTo>
                    <a:lnTo>
                      <a:pt x="136" y="406"/>
                    </a:lnTo>
                    <a:lnTo>
                      <a:pt x="146" y="424"/>
                    </a:lnTo>
                    <a:lnTo>
                      <a:pt x="173" y="439"/>
                    </a:lnTo>
                    <a:lnTo>
                      <a:pt x="193" y="427"/>
                    </a:lnTo>
                    <a:lnTo>
                      <a:pt x="206" y="436"/>
                    </a:lnTo>
                    <a:lnTo>
                      <a:pt x="210" y="459"/>
                    </a:lnTo>
                    <a:lnTo>
                      <a:pt x="265" y="472"/>
                    </a:lnTo>
                    <a:lnTo>
                      <a:pt x="295" y="501"/>
                    </a:lnTo>
                    <a:lnTo>
                      <a:pt x="338" y="514"/>
                    </a:lnTo>
                    <a:lnTo>
                      <a:pt x="355" y="466"/>
                    </a:lnTo>
                    <a:lnTo>
                      <a:pt x="415" y="396"/>
                    </a:lnTo>
                    <a:lnTo>
                      <a:pt x="470" y="324"/>
                    </a:lnTo>
                    <a:lnTo>
                      <a:pt x="453" y="247"/>
                    </a:lnTo>
                    <a:lnTo>
                      <a:pt x="445" y="212"/>
                    </a:lnTo>
                    <a:lnTo>
                      <a:pt x="430" y="187"/>
                    </a:lnTo>
                    <a:lnTo>
                      <a:pt x="410" y="199"/>
                    </a:lnTo>
                    <a:lnTo>
                      <a:pt x="390" y="174"/>
                    </a:lnTo>
                    <a:lnTo>
                      <a:pt x="355" y="179"/>
                    </a:lnTo>
                    <a:lnTo>
                      <a:pt x="328" y="154"/>
                    </a:lnTo>
                    <a:lnTo>
                      <a:pt x="300" y="124"/>
                    </a:lnTo>
                    <a:lnTo>
                      <a:pt x="200" y="114"/>
                    </a:lnTo>
                    <a:lnTo>
                      <a:pt x="145" y="70"/>
                    </a:lnTo>
                    <a:lnTo>
                      <a:pt x="83" y="50"/>
                    </a:lnTo>
                    <a:lnTo>
                      <a:pt x="68" y="25"/>
                    </a:lnTo>
                    <a:lnTo>
                      <a:pt x="46" y="17"/>
                    </a:lnTo>
                    <a:lnTo>
                      <a:pt x="30" y="0"/>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74" name="Freeform 124"/>
              <p:cNvSpPr>
                <a:spLocks/>
              </p:cNvSpPr>
              <p:nvPr/>
            </p:nvSpPr>
            <p:spPr bwMode="auto">
              <a:xfrm>
                <a:off x="958" y="2298"/>
                <a:ext cx="429" cy="436"/>
              </a:xfrm>
              <a:custGeom>
                <a:avLst/>
                <a:gdLst>
                  <a:gd name="T0" fmla="*/ 0 w 429"/>
                  <a:gd name="T1" fmla="*/ 192 h 436"/>
                  <a:gd name="T2" fmla="*/ 17 w 429"/>
                  <a:gd name="T3" fmla="*/ 144 h 436"/>
                  <a:gd name="T4" fmla="*/ 77 w 429"/>
                  <a:gd name="T5" fmla="*/ 74 h 436"/>
                  <a:gd name="T6" fmla="*/ 132 w 429"/>
                  <a:gd name="T7" fmla="*/ 0 h 436"/>
                  <a:gd name="T8" fmla="*/ 187 w 429"/>
                  <a:gd name="T9" fmla="*/ 34 h 436"/>
                  <a:gd name="T10" fmla="*/ 222 w 429"/>
                  <a:gd name="T11" fmla="*/ 55 h 436"/>
                  <a:gd name="T12" fmla="*/ 245 w 429"/>
                  <a:gd name="T13" fmla="*/ 87 h 436"/>
                  <a:gd name="T14" fmla="*/ 319 w 429"/>
                  <a:gd name="T15" fmla="*/ 130 h 436"/>
                  <a:gd name="T16" fmla="*/ 339 w 429"/>
                  <a:gd name="T17" fmla="*/ 150 h 436"/>
                  <a:gd name="T18" fmla="*/ 429 w 429"/>
                  <a:gd name="T19" fmla="*/ 202 h 436"/>
                  <a:gd name="T20" fmla="*/ 414 w 429"/>
                  <a:gd name="T21" fmla="*/ 241 h 436"/>
                  <a:gd name="T22" fmla="*/ 369 w 429"/>
                  <a:gd name="T23" fmla="*/ 246 h 436"/>
                  <a:gd name="T24" fmla="*/ 351 w 429"/>
                  <a:gd name="T25" fmla="*/ 279 h 436"/>
                  <a:gd name="T26" fmla="*/ 289 w 429"/>
                  <a:gd name="T27" fmla="*/ 326 h 436"/>
                  <a:gd name="T28" fmla="*/ 271 w 429"/>
                  <a:gd name="T29" fmla="*/ 344 h 436"/>
                  <a:gd name="T30" fmla="*/ 264 w 429"/>
                  <a:gd name="T31" fmla="*/ 372 h 436"/>
                  <a:gd name="T32" fmla="*/ 269 w 429"/>
                  <a:gd name="T33" fmla="*/ 396 h 436"/>
                  <a:gd name="T34" fmla="*/ 281 w 429"/>
                  <a:gd name="T35" fmla="*/ 436 h 436"/>
                  <a:gd name="T36" fmla="*/ 235 w 429"/>
                  <a:gd name="T37" fmla="*/ 422 h 436"/>
                  <a:gd name="T38" fmla="*/ 229 w 429"/>
                  <a:gd name="T39" fmla="*/ 381 h 436"/>
                  <a:gd name="T40" fmla="*/ 210 w 429"/>
                  <a:gd name="T41" fmla="*/ 352 h 436"/>
                  <a:gd name="T42" fmla="*/ 140 w 429"/>
                  <a:gd name="T43" fmla="*/ 347 h 436"/>
                  <a:gd name="T44" fmla="*/ 110 w 429"/>
                  <a:gd name="T45" fmla="*/ 326 h 436"/>
                  <a:gd name="T46" fmla="*/ 77 w 429"/>
                  <a:gd name="T47" fmla="*/ 279 h 436"/>
                  <a:gd name="T48" fmla="*/ 72 w 429"/>
                  <a:gd name="T49" fmla="*/ 224 h 436"/>
                  <a:gd name="T50" fmla="*/ 42 w 429"/>
                  <a:gd name="T51" fmla="*/ 200 h 436"/>
                  <a:gd name="T52" fmla="*/ 0 w 429"/>
                  <a:gd name="T53" fmla="*/ 192 h 4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9" h="436">
                    <a:moveTo>
                      <a:pt x="0" y="192"/>
                    </a:moveTo>
                    <a:lnTo>
                      <a:pt x="17" y="144"/>
                    </a:lnTo>
                    <a:lnTo>
                      <a:pt x="77" y="74"/>
                    </a:lnTo>
                    <a:lnTo>
                      <a:pt x="132" y="0"/>
                    </a:lnTo>
                    <a:lnTo>
                      <a:pt x="187" y="34"/>
                    </a:lnTo>
                    <a:lnTo>
                      <a:pt x="222" y="55"/>
                    </a:lnTo>
                    <a:lnTo>
                      <a:pt x="245" y="87"/>
                    </a:lnTo>
                    <a:lnTo>
                      <a:pt x="319" y="130"/>
                    </a:lnTo>
                    <a:lnTo>
                      <a:pt x="339" y="150"/>
                    </a:lnTo>
                    <a:lnTo>
                      <a:pt x="429" y="202"/>
                    </a:lnTo>
                    <a:lnTo>
                      <a:pt x="414" y="241"/>
                    </a:lnTo>
                    <a:lnTo>
                      <a:pt x="369" y="246"/>
                    </a:lnTo>
                    <a:lnTo>
                      <a:pt x="351" y="279"/>
                    </a:lnTo>
                    <a:lnTo>
                      <a:pt x="289" y="326"/>
                    </a:lnTo>
                    <a:lnTo>
                      <a:pt x="271" y="344"/>
                    </a:lnTo>
                    <a:lnTo>
                      <a:pt x="264" y="372"/>
                    </a:lnTo>
                    <a:lnTo>
                      <a:pt x="269" y="396"/>
                    </a:lnTo>
                    <a:lnTo>
                      <a:pt x="281" y="436"/>
                    </a:lnTo>
                    <a:lnTo>
                      <a:pt x="235" y="422"/>
                    </a:lnTo>
                    <a:lnTo>
                      <a:pt x="229" y="381"/>
                    </a:lnTo>
                    <a:lnTo>
                      <a:pt x="210" y="352"/>
                    </a:lnTo>
                    <a:lnTo>
                      <a:pt x="140" y="347"/>
                    </a:lnTo>
                    <a:lnTo>
                      <a:pt x="110" y="326"/>
                    </a:lnTo>
                    <a:lnTo>
                      <a:pt x="77" y="279"/>
                    </a:lnTo>
                    <a:lnTo>
                      <a:pt x="72" y="224"/>
                    </a:lnTo>
                    <a:lnTo>
                      <a:pt x="42" y="200"/>
                    </a:lnTo>
                    <a:lnTo>
                      <a:pt x="0" y="192"/>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75" name="Freeform 125"/>
              <p:cNvSpPr>
                <a:spLocks/>
              </p:cNvSpPr>
              <p:nvPr/>
            </p:nvSpPr>
            <p:spPr bwMode="auto">
              <a:xfrm>
                <a:off x="958" y="2298"/>
                <a:ext cx="429" cy="436"/>
              </a:xfrm>
              <a:custGeom>
                <a:avLst/>
                <a:gdLst>
                  <a:gd name="T0" fmla="*/ 0 w 429"/>
                  <a:gd name="T1" fmla="*/ 192 h 436"/>
                  <a:gd name="T2" fmla="*/ 17 w 429"/>
                  <a:gd name="T3" fmla="*/ 144 h 436"/>
                  <a:gd name="T4" fmla="*/ 77 w 429"/>
                  <a:gd name="T5" fmla="*/ 74 h 436"/>
                  <a:gd name="T6" fmla="*/ 132 w 429"/>
                  <a:gd name="T7" fmla="*/ 0 h 436"/>
                  <a:gd name="T8" fmla="*/ 187 w 429"/>
                  <a:gd name="T9" fmla="*/ 34 h 436"/>
                  <a:gd name="T10" fmla="*/ 222 w 429"/>
                  <a:gd name="T11" fmla="*/ 55 h 436"/>
                  <a:gd name="T12" fmla="*/ 245 w 429"/>
                  <a:gd name="T13" fmla="*/ 87 h 436"/>
                  <a:gd name="T14" fmla="*/ 319 w 429"/>
                  <a:gd name="T15" fmla="*/ 130 h 436"/>
                  <a:gd name="T16" fmla="*/ 339 w 429"/>
                  <a:gd name="T17" fmla="*/ 150 h 436"/>
                  <a:gd name="T18" fmla="*/ 429 w 429"/>
                  <a:gd name="T19" fmla="*/ 202 h 436"/>
                  <a:gd name="T20" fmla="*/ 414 w 429"/>
                  <a:gd name="T21" fmla="*/ 241 h 436"/>
                  <a:gd name="T22" fmla="*/ 369 w 429"/>
                  <a:gd name="T23" fmla="*/ 246 h 436"/>
                  <a:gd name="T24" fmla="*/ 351 w 429"/>
                  <a:gd name="T25" fmla="*/ 279 h 436"/>
                  <a:gd name="T26" fmla="*/ 289 w 429"/>
                  <a:gd name="T27" fmla="*/ 326 h 436"/>
                  <a:gd name="T28" fmla="*/ 271 w 429"/>
                  <a:gd name="T29" fmla="*/ 344 h 436"/>
                  <a:gd name="T30" fmla="*/ 264 w 429"/>
                  <a:gd name="T31" fmla="*/ 372 h 436"/>
                  <a:gd name="T32" fmla="*/ 269 w 429"/>
                  <a:gd name="T33" fmla="*/ 396 h 436"/>
                  <a:gd name="T34" fmla="*/ 281 w 429"/>
                  <a:gd name="T35" fmla="*/ 436 h 436"/>
                  <a:gd name="T36" fmla="*/ 235 w 429"/>
                  <a:gd name="T37" fmla="*/ 422 h 436"/>
                  <a:gd name="T38" fmla="*/ 229 w 429"/>
                  <a:gd name="T39" fmla="*/ 381 h 436"/>
                  <a:gd name="T40" fmla="*/ 210 w 429"/>
                  <a:gd name="T41" fmla="*/ 352 h 436"/>
                  <a:gd name="T42" fmla="*/ 140 w 429"/>
                  <a:gd name="T43" fmla="*/ 347 h 436"/>
                  <a:gd name="T44" fmla="*/ 110 w 429"/>
                  <a:gd name="T45" fmla="*/ 326 h 436"/>
                  <a:gd name="T46" fmla="*/ 77 w 429"/>
                  <a:gd name="T47" fmla="*/ 279 h 436"/>
                  <a:gd name="T48" fmla="*/ 72 w 429"/>
                  <a:gd name="T49" fmla="*/ 224 h 436"/>
                  <a:gd name="T50" fmla="*/ 42 w 429"/>
                  <a:gd name="T51" fmla="*/ 200 h 436"/>
                  <a:gd name="T52" fmla="*/ 0 w 429"/>
                  <a:gd name="T53" fmla="*/ 192 h 4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9" h="436">
                    <a:moveTo>
                      <a:pt x="0" y="192"/>
                    </a:moveTo>
                    <a:lnTo>
                      <a:pt x="17" y="144"/>
                    </a:lnTo>
                    <a:lnTo>
                      <a:pt x="77" y="74"/>
                    </a:lnTo>
                    <a:lnTo>
                      <a:pt x="132" y="0"/>
                    </a:lnTo>
                    <a:lnTo>
                      <a:pt x="187" y="34"/>
                    </a:lnTo>
                    <a:lnTo>
                      <a:pt x="222" y="55"/>
                    </a:lnTo>
                    <a:lnTo>
                      <a:pt x="245" y="87"/>
                    </a:lnTo>
                    <a:lnTo>
                      <a:pt x="319" y="130"/>
                    </a:lnTo>
                    <a:lnTo>
                      <a:pt x="339" y="150"/>
                    </a:lnTo>
                    <a:lnTo>
                      <a:pt x="429" y="202"/>
                    </a:lnTo>
                    <a:lnTo>
                      <a:pt x="414" y="241"/>
                    </a:lnTo>
                    <a:lnTo>
                      <a:pt x="369" y="246"/>
                    </a:lnTo>
                    <a:lnTo>
                      <a:pt x="351" y="279"/>
                    </a:lnTo>
                    <a:lnTo>
                      <a:pt x="289" y="326"/>
                    </a:lnTo>
                    <a:lnTo>
                      <a:pt x="271" y="344"/>
                    </a:lnTo>
                    <a:lnTo>
                      <a:pt x="264" y="372"/>
                    </a:lnTo>
                    <a:lnTo>
                      <a:pt x="269" y="396"/>
                    </a:lnTo>
                    <a:lnTo>
                      <a:pt x="281" y="436"/>
                    </a:lnTo>
                    <a:lnTo>
                      <a:pt x="235" y="422"/>
                    </a:lnTo>
                    <a:lnTo>
                      <a:pt x="229" y="381"/>
                    </a:lnTo>
                    <a:lnTo>
                      <a:pt x="210" y="352"/>
                    </a:lnTo>
                    <a:lnTo>
                      <a:pt x="140" y="347"/>
                    </a:lnTo>
                    <a:lnTo>
                      <a:pt x="110" y="326"/>
                    </a:lnTo>
                    <a:lnTo>
                      <a:pt x="77" y="279"/>
                    </a:lnTo>
                    <a:lnTo>
                      <a:pt x="72" y="224"/>
                    </a:lnTo>
                    <a:lnTo>
                      <a:pt x="42" y="200"/>
                    </a:lnTo>
                    <a:lnTo>
                      <a:pt x="0" y="192"/>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76" name="Freeform 126"/>
              <p:cNvSpPr>
                <a:spLocks/>
              </p:cNvSpPr>
              <p:nvPr/>
            </p:nvSpPr>
            <p:spPr bwMode="auto">
              <a:xfrm>
                <a:off x="648" y="1747"/>
                <a:ext cx="364" cy="353"/>
              </a:xfrm>
              <a:custGeom>
                <a:avLst/>
                <a:gdLst>
                  <a:gd name="T0" fmla="*/ 0 w 364"/>
                  <a:gd name="T1" fmla="*/ 229 h 353"/>
                  <a:gd name="T2" fmla="*/ 18 w 364"/>
                  <a:gd name="T3" fmla="*/ 246 h 353"/>
                  <a:gd name="T4" fmla="*/ 40 w 364"/>
                  <a:gd name="T5" fmla="*/ 254 h 353"/>
                  <a:gd name="T6" fmla="*/ 55 w 364"/>
                  <a:gd name="T7" fmla="*/ 279 h 353"/>
                  <a:gd name="T8" fmla="*/ 117 w 364"/>
                  <a:gd name="T9" fmla="*/ 299 h 353"/>
                  <a:gd name="T10" fmla="*/ 172 w 364"/>
                  <a:gd name="T11" fmla="*/ 343 h 353"/>
                  <a:gd name="T12" fmla="*/ 272 w 364"/>
                  <a:gd name="T13" fmla="*/ 353 h 353"/>
                  <a:gd name="T14" fmla="*/ 300 w 364"/>
                  <a:gd name="T15" fmla="*/ 334 h 353"/>
                  <a:gd name="T16" fmla="*/ 339 w 364"/>
                  <a:gd name="T17" fmla="*/ 326 h 353"/>
                  <a:gd name="T18" fmla="*/ 355 w 364"/>
                  <a:gd name="T19" fmla="*/ 304 h 353"/>
                  <a:gd name="T20" fmla="*/ 350 w 364"/>
                  <a:gd name="T21" fmla="*/ 256 h 353"/>
                  <a:gd name="T22" fmla="*/ 330 w 364"/>
                  <a:gd name="T23" fmla="*/ 227 h 353"/>
                  <a:gd name="T24" fmla="*/ 309 w 364"/>
                  <a:gd name="T25" fmla="*/ 206 h 353"/>
                  <a:gd name="T26" fmla="*/ 297 w 364"/>
                  <a:gd name="T27" fmla="*/ 181 h 353"/>
                  <a:gd name="T28" fmla="*/ 315 w 364"/>
                  <a:gd name="T29" fmla="*/ 164 h 353"/>
                  <a:gd name="T30" fmla="*/ 342 w 364"/>
                  <a:gd name="T31" fmla="*/ 149 h 353"/>
                  <a:gd name="T32" fmla="*/ 337 w 364"/>
                  <a:gd name="T33" fmla="*/ 107 h 353"/>
                  <a:gd name="T34" fmla="*/ 357 w 364"/>
                  <a:gd name="T35" fmla="*/ 71 h 353"/>
                  <a:gd name="T36" fmla="*/ 364 w 364"/>
                  <a:gd name="T37" fmla="*/ 39 h 353"/>
                  <a:gd name="T38" fmla="*/ 314 w 364"/>
                  <a:gd name="T39" fmla="*/ 24 h 353"/>
                  <a:gd name="T40" fmla="*/ 279 w 364"/>
                  <a:gd name="T41" fmla="*/ 10 h 353"/>
                  <a:gd name="T42" fmla="*/ 247 w 364"/>
                  <a:gd name="T43" fmla="*/ 24 h 353"/>
                  <a:gd name="T44" fmla="*/ 220 w 364"/>
                  <a:gd name="T45" fmla="*/ 0 h 353"/>
                  <a:gd name="T46" fmla="*/ 155 w 364"/>
                  <a:gd name="T47" fmla="*/ 45 h 353"/>
                  <a:gd name="T48" fmla="*/ 132 w 364"/>
                  <a:gd name="T49" fmla="*/ 104 h 353"/>
                  <a:gd name="T50" fmla="*/ 92 w 364"/>
                  <a:gd name="T51" fmla="*/ 152 h 353"/>
                  <a:gd name="T52" fmla="*/ 67 w 364"/>
                  <a:gd name="T53" fmla="*/ 167 h 353"/>
                  <a:gd name="T54" fmla="*/ 30 w 364"/>
                  <a:gd name="T55" fmla="*/ 184 h 353"/>
                  <a:gd name="T56" fmla="*/ 0 w 364"/>
                  <a:gd name="T57" fmla="*/ 229 h 3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4" h="353">
                    <a:moveTo>
                      <a:pt x="0" y="229"/>
                    </a:moveTo>
                    <a:lnTo>
                      <a:pt x="18" y="246"/>
                    </a:lnTo>
                    <a:lnTo>
                      <a:pt x="40" y="254"/>
                    </a:lnTo>
                    <a:lnTo>
                      <a:pt x="55" y="279"/>
                    </a:lnTo>
                    <a:lnTo>
                      <a:pt x="117" y="299"/>
                    </a:lnTo>
                    <a:lnTo>
                      <a:pt x="172" y="343"/>
                    </a:lnTo>
                    <a:lnTo>
                      <a:pt x="272" y="353"/>
                    </a:lnTo>
                    <a:lnTo>
                      <a:pt x="300" y="334"/>
                    </a:lnTo>
                    <a:lnTo>
                      <a:pt x="339" y="326"/>
                    </a:lnTo>
                    <a:lnTo>
                      <a:pt x="355" y="304"/>
                    </a:lnTo>
                    <a:lnTo>
                      <a:pt x="350" y="256"/>
                    </a:lnTo>
                    <a:lnTo>
                      <a:pt x="330" y="227"/>
                    </a:lnTo>
                    <a:lnTo>
                      <a:pt x="309" y="206"/>
                    </a:lnTo>
                    <a:lnTo>
                      <a:pt x="297" y="181"/>
                    </a:lnTo>
                    <a:lnTo>
                      <a:pt x="315" y="164"/>
                    </a:lnTo>
                    <a:lnTo>
                      <a:pt x="342" y="149"/>
                    </a:lnTo>
                    <a:lnTo>
                      <a:pt x="337" y="107"/>
                    </a:lnTo>
                    <a:lnTo>
                      <a:pt x="357" y="71"/>
                    </a:lnTo>
                    <a:lnTo>
                      <a:pt x="364" y="39"/>
                    </a:lnTo>
                    <a:lnTo>
                      <a:pt x="314" y="24"/>
                    </a:lnTo>
                    <a:lnTo>
                      <a:pt x="279" y="10"/>
                    </a:lnTo>
                    <a:lnTo>
                      <a:pt x="247" y="24"/>
                    </a:lnTo>
                    <a:lnTo>
                      <a:pt x="220" y="0"/>
                    </a:lnTo>
                    <a:lnTo>
                      <a:pt x="155" y="45"/>
                    </a:lnTo>
                    <a:lnTo>
                      <a:pt x="132" y="104"/>
                    </a:lnTo>
                    <a:lnTo>
                      <a:pt x="92" y="152"/>
                    </a:lnTo>
                    <a:lnTo>
                      <a:pt x="67" y="167"/>
                    </a:lnTo>
                    <a:lnTo>
                      <a:pt x="30" y="184"/>
                    </a:lnTo>
                    <a:lnTo>
                      <a:pt x="0" y="229"/>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77" name="Freeform 127"/>
              <p:cNvSpPr>
                <a:spLocks/>
              </p:cNvSpPr>
              <p:nvPr/>
            </p:nvSpPr>
            <p:spPr bwMode="auto">
              <a:xfrm>
                <a:off x="648" y="1747"/>
                <a:ext cx="364" cy="353"/>
              </a:xfrm>
              <a:custGeom>
                <a:avLst/>
                <a:gdLst>
                  <a:gd name="T0" fmla="*/ 0 w 364"/>
                  <a:gd name="T1" fmla="*/ 229 h 353"/>
                  <a:gd name="T2" fmla="*/ 18 w 364"/>
                  <a:gd name="T3" fmla="*/ 246 h 353"/>
                  <a:gd name="T4" fmla="*/ 40 w 364"/>
                  <a:gd name="T5" fmla="*/ 254 h 353"/>
                  <a:gd name="T6" fmla="*/ 55 w 364"/>
                  <a:gd name="T7" fmla="*/ 279 h 353"/>
                  <a:gd name="T8" fmla="*/ 117 w 364"/>
                  <a:gd name="T9" fmla="*/ 299 h 353"/>
                  <a:gd name="T10" fmla="*/ 172 w 364"/>
                  <a:gd name="T11" fmla="*/ 343 h 353"/>
                  <a:gd name="T12" fmla="*/ 272 w 364"/>
                  <a:gd name="T13" fmla="*/ 353 h 353"/>
                  <a:gd name="T14" fmla="*/ 300 w 364"/>
                  <a:gd name="T15" fmla="*/ 334 h 353"/>
                  <a:gd name="T16" fmla="*/ 339 w 364"/>
                  <a:gd name="T17" fmla="*/ 326 h 353"/>
                  <a:gd name="T18" fmla="*/ 355 w 364"/>
                  <a:gd name="T19" fmla="*/ 304 h 353"/>
                  <a:gd name="T20" fmla="*/ 350 w 364"/>
                  <a:gd name="T21" fmla="*/ 256 h 353"/>
                  <a:gd name="T22" fmla="*/ 330 w 364"/>
                  <a:gd name="T23" fmla="*/ 227 h 353"/>
                  <a:gd name="T24" fmla="*/ 309 w 364"/>
                  <a:gd name="T25" fmla="*/ 206 h 353"/>
                  <a:gd name="T26" fmla="*/ 297 w 364"/>
                  <a:gd name="T27" fmla="*/ 181 h 353"/>
                  <a:gd name="T28" fmla="*/ 315 w 364"/>
                  <a:gd name="T29" fmla="*/ 164 h 353"/>
                  <a:gd name="T30" fmla="*/ 342 w 364"/>
                  <a:gd name="T31" fmla="*/ 149 h 353"/>
                  <a:gd name="T32" fmla="*/ 337 w 364"/>
                  <a:gd name="T33" fmla="*/ 107 h 353"/>
                  <a:gd name="T34" fmla="*/ 357 w 364"/>
                  <a:gd name="T35" fmla="*/ 71 h 353"/>
                  <a:gd name="T36" fmla="*/ 364 w 364"/>
                  <a:gd name="T37" fmla="*/ 39 h 353"/>
                  <a:gd name="T38" fmla="*/ 314 w 364"/>
                  <a:gd name="T39" fmla="*/ 24 h 353"/>
                  <a:gd name="T40" fmla="*/ 279 w 364"/>
                  <a:gd name="T41" fmla="*/ 10 h 353"/>
                  <a:gd name="T42" fmla="*/ 247 w 364"/>
                  <a:gd name="T43" fmla="*/ 24 h 353"/>
                  <a:gd name="T44" fmla="*/ 220 w 364"/>
                  <a:gd name="T45" fmla="*/ 0 h 353"/>
                  <a:gd name="T46" fmla="*/ 155 w 364"/>
                  <a:gd name="T47" fmla="*/ 45 h 353"/>
                  <a:gd name="T48" fmla="*/ 132 w 364"/>
                  <a:gd name="T49" fmla="*/ 104 h 353"/>
                  <a:gd name="T50" fmla="*/ 92 w 364"/>
                  <a:gd name="T51" fmla="*/ 152 h 353"/>
                  <a:gd name="T52" fmla="*/ 67 w 364"/>
                  <a:gd name="T53" fmla="*/ 167 h 353"/>
                  <a:gd name="T54" fmla="*/ 30 w 364"/>
                  <a:gd name="T55" fmla="*/ 184 h 353"/>
                  <a:gd name="T56" fmla="*/ 0 w 364"/>
                  <a:gd name="T57" fmla="*/ 229 h 3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4" h="353">
                    <a:moveTo>
                      <a:pt x="0" y="229"/>
                    </a:moveTo>
                    <a:lnTo>
                      <a:pt x="18" y="246"/>
                    </a:lnTo>
                    <a:lnTo>
                      <a:pt x="40" y="254"/>
                    </a:lnTo>
                    <a:lnTo>
                      <a:pt x="55" y="279"/>
                    </a:lnTo>
                    <a:lnTo>
                      <a:pt x="117" y="299"/>
                    </a:lnTo>
                    <a:lnTo>
                      <a:pt x="172" y="343"/>
                    </a:lnTo>
                    <a:lnTo>
                      <a:pt x="272" y="353"/>
                    </a:lnTo>
                    <a:lnTo>
                      <a:pt x="300" y="334"/>
                    </a:lnTo>
                    <a:lnTo>
                      <a:pt x="339" y="326"/>
                    </a:lnTo>
                    <a:lnTo>
                      <a:pt x="355" y="304"/>
                    </a:lnTo>
                    <a:lnTo>
                      <a:pt x="350" y="256"/>
                    </a:lnTo>
                    <a:lnTo>
                      <a:pt x="330" y="227"/>
                    </a:lnTo>
                    <a:lnTo>
                      <a:pt x="309" y="206"/>
                    </a:lnTo>
                    <a:lnTo>
                      <a:pt x="297" y="181"/>
                    </a:lnTo>
                    <a:lnTo>
                      <a:pt x="315" y="164"/>
                    </a:lnTo>
                    <a:lnTo>
                      <a:pt x="342" y="149"/>
                    </a:lnTo>
                    <a:lnTo>
                      <a:pt x="337" y="107"/>
                    </a:lnTo>
                    <a:lnTo>
                      <a:pt x="357" y="71"/>
                    </a:lnTo>
                    <a:lnTo>
                      <a:pt x="364" y="39"/>
                    </a:lnTo>
                    <a:lnTo>
                      <a:pt x="314" y="24"/>
                    </a:lnTo>
                    <a:lnTo>
                      <a:pt x="279" y="10"/>
                    </a:lnTo>
                    <a:lnTo>
                      <a:pt x="247" y="24"/>
                    </a:lnTo>
                    <a:lnTo>
                      <a:pt x="220" y="0"/>
                    </a:lnTo>
                    <a:lnTo>
                      <a:pt x="155" y="45"/>
                    </a:lnTo>
                    <a:lnTo>
                      <a:pt x="132" y="104"/>
                    </a:lnTo>
                    <a:lnTo>
                      <a:pt x="92" y="152"/>
                    </a:lnTo>
                    <a:lnTo>
                      <a:pt x="67" y="167"/>
                    </a:lnTo>
                    <a:lnTo>
                      <a:pt x="30" y="184"/>
                    </a:lnTo>
                    <a:lnTo>
                      <a:pt x="0" y="229"/>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78" name="Freeform 128"/>
              <p:cNvSpPr>
                <a:spLocks/>
              </p:cNvSpPr>
              <p:nvPr/>
            </p:nvSpPr>
            <p:spPr bwMode="auto">
              <a:xfrm>
                <a:off x="790" y="1293"/>
                <a:ext cx="467" cy="493"/>
              </a:xfrm>
              <a:custGeom>
                <a:avLst/>
                <a:gdLst>
                  <a:gd name="T0" fmla="*/ 78 w 467"/>
                  <a:gd name="T1" fmla="*/ 454 h 493"/>
                  <a:gd name="T2" fmla="*/ 18 w 467"/>
                  <a:gd name="T3" fmla="*/ 401 h 493"/>
                  <a:gd name="T4" fmla="*/ 1 w 467"/>
                  <a:gd name="T5" fmla="*/ 366 h 493"/>
                  <a:gd name="T6" fmla="*/ 5 w 467"/>
                  <a:gd name="T7" fmla="*/ 324 h 493"/>
                  <a:gd name="T8" fmla="*/ 0 w 467"/>
                  <a:gd name="T9" fmla="*/ 274 h 493"/>
                  <a:gd name="T10" fmla="*/ 43 w 467"/>
                  <a:gd name="T11" fmla="*/ 271 h 493"/>
                  <a:gd name="T12" fmla="*/ 72 w 467"/>
                  <a:gd name="T13" fmla="*/ 256 h 493"/>
                  <a:gd name="T14" fmla="*/ 117 w 467"/>
                  <a:gd name="T15" fmla="*/ 246 h 493"/>
                  <a:gd name="T16" fmla="*/ 160 w 467"/>
                  <a:gd name="T17" fmla="*/ 229 h 493"/>
                  <a:gd name="T18" fmla="*/ 172 w 467"/>
                  <a:gd name="T19" fmla="*/ 214 h 493"/>
                  <a:gd name="T20" fmla="*/ 172 w 467"/>
                  <a:gd name="T21" fmla="*/ 184 h 493"/>
                  <a:gd name="T22" fmla="*/ 165 w 467"/>
                  <a:gd name="T23" fmla="*/ 152 h 493"/>
                  <a:gd name="T24" fmla="*/ 143 w 467"/>
                  <a:gd name="T25" fmla="*/ 117 h 493"/>
                  <a:gd name="T26" fmla="*/ 147 w 467"/>
                  <a:gd name="T27" fmla="*/ 74 h 493"/>
                  <a:gd name="T28" fmla="*/ 158 w 467"/>
                  <a:gd name="T29" fmla="*/ 35 h 493"/>
                  <a:gd name="T30" fmla="*/ 177 w 467"/>
                  <a:gd name="T31" fmla="*/ 0 h 493"/>
                  <a:gd name="T32" fmla="*/ 205 w 467"/>
                  <a:gd name="T33" fmla="*/ 17 h 493"/>
                  <a:gd name="T34" fmla="*/ 257 w 467"/>
                  <a:gd name="T35" fmla="*/ 9 h 493"/>
                  <a:gd name="T36" fmla="*/ 335 w 467"/>
                  <a:gd name="T37" fmla="*/ 60 h 493"/>
                  <a:gd name="T38" fmla="*/ 408 w 467"/>
                  <a:gd name="T39" fmla="*/ 67 h 493"/>
                  <a:gd name="T40" fmla="*/ 415 w 467"/>
                  <a:gd name="T41" fmla="*/ 86 h 493"/>
                  <a:gd name="T42" fmla="*/ 415 w 467"/>
                  <a:gd name="T43" fmla="*/ 131 h 493"/>
                  <a:gd name="T44" fmla="*/ 445 w 467"/>
                  <a:gd name="T45" fmla="*/ 142 h 493"/>
                  <a:gd name="T46" fmla="*/ 465 w 467"/>
                  <a:gd name="T47" fmla="*/ 151 h 493"/>
                  <a:gd name="T48" fmla="*/ 465 w 467"/>
                  <a:gd name="T49" fmla="*/ 202 h 493"/>
                  <a:gd name="T50" fmla="*/ 467 w 467"/>
                  <a:gd name="T51" fmla="*/ 237 h 493"/>
                  <a:gd name="T52" fmla="*/ 452 w 467"/>
                  <a:gd name="T53" fmla="*/ 251 h 493"/>
                  <a:gd name="T54" fmla="*/ 450 w 467"/>
                  <a:gd name="T55" fmla="*/ 284 h 493"/>
                  <a:gd name="T56" fmla="*/ 430 w 467"/>
                  <a:gd name="T57" fmla="*/ 294 h 493"/>
                  <a:gd name="T58" fmla="*/ 403 w 467"/>
                  <a:gd name="T59" fmla="*/ 309 h 493"/>
                  <a:gd name="T60" fmla="*/ 380 w 467"/>
                  <a:gd name="T61" fmla="*/ 356 h 493"/>
                  <a:gd name="T62" fmla="*/ 337 w 467"/>
                  <a:gd name="T63" fmla="*/ 398 h 493"/>
                  <a:gd name="T64" fmla="*/ 313 w 467"/>
                  <a:gd name="T65" fmla="*/ 448 h 493"/>
                  <a:gd name="T66" fmla="*/ 265 w 467"/>
                  <a:gd name="T67" fmla="*/ 479 h 493"/>
                  <a:gd name="T68" fmla="*/ 220 w 467"/>
                  <a:gd name="T69" fmla="*/ 493 h 493"/>
                  <a:gd name="T70" fmla="*/ 172 w 467"/>
                  <a:gd name="T71" fmla="*/ 478 h 493"/>
                  <a:gd name="T72" fmla="*/ 137 w 467"/>
                  <a:gd name="T73" fmla="*/ 464 h 493"/>
                  <a:gd name="T74" fmla="*/ 105 w 467"/>
                  <a:gd name="T75" fmla="*/ 478 h 493"/>
                  <a:gd name="T76" fmla="*/ 78 w 467"/>
                  <a:gd name="T77" fmla="*/ 454 h 4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7" h="493">
                    <a:moveTo>
                      <a:pt x="78" y="454"/>
                    </a:moveTo>
                    <a:lnTo>
                      <a:pt x="18" y="401"/>
                    </a:lnTo>
                    <a:lnTo>
                      <a:pt x="1" y="366"/>
                    </a:lnTo>
                    <a:lnTo>
                      <a:pt x="5" y="324"/>
                    </a:lnTo>
                    <a:lnTo>
                      <a:pt x="0" y="274"/>
                    </a:lnTo>
                    <a:lnTo>
                      <a:pt x="43" y="271"/>
                    </a:lnTo>
                    <a:lnTo>
                      <a:pt x="72" y="256"/>
                    </a:lnTo>
                    <a:lnTo>
                      <a:pt x="117" y="246"/>
                    </a:lnTo>
                    <a:lnTo>
                      <a:pt x="160" y="229"/>
                    </a:lnTo>
                    <a:lnTo>
                      <a:pt x="172" y="214"/>
                    </a:lnTo>
                    <a:lnTo>
                      <a:pt x="172" y="184"/>
                    </a:lnTo>
                    <a:lnTo>
                      <a:pt x="165" y="152"/>
                    </a:lnTo>
                    <a:lnTo>
                      <a:pt x="143" y="117"/>
                    </a:lnTo>
                    <a:lnTo>
                      <a:pt x="147" y="74"/>
                    </a:lnTo>
                    <a:lnTo>
                      <a:pt x="158" y="35"/>
                    </a:lnTo>
                    <a:lnTo>
                      <a:pt x="177" y="0"/>
                    </a:lnTo>
                    <a:lnTo>
                      <a:pt x="205" y="17"/>
                    </a:lnTo>
                    <a:lnTo>
                      <a:pt x="257" y="9"/>
                    </a:lnTo>
                    <a:lnTo>
                      <a:pt x="335" y="60"/>
                    </a:lnTo>
                    <a:lnTo>
                      <a:pt x="408" y="67"/>
                    </a:lnTo>
                    <a:lnTo>
                      <a:pt x="415" y="86"/>
                    </a:lnTo>
                    <a:lnTo>
                      <a:pt x="415" y="131"/>
                    </a:lnTo>
                    <a:lnTo>
                      <a:pt x="445" y="142"/>
                    </a:lnTo>
                    <a:lnTo>
                      <a:pt x="465" y="151"/>
                    </a:lnTo>
                    <a:lnTo>
                      <a:pt x="465" y="202"/>
                    </a:lnTo>
                    <a:lnTo>
                      <a:pt x="467" y="237"/>
                    </a:lnTo>
                    <a:lnTo>
                      <a:pt x="452" y="251"/>
                    </a:lnTo>
                    <a:lnTo>
                      <a:pt x="450" y="284"/>
                    </a:lnTo>
                    <a:lnTo>
                      <a:pt x="430" y="294"/>
                    </a:lnTo>
                    <a:lnTo>
                      <a:pt x="403" y="309"/>
                    </a:lnTo>
                    <a:lnTo>
                      <a:pt x="380" y="356"/>
                    </a:lnTo>
                    <a:lnTo>
                      <a:pt x="337" y="398"/>
                    </a:lnTo>
                    <a:lnTo>
                      <a:pt x="313" y="448"/>
                    </a:lnTo>
                    <a:lnTo>
                      <a:pt x="265" y="479"/>
                    </a:lnTo>
                    <a:lnTo>
                      <a:pt x="220" y="493"/>
                    </a:lnTo>
                    <a:lnTo>
                      <a:pt x="172" y="478"/>
                    </a:lnTo>
                    <a:lnTo>
                      <a:pt x="137" y="464"/>
                    </a:lnTo>
                    <a:lnTo>
                      <a:pt x="105" y="478"/>
                    </a:lnTo>
                    <a:lnTo>
                      <a:pt x="78" y="454"/>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79" name="Freeform 129"/>
              <p:cNvSpPr>
                <a:spLocks/>
              </p:cNvSpPr>
              <p:nvPr/>
            </p:nvSpPr>
            <p:spPr bwMode="auto">
              <a:xfrm>
                <a:off x="790" y="1293"/>
                <a:ext cx="467" cy="493"/>
              </a:xfrm>
              <a:custGeom>
                <a:avLst/>
                <a:gdLst>
                  <a:gd name="T0" fmla="*/ 78 w 467"/>
                  <a:gd name="T1" fmla="*/ 454 h 493"/>
                  <a:gd name="T2" fmla="*/ 18 w 467"/>
                  <a:gd name="T3" fmla="*/ 401 h 493"/>
                  <a:gd name="T4" fmla="*/ 1 w 467"/>
                  <a:gd name="T5" fmla="*/ 366 h 493"/>
                  <a:gd name="T6" fmla="*/ 5 w 467"/>
                  <a:gd name="T7" fmla="*/ 324 h 493"/>
                  <a:gd name="T8" fmla="*/ 0 w 467"/>
                  <a:gd name="T9" fmla="*/ 274 h 493"/>
                  <a:gd name="T10" fmla="*/ 43 w 467"/>
                  <a:gd name="T11" fmla="*/ 271 h 493"/>
                  <a:gd name="T12" fmla="*/ 72 w 467"/>
                  <a:gd name="T13" fmla="*/ 256 h 493"/>
                  <a:gd name="T14" fmla="*/ 117 w 467"/>
                  <a:gd name="T15" fmla="*/ 246 h 493"/>
                  <a:gd name="T16" fmla="*/ 160 w 467"/>
                  <a:gd name="T17" fmla="*/ 229 h 493"/>
                  <a:gd name="T18" fmla="*/ 172 w 467"/>
                  <a:gd name="T19" fmla="*/ 214 h 493"/>
                  <a:gd name="T20" fmla="*/ 172 w 467"/>
                  <a:gd name="T21" fmla="*/ 184 h 493"/>
                  <a:gd name="T22" fmla="*/ 165 w 467"/>
                  <a:gd name="T23" fmla="*/ 152 h 493"/>
                  <a:gd name="T24" fmla="*/ 143 w 467"/>
                  <a:gd name="T25" fmla="*/ 117 h 493"/>
                  <a:gd name="T26" fmla="*/ 147 w 467"/>
                  <a:gd name="T27" fmla="*/ 74 h 493"/>
                  <a:gd name="T28" fmla="*/ 158 w 467"/>
                  <a:gd name="T29" fmla="*/ 35 h 493"/>
                  <a:gd name="T30" fmla="*/ 177 w 467"/>
                  <a:gd name="T31" fmla="*/ 0 h 493"/>
                  <a:gd name="T32" fmla="*/ 205 w 467"/>
                  <a:gd name="T33" fmla="*/ 17 h 493"/>
                  <a:gd name="T34" fmla="*/ 257 w 467"/>
                  <a:gd name="T35" fmla="*/ 9 h 493"/>
                  <a:gd name="T36" fmla="*/ 335 w 467"/>
                  <a:gd name="T37" fmla="*/ 60 h 493"/>
                  <a:gd name="T38" fmla="*/ 408 w 467"/>
                  <a:gd name="T39" fmla="*/ 67 h 493"/>
                  <a:gd name="T40" fmla="*/ 415 w 467"/>
                  <a:gd name="T41" fmla="*/ 86 h 493"/>
                  <a:gd name="T42" fmla="*/ 415 w 467"/>
                  <a:gd name="T43" fmla="*/ 131 h 493"/>
                  <a:gd name="T44" fmla="*/ 445 w 467"/>
                  <a:gd name="T45" fmla="*/ 142 h 493"/>
                  <a:gd name="T46" fmla="*/ 465 w 467"/>
                  <a:gd name="T47" fmla="*/ 151 h 493"/>
                  <a:gd name="T48" fmla="*/ 465 w 467"/>
                  <a:gd name="T49" fmla="*/ 202 h 493"/>
                  <a:gd name="T50" fmla="*/ 467 w 467"/>
                  <a:gd name="T51" fmla="*/ 237 h 493"/>
                  <a:gd name="T52" fmla="*/ 452 w 467"/>
                  <a:gd name="T53" fmla="*/ 251 h 493"/>
                  <a:gd name="T54" fmla="*/ 450 w 467"/>
                  <a:gd name="T55" fmla="*/ 284 h 493"/>
                  <a:gd name="T56" fmla="*/ 430 w 467"/>
                  <a:gd name="T57" fmla="*/ 294 h 493"/>
                  <a:gd name="T58" fmla="*/ 403 w 467"/>
                  <a:gd name="T59" fmla="*/ 309 h 493"/>
                  <a:gd name="T60" fmla="*/ 380 w 467"/>
                  <a:gd name="T61" fmla="*/ 356 h 493"/>
                  <a:gd name="T62" fmla="*/ 337 w 467"/>
                  <a:gd name="T63" fmla="*/ 398 h 493"/>
                  <a:gd name="T64" fmla="*/ 313 w 467"/>
                  <a:gd name="T65" fmla="*/ 448 h 493"/>
                  <a:gd name="T66" fmla="*/ 265 w 467"/>
                  <a:gd name="T67" fmla="*/ 479 h 493"/>
                  <a:gd name="T68" fmla="*/ 220 w 467"/>
                  <a:gd name="T69" fmla="*/ 493 h 493"/>
                  <a:gd name="T70" fmla="*/ 172 w 467"/>
                  <a:gd name="T71" fmla="*/ 478 h 493"/>
                  <a:gd name="T72" fmla="*/ 137 w 467"/>
                  <a:gd name="T73" fmla="*/ 464 h 493"/>
                  <a:gd name="T74" fmla="*/ 105 w 467"/>
                  <a:gd name="T75" fmla="*/ 478 h 493"/>
                  <a:gd name="T76" fmla="*/ 78 w 467"/>
                  <a:gd name="T77" fmla="*/ 454 h 4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7" h="493">
                    <a:moveTo>
                      <a:pt x="78" y="454"/>
                    </a:moveTo>
                    <a:lnTo>
                      <a:pt x="18" y="401"/>
                    </a:lnTo>
                    <a:lnTo>
                      <a:pt x="1" y="366"/>
                    </a:lnTo>
                    <a:lnTo>
                      <a:pt x="5" y="324"/>
                    </a:lnTo>
                    <a:lnTo>
                      <a:pt x="0" y="274"/>
                    </a:lnTo>
                    <a:lnTo>
                      <a:pt x="43" y="271"/>
                    </a:lnTo>
                    <a:lnTo>
                      <a:pt x="72" y="256"/>
                    </a:lnTo>
                    <a:lnTo>
                      <a:pt x="117" y="246"/>
                    </a:lnTo>
                    <a:lnTo>
                      <a:pt x="160" y="229"/>
                    </a:lnTo>
                    <a:lnTo>
                      <a:pt x="172" y="214"/>
                    </a:lnTo>
                    <a:lnTo>
                      <a:pt x="172" y="184"/>
                    </a:lnTo>
                    <a:lnTo>
                      <a:pt x="165" y="152"/>
                    </a:lnTo>
                    <a:lnTo>
                      <a:pt x="143" y="117"/>
                    </a:lnTo>
                    <a:lnTo>
                      <a:pt x="147" y="74"/>
                    </a:lnTo>
                    <a:lnTo>
                      <a:pt x="158" y="35"/>
                    </a:lnTo>
                    <a:lnTo>
                      <a:pt x="177" y="0"/>
                    </a:lnTo>
                    <a:lnTo>
                      <a:pt x="205" y="17"/>
                    </a:lnTo>
                    <a:lnTo>
                      <a:pt x="257" y="9"/>
                    </a:lnTo>
                    <a:lnTo>
                      <a:pt x="335" y="60"/>
                    </a:lnTo>
                    <a:lnTo>
                      <a:pt x="408" y="67"/>
                    </a:lnTo>
                    <a:lnTo>
                      <a:pt x="415" y="86"/>
                    </a:lnTo>
                    <a:lnTo>
                      <a:pt x="415" y="131"/>
                    </a:lnTo>
                    <a:lnTo>
                      <a:pt x="445" y="142"/>
                    </a:lnTo>
                    <a:lnTo>
                      <a:pt x="465" y="151"/>
                    </a:lnTo>
                    <a:lnTo>
                      <a:pt x="465" y="202"/>
                    </a:lnTo>
                    <a:lnTo>
                      <a:pt x="467" y="237"/>
                    </a:lnTo>
                    <a:lnTo>
                      <a:pt x="452" y="251"/>
                    </a:lnTo>
                    <a:lnTo>
                      <a:pt x="450" y="284"/>
                    </a:lnTo>
                    <a:lnTo>
                      <a:pt x="430" y="294"/>
                    </a:lnTo>
                    <a:lnTo>
                      <a:pt x="403" y="309"/>
                    </a:lnTo>
                    <a:lnTo>
                      <a:pt x="380" y="356"/>
                    </a:lnTo>
                    <a:lnTo>
                      <a:pt x="337" y="398"/>
                    </a:lnTo>
                    <a:lnTo>
                      <a:pt x="313" y="448"/>
                    </a:lnTo>
                    <a:lnTo>
                      <a:pt x="265" y="479"/>
                    </a:lnTo>
                    <a:lnTo>
                      <a:pt x="220" y="493"/>
                    </a:lnTo>
                    <a:lnTo>
                      <a:pt x="172" y="478"/>
                    </a:lnTo>
                    <a:lnTo>
                      <a:pt x="137" y="464"/>
                    </a:lnTo>
                    <a:lnTo>
                      <a:pt x="105" y="478"/>
                    </a:lnTo>
                    <a:lnTo>
                      <a:pt x="78" y="454"/>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80" name="Freeform 130"/>
              <p:cNvSpPr>
                <a:spLocks/>
              </p:cNvSpPr>
              <p:nvPr/>
            </p:nvSpPr>
            <p:spPr bwMode="auto">
              <a:xfrm>
                <a:off x="1534" y="2600"/>
                <a:ext cx="494" cy="393"/>
              </a:xfrm>
              <a:custGeom>
                <a:avLst/>
                <a:gdLst>
                  <a:gd name="T0" fmla="*/ 357 w 494"/>
                  <a:gd name="T1" fmla="*/ 104 h 393"/>
                  <a:gd name="T2" fmla="*/ 320 w 494"/>
                  <a:gd name="T3" fmla="*/ 67 h 393"/>
                  <a:gd name="T4" fmla="*/ 265 w 494"/>
                  <a:gd name="T5" fmla="*/ 80 h 393"/>
                  <a:gd name="T6" fmla="*/ 240 w 494"/>
                  <a:gd name="T7" fmla="*/ 55 h 393"/>
                  <a:gd name="T8" fmla="*/ 222 w 494"/>
                  <a:gd name="T9" fmla="*/ 44 h 393"/>
                  <a:gd name="T10" fmla="*/ 175 w 494"/>
                  <a:gd name="T11" fmla="*/ 5 h 393"/>
                  <a:gd name="T12" fmla="*/ 113 w 494"/>
                  <a:gd name="T13" fmla="*/ 7 h 393"/>
                  <a:gd name="T14" fmla="*/ 43 w 494"/>
                  <a:gd name="T15" fmla="*/ 0 h 393"/>
                  <a:gd name="T16" fmla="*/ 11 w 494"/>
                  <a:gd name="T17" fmla="*/ 29 h 393"/>
                  <a:gd name="T18" fmla="*/ 0 w 494"/>
                  <a:gd name="T19" fmla="*/ 62 h 393"/>
                  <a:gd name="T20" fmla="*/ 38 w 494"/>
                  <a:gd name="T21" fmla="*/ 90 h 393"/>
                  <a:gd name="T22" fmla="*/ 80 w 494"/>
                  <a:gd name="T23" fmla="*/ 105 h 393"/>
                  <a:gd name="T24" fmla="*/ 112 w 494"/>
                  <a:gd name="T25" fmla="*/ 144 h 393"/>
                  <a:gd name="T26" fmla="*/ 108 w 494"/>
                  <a:gd name="T27" fmla="*/ 212 h 393"/>
                  <a:gd name="T28" fmla="*/ 70 w 494"/>
                  <a:gd name="T29" fmla="*/ 211 h 393"/>
                  <a:gd name="T30" fmla="*/ 36 w 494"/>
                  <a:gd name="T31" fmla="*/ 221 h 393"/>
                  <a:gd name="T32" fmla="*/ 67 w 494"/>
                  <a:gd name="T33" fmla="*/ 269 h 393"/>
                  <a:gd name="T34" fmla="*/ 107 w 494"/>
                  <a:gd name="T35" fmla="*/ 271 h 393"/>
                  <a:gd name="T36" fmla="*/ 132 w 494"/>
                  <a:gd name="T37" fmla="*/ 306 h 393"/>
                  <a:gd name="T38" fmla="*/ 158 w 494"/>
                  <a:gd name="T39" fmla="*/ 326 h 393"/>
                  <a:gd name="T40" fmla="*/ 253 w 494"/>
                  <a:gd name="T41" fmla="*/ 393 h 393"/>
                  <a:gd name="T42" fmla="*/ 345 w 494"/>
                  <a:gd name="T43" fmla="*/ 386 h 393"/>
                  <a:gd name="T44" fmla="*/ 434 w 494"/>
                  <a:gd name="T45" fmla="*/ 368 h 393"/>
                  <a:gd name="T46" fmla="*/ 445 w 494"/>
                  <a:gd name="T47" fmla="*/ 347 h 393"/>
                  <a:gd name="T48" fmla="*/ 494 w 494"/>
                  <a:gd name="T49" fmla="*/ 342 h 393"/>
                  <a:gd name="T50" fmla="*/ 484 w 494"/>
                  <a:gd name="T51" fmla="*/ 322 h 393"/>
                  <a:gd name="T52" fmla="*/ 477 w 494"/>
                  <a:gd name="T53" fmla="*/ 297 h 393"/>
                  <a:gd name="T54" fmla="*/ 485 w 494"/>
                  <a:gd name="T55" fmla="*/ 271 h 393"/>
                  <a:gd name="T56" fmla="*/ 464 w 494"/>
                  <a:gd name="T57" fmla="*/ 227 h 393"/>
                  <a:gd name="T58" fmla="*/ 467 w 494"/>
                  <a:gd name="T59" fmla="*/ 204 h 393"/>
                  <a:gd name="T60" fmla="*/ 444 w 494"/>
                  <a:gd name="T61" fmla="*/ 174 h 393"/>
                  <a:gd name="T62" fmla="*/ 419 w 494"/>
                  <a:gd name="T63" fmla="*/ 151 h 393"/>
                  <a:gd name="T64" fmla="*/ 357 w 494"/>
                  <a:gd name="T65" fmla="*/ 104 h 3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4" h="393">
                    <a:moveTo>
                      <a:pt x="357" y="104"/>
                    </a:moveTo>
                    <a:lnTo>
                      <a:pt x="320" y="67"/>
                    </a:lnTo>
                    <a:lnTo>
                      <a:pt x="265" y="80"/>
                    </a:lnTo>
                    <a:lnTo>
                      <a:pt x="240" y="55"/>
                    </a:lnTo>
                    <a:lnTo>
                      <a:pt x="222" y="44"/>
                    </a:lnTo>
                    <a:lnTo>
                      <a:pt x="175" y="5"/>
                    </a:lnTo>
                    <a:lnTo>
                      <a:pt x="113" y="7"/>
                    </a:lnTo>
                    <a:lnTo>
                      <a:pt x="43" y="0"/>
                    </a:lnTo>
                    <a:lnTo>
                      <a:pt x="11" y="29"/>
                    </a:lnTo>
                    <a:lnTo>
                      <a:pt x="0" y="62"/>
                    </a:lnTo>
                    <a:lnTo>
                      <a:pt x="38" y="90"/>
                    </a:lnTo>
                    <a:lnTo>
                      <a:pt x="80" y="105"/>
                    </a:lnTo>
                    <a:lnTo>
                      <a:pt x="112" y="144"/>
                    </a:lnTo>
                    <a:lnTo>
                      <a:pt x="108" y="212"/>
                    </a:lnTo>
                    <a:lnTo>
                      <a:pt x="70" y="211"/>
                    </a:lnTo>
                    <a:lnTo>
                      <a:pt x="36" y="221"/>
                    </a:lnTo>
                    <a:lnTo>
                      <a:pt x="67" y="269"/>
                    </a:lnTo>
                    <a:lnTo>
                      <a:pt x="107" y="271"/>
                    </a:lnTo>
                    <a:lnTo>
                      <a:pt x="132" y="306"/>
                    </a:lnTo>
                    <a:lnTo>
                      <a:pt x="158" y="326"/>
                    </a:lnTo>
                    <a:lnTo>
                      <a:pt x="253" y="393"/>
                    </a:lnTo>
                    <a:lnTo>
                      <a:pt x="345" y="386"/>
                    </a:lnTo>
                    <a:lnTo>
                      <a:pt x="434" y="368"/>
                    </a:lnTo>
                    <a:lnTo>
                      <a:pt x="445" y="347"/>
                    </a:lnTo>
                    <a:lnTo>
                      <a:pt x="494" y="342"/>
                    </a:lnTo>
                    <a:lnTo>
                      <a:pt x="484" y="322"/>
                    </a:lnTo>
                    <a:lnTo>
                      <a:pt x="477" y="297"/>
                    </a:lnTo>
                    <a:lnTo>
                      <a:pt x="485" y="271"/>
                    </a:lnTo>
                    <a:lnTo>
                      <a:pt x="464" y="227"/>
                    </a:lnTo>
                    <a:lnTo>
                      <a:pt x="467" y="204"/>
                    </a:lnTo>
                    <a:lnTo>
                      <a:pt x="444" y="174"/>
                    </a:lnTo>
                    <a:lnTo>
                      <a:pt x="419" y="151"/>
                    </a:lnTo>
                    <a:lnTo>
                      <a:pt x="357" y="104"/>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81" name="Freeform 131"/>
              <p:cNvSpPr>
                <a:spLocks/>
              </p:cNvSpPr>
              <p:nvPr/>
            </p:nvSpPr>
            <p:spPr bwMode="auto">
              <a:xfrm>
                <a:off x="1534" y="2600"/>
                <a:ext cx="494" cy="393"/>
              </a:xfrm>
              <a:custGeom>
                <a:avLst/>
                <a:gdLst>
                  <a:gd name="T0" fmla="*/ 357 w 494"/>
                  <a:gd name="T1" fmla="*/ 104 h 393"/>
                  <a:gd name="T2" fmla="*/ 320 w 494"/>
                  <a:gd name="T3" fmla="*/ 67 h 393"/>
                  <a:gd name="T4" fmla="*/ 265 w 494"/>
                  <a:gd name="T5" fmla="*/ 80 h 393"/>
                  <a:gd name="T6" fmla="*/ 240 w 494"/>
                  <a:gd name="T7" fmla="*/ 55 h 393"/>
                  <a:gd name="T8" fmla="*/ 222 w 494"/>
                  <a:gd name="T9" fmla="*/ 44 h 393"/>
                  <a:gd name="T10" fmla="*/ 175 w 494"/>
                  <a:gd name="T11" fmla="*/ 5 h 393"/>
                  <a:gd name="T12" fmla="*/ 113 w 494"/>
                  <a:gd name="T13" fmla="*/ 7 h 393"/>
                  <a:gd name="T14" fmla="*/ 43 w 494"/>
                  <a:gd name="T15" fmla="*/ 0 h 393"/>
                  <a:gd name="T16" fmla="*/ 11 w 494"/>
                  <a:gd name="T17" fmla="*/ 29 h 393"/>
                  <a:gd name="T18" fmla="*/ 0 w 494"/>
                  <a:gd name="T19" fmla="*/ 62 h 393"/>
                  <a:gd name="T20" fmla="*/ 38 w 494"/>
                  <a:gd name="T21" fmla="*/ 90 h 393"/>
                  <a:gd name="T22" fmla="*/ 80 w 494"/>
                  <a:gd name="T23" fmla="*/ 105 h 393"/>
                  <a:gd name="T24" fmla="*/ 112 w 494"/>
                  <a:gd name="T25" fmla="*/ 144 h 393"/>
                  <a:gd name="T26" fmla="*/ 108 w 494"/>
                  <a:gd name="T27" fmla="*/ 212 h 393"/>
                  <a:gd name="T28" fmla="*/ 70 w 494"/>
                  <a:gd name="T29" fmla="*/ 211 h 393"/>
                  <a:gd name="T30" fmla="*/ 36 w 494"/>
                  <a:gd name="T31" fmla="*/ 221 h 393"/>
                  <a:gd name="T32" fmla="*/ 67 w 494"/>
                  <a:gd name="T33" fmla="*/ 269 h 393"/>
                  <a:gd name="T34" fmla="*/ 107 w 494"/>
                  <a:gd name="T35" fmla="*/ 271 h 393"/>
                  <a:gd name="T36" fmla="*/ 132 w 494"/>
                  <a:gd name="T37" fmla="*/ 306 h 393"/>
                  <a:gd name="T38" fmla="*/ 158 w 494"/>
                  <a:gd name="T39" fmla="*/ 326 h 393"/>
                  <a:gd name="T40" fmla="*/ 253 w 494"/>
                  <a:gd name="T41" fmla="*/ 393 h 393"/>
                  <a:gd name="T42" fmla="*/ 345 w 494"/>
                  <a:gd name="T43" fmla="*/ 386 h 393"/>
                  <a:gd name="T44" fmla="*/ 434 w 494"/>
                  <a:gd name="T45" fmla="*/ 368 h 393"/>
                  <a:gd name="T46" fmla="*/ 445 w 494"/>
                  <a:gd name="T47" fmla="*/ 347 h 393"/>
                  <a:gd name="T48" fmla="*/ 494 w 494"/>
                  <a:gd name="T49" fmla="*/ 342 h 393"/>
                  <a:gd name="T50" fmla="*/ 484 w 494"/>
                  <a:gd name="T51" fmla="*/ 322 h 393"/>
                  <a:gd name="T52" fmla="*/ 477 w 494"/>
                  <a:gd name="T53" fmla="*/ 297 h 393"/>
                  <a:gd name="T54" fmla="*/ 485 w 494"/>
                  <a:gd name="T55" fmla="*/ 271 h 393"/>
                  <a:gd name="T56" fmla="*/ 464 w 494"/>
                  <a:gd name="T57" fmla="*/ 227 h 393"/>
                  <a:gd name="T58" fmla="*/ 467 w 494"/>
                  <a:gd name="T59" fmla="*/ 204 h 393"/>
                  <a:gd name="T60" fmla="*/ 444 w 494"/>
                  <a:gd name="T61" fmla="*/ 174 h 393"/>
                  <a:gd name="T62" fmla="*/ 419 w 494"/>
                  <a:gd name="T63" fmla="*/ 151 h 393"/>
                  <a:gd name="T64" fmla="*/ 357 w 494"/>
                  <a:gd name="T65" fmla="*/ 104 h 3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4" h="393">
                    <a:moveTo>
                      <a:pt x="357" y="104"/>
                    </a:moveTo>
                    <a:lnTo>
                      <a:pt x="320" y="67"/>
                    </a:lnTo>
                    <a:lnTo>
                      <a:pt x="265" y="80"/>
                    </a:lnTo>
                    <a:lnTo>
                      <a:pt x="240" y="55"/>
                    </a:lnTo>
                    <a:lnTo>
                      <a:pt x="222" y="44"/>
                    </a:lnTo>
                    <a:lnTo>
                      <a:pt x="175" y="5"/>
                    </a:lnTo>
                    <a:lnTo>
                      <a:pt x="113" y="7"/>
                    </a:lnTo>
                    <a:lnTo>
                      <a:pt x="43" y="0"/>
                    </a:lnTo>
                    <a:lnTo>
                      <a:pt x="11" y="29"/>
                    </a:lnTo>
                    <a:lnTo>
                      <a:pt x="0" y="62"/>
                    </a:lnTo>
                    <a:lnTo>
                      <a:pt x="38" y="90"/>
                    </a:lnTo>
                    <a:lnTo>
                      <a:pt x="80" y="105"/>
                    </a:lnTo>
                    <a:lnTo>
                      <a:pt x="112" y="144"/>
                    </a:lnTo>
                    <a:lnTo>
                      <a:pt x="108" y="212"/>
                    </a:lnTo>
                    <a:lnTo>
                      <a:pt x="70" y="211"/>
                    </a:lnTo>
                    <a:lnTo>
                      <a:pt x="36" y="221"/>
                    </a:lnTo>
                    <a:lnTo>
                      <a:pt x="67" y="269"/>
                    </a:lnTo>
                    <a:lnTo>
                      <a:pt x="107" y="271"/>
                    </a:lnTo>
                    <a:lnTo>
                      <a:pt x="132" y="306"/>
                    </a:lnTo>
                    <a:lnTo>
                      <a:pt x="158" y="326"/>
                    </a:lnTo>
                    <a:lnTo>
                      <a:pt x="253" y="393"/>
                    </a:lnTo>
                    <a:lnTo>
                      <a:pt x="345" y="386"/>
                    </a:lnTo>
                    <a:lnTo>
                      <a:pt x="434" y="368"/>
                    </a:lnTo>
                    <a:lnTo>
                      <a:pt x="445" y="347"/>
                    </a:lnTo>
                    <a:lnTo>
                      <a:pt x="494" y="342"/>
                    </a:lnTo>
                    <a:lnTo>
                      <a:pt x="484" y="322"/>
                    </a:lnTo>
                    <a:lnTo>
                      <a:pt x="477" y="297"/>
                    </a:lnTo>
                    <a:lnTo>
                      <a:pt x="485" y="271"/>
                    </a:lnTo>
                    <a:lnTo>
                      <a:pt x="464" y="227"/>
                    </a:lnTo>
                    <a:lnTo>
                      <a:pt x="467" y="204"/>
                    </a:lnTo>
                    <a:lnTo>
                      <a:pt x="444" y="174"/>
                    </a:lnTo>
                    <a:lnTo>
                      <a:pt x="419" y="151"/>
                    </a:lnTo>
                    <a:lnTo>
                      <a:pt x="357" y="104"/>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82" name="Freeform 132"/>
              <p:cNvSpPr>
                <a:spLocks/>
              </p:cNvSpPr>
              <p:nvPr/>
            </p:nvSpPr>
            <p:spPr bwMode="auto">
              <a:xfrm>
                <a:off x="2273" y="2907"/>
                <a:ext cx="267" cy="336"/>
              </a:xfrm>
              <a:custGeom>
                <a:avLst/>
                <a:gdLst>
                  <a:gd name="T0" fmla="*/ 58 w 267"/>
                  <a:gd name="T1" fmla="*/ 0 h 336"/>
                  <a:gd name="T2" fmla="*/ 33 w 267"/>
                  <a:gd name="T3" fmla="*/ 7 h 336"/>
                  <a:gd name="T4" fmla="*/ 3 w 267"/>
                  <a:gd name="T5" fmla="*/ 20 h 336"/>
                  <a:gd name="T6" fmla="*/ 0 w 267"/>
                  <a:gd name="T7" fmla="*/ 189 h 336"/>
                  <a:gd name="T8" fmla="*/ 8 w 267"/>
                  <a:gd name="T9" fmla="*/ 251 h 336"/>
                  <a:gd name="T10" fmla="*/ 13 w 267"/>
                  <a:gd name="T11" fmla="*/ 279 h 336"/>
                  <a:gd name="T12" fmla="*/ 38 w 267"/>
                  <a:gd name="T13" fmla="*/ 293 h 336"/>
                  <a:gd name="T14" fmla="*/ 50 w 267"/>
                  <a:gd name="T15" fmla="*/ 303 h 336"/>
                  <a:gd name="T16" fmla="*/ 53 w 267"/>
                  <a:gd name="T17" fmla="*/ 326 h 336"/>
                  <a:gd name="T18" fmla="*/ 68 w 267"/>
                  <a:gd name="T19" fmla="*/ 336 h 336"/>
                  <a:gd name="T20" fmla="*/ 100 w 267"/>
                  <a:gd name="T21" fmla="*/ 336 h 336"/>
                  <a:gd name="T22" fmla="*/ 133 w 267"/>
                  <a:gd name="T23" fmla="*/ 301 h 336"/>
                  <a:gd name="T24" fmla="*/ 132 w 267"/>
                  <a:gd name="T25" fmla="*/ 274 h 336"/>
                  <a:gd name="T26" fmla="*/ 127 w 267"/>
                  <a:gd name="T27" fmla="*/ 252 h 336"/>
                  <a:gd name="T28" fmla="*/ 130 w 267"/>
                  <a:gd name="T29" fmla="*/ 241 h 336"/>
                  <a:gd name="T30" fmla="*/ 147 w 267"/>
                  <a:gd name="T31" fmla="*/ 241 h 336"/>
                  <a:gd name="T32" fmla="*/ 187 w 267"/>
                  <a:gd name="T33" fmla="*/ 242 h 336"/>
                  <a:gd name="T34" fmla="*/ 233 w 267"/>
                  <a:gd name="T35" fmla="*/ 244 h 336"/>
                  <a:gd name="T36" fmla="*/ 220 w 267"/>
                  <a:gd name="T37" fmla="*/ 206 h 336"/>
                  <a:gd name="T38" fmla="*/ 238 w 267"/>
                  <a:gd name="T39" fmla="*/ 136 h 336"/>
                  <a:gd name="T40" fmla="*/ 267 w 267"/>
                  <a:gd name="T41" fmla="*/ 107 h 336"/>
                  <a:gd name="T42" fmla="*/ 253 w 267"/>
                  <a:gd name="T43" fmla="*/ 87 h 336"/>
                  <a:gd name="T44" fmla="*/ 215 w 267"/>
                  <a:gd name="T45" fmla="*/ 86 h 336"/>
                  <a:gd name="T46" fmla="*/ 188 w 267"/>
                  <a:gd name="T47" fmla="*/ 74 h 336"/>
                  <a:gd name="T48" fmla="*/ 130 w 267"/>
                  <a:gd name="T49" fmla="*/ 69 h 336"/>
                  <a:gd name="T50" fmla="*/ 98 w 267"/>
                  <a:gd name="T51" fmla="*/ 57 h 336"/>
                  <a:gd name="T52" fmla="*/ 70 w 267"/>
                  <a:gd name="T53" fmla="*/ 44 h 336"/>
                  <a:gd name="T54" fmla="*/ 58 w 267"/>
                  <a:gd name="T55" fmla="*/ 0 h 3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7" h="336">
                    <a:moveTo>
                      <a:pt x="58" y="0"/>
                    </a:moveTo>
                    <a:lnTo>
                      <a:pt x="33" y="7"/>
                    </a:lnTo>
                    <a:lnTo>
                      <a:pt x="3" y="20"/>
                    </a:lnTo>
                    <a:lnTo>
                      <a:pt x="0" y="189"/>
                    </a:lnTo>
                    <a:lnTo>
                      <a:pt x="8" y="251"/>
                    </a:lnTo>
                    <a:lnTo>
                      <a:pt x="13" y="279"/>
                    </a:lnTo>
                    <a:lnTo>
                      <a:pt x="38" y="293"/>
                    </a:lnTo>
                    <a:lnTo>
                      <a:pt x="50" y="303"/>
                    </a:lnTo>
                    <a:lnTo>
                      <a:pt x="53" y="326"/>
                    </a:lnTo>
                    <a:lnTo>
                      <a:pt x="68" y="336"/>
                    </a:lnTo>
                    <a:lnTo>
                      <a:pt x="100" y="336"/>
                    </a:lnTo>
                    <a:lnTo>
                      <a:pt x="133" y="301"/>
                    </a:lnTo>
                    <a:lnTo>
                      <a:pt x="132" y="274"/>
                    </a:lnTo>
                    <a:lnTo>
                      <a:pt x="127" y="252"/>
                    </a:lnTo>
                    <a:lnTo>
                      <a:pt x="130" y="241"/>
                    </a:lnTo>
                    <a:lnTo>
                      <a:pt x="147" y="241"/>
                    </a:lnTo>
                    <a:lnTo>
                      <a:pt x="187" y="242"/>
                    </a:lnTo>
                    <a:lnTo>
                      <a:pt x="233" y="244"/>
                    </a:lnTo>
                    <a:lnTo>
                      <a:pt x="220" y="206"/>
                    </a:lnTo>
                    <a:lnTo>
                      <a:pt x="238" y="136"/>
                    </a:lnTo>
                    <a:lnTo>
                      <a:pt x="267" y="107"/>
                    </a:lnTo>
                    <a:lnTo>
                      <a:pt x="253" y="87"/>
                    </a:lnTo>
                    <a:lnTo>
                      <a:pt x="215" y="86"/>
                    </a:lnTo>
                    <a:lnTo>
                      <a:pt x="188" y="74"/>
                    </a:lnTo>
                    <a:lnTo>
                      <a:pt x="130" y="69"/>
                    </a:lnTo>
                    <a:lnTo>
                      <a:pt x="98" y="57"/>
                    </a:lnTo>
                    <a:lnTo>
                      <a:pt x="70" y="44"/>
                    </a:lnTo>
                    <a:lnTo>
                      <a:pt x="58" y="0"/>
                    </a:lnTo>
                    <a:close/>
                  </a:path>
                </a:pathLst>
              </a:custGeom>
              <a:solidFill>
                <a:srgbClr val="F8C4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83" name="Freeform 133"/>
              <p:cNvSpPr>
                <a:spLocks/>
              </p:cNvSpPr>
              <p:nvPr/>
            </p:nvSpPr>
            <p:spPr bwMode="auto">
              <a:xfrm>
                <a:off x="2273" y="2907"/>
                <a:ext cx="267" cy="336"/>
              </a:xfrm>
              <a:custGeom>
                <a:avLst/>
                <a:gdLst>
                  <a:gd name="T0" fmla="*/ 58 w 267"/>
                  <a:gd name="T1" fmla="*/ 0 h 336"/>
                  <a:gd name="T2" fmla="*/ 33 w 267"/>
                  <a:gd name="T3" fmla="*/ 7 h 336"/>
                  <a:gd name="T4" fmla="*/ 3 w 267"/>
                  <a:gd name="T5" fmla="*/ 20 h 336"/>
                  <a:gd name="T6" fmla="*/ 0 w 267"/>
                  <a:gd name="T7" fmla="*/ 189 h 336"/>
                  <a:gd name="T8" fmla="*/ 8 w 267"/>
                  <a:gd name="T9" fmla="*/ 251 h 336"/>
                  <a:gd name="T10" fmla="*/ 13 w 267"/>
                  <a:gd name="T11" fmla="*/ 279 h 336"/>
                  <a:gd name="T12" fmla="*/ 38 w 267"/>
                  <a:gd name="T13" fmla="*/ 293 h 336"/>
                  <a:gd name="T14" fmla="*/ 50 w 267"/>
                  <a:gd name="T15" fmla="*/ 303 h 336"/>
                  <a:gd name="T16" fmla="*/ 53 w 267"/>
                  <a:gd name="T17" fmla="*/ 326 h 336"/>
                  <a:gd name="T18" fmla="*/ 68 w 267"/>
                  <a:gd name="T19" fmla="*/ 336 h 336"/>
                  <a:gd name="T20" fmla="*/ 100 w 267"/>
                  <a:gd name="T21" fmla="*/ 336 h 336"/>
                  <a:gd name="T22" fmla="*/ 133 w 267"/>
                  <a:gd name="T23" fmla="*/ 301 h 336"/>
                  <a:gd name="T24" fmla="*/ 132 w 267"/>
                  <a:gd name="T25" fmla="*/ 274 h 336"/>
                  <a:gd name="T26" fmla="*/ 127 w 267"/>
                  <a:gd name="T27" fmla="*/ 252 h 336"/>
                  <a:gd name="T28" fmla="*/ 130 w 267"/>
                  <a:gd name="T29" fmla="*/ 241 h 336"/>
                  <a:gd name="T30" fmla="*/ 147 w 267"/>
                  <a:gd name="T31" fmla="*/ 241 h 336"/>
                  <a:gd name="T32" fmla="*/ 187 w 267"/>
                  <a:gd name="T33" fmla="*/ 242 h 336"/>
                  <a:gd name="T34" fmla="*/ 233 w 267"/>
                  <a:gd name="T35" fmla="*/ 244 h 336"/>
                  <a:gd name="T36" fmla="*/ 220 w 267"/>
                  <a:gd name="T37" fmla="*/ 206 h 336"/>
                  <a:gd name="T38" fmla="*/ 238 w 267"/>
                  <a:gd name="T39" fmla="*/ 136 h 336"/>
                  <a:gd name="T40" fmla="*/ 267 w 267"/>
                  <a:gd name="T41" fmla="*/ 107 h 336"/>
                  <a:gd name="T42" fmla="*/ 253 w 267"/>
                  <a:gd name="T43" fmla="*/ 87 h 336"/>
                  <a:gd name="T44" fmla="*/ 215 w 267"/>
                  <a:gd name="T45" fmla="*/ 86 h 336"/>
                  <a:gd name="T46" fmla="*/ 188 w 267"/>
                  <a:gd name="T47" fmla="*/ 74 h 336"/>
                  <a:gd name="T48" fmla="*/ 130 w 267"/>
                  <a:gd name="T49" fmla="*/ 69 h 336"/>
                  <a:gd name="T50" fmla="*/ 98 w 267"/>
                  <a:gd name="T51" fmla="*/ 57 h 336"/>
                  <a:gd name="T52" fmla="*/ 70 w 267"/>
                  <a:gd name="T53" fmla="*/ 44 h 336"/>
                  <a:gd name="T54" fmla="*/ 58 w 267"/>
                  <a:gd name="T55" fmla="*/ 0 h 3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7" h="336">
                    <a:moveTo>
                      <a:pt x="58" y="0"/>
                    </a:moveTo>
                    <a:lnTo>
                      <a:pt x="33" y="7"/>
                    </a:lnTo>
                    <a:lnTo>
                      <a:pt x="3" y="20"/>
                    </a:lnTo>
                    <a:lnTo>
                      <a:pt x="0" y="189"/>
                    </a:lnTo>
                    <a:lnTo>
                      <a:pt x="8" y="251"/>
                    </a:lnTo>
                    <a:lnTo>
                      <a:pt x="13" y="279"/>
                    </a:lnTo>
                    <a:lnTo>
                      <a:pt x="38" y="293"/>
                    </a:lnTo>
                    <a:lnTo>
                      <a:pt x="50" y="303"/>
                    </a:lnTo>
                    <a:lnTo>
                      <a:pt x="53" y="326"/>
                    </a:lnTo>
                    <a:lnTo>
                      <a:pt x="68" y="336"/>
                    </a:lnTo>
                    <a:lnTo>
                      <a:pt x="100" y="336"/>
                    </a:lnTo>
                    <a:lnTo>
                      <a:pt x="133" y="301"/>
                    </a:lnTo>
                    <a:lnTo>
                      <a:pt x="132" y="274"/>
                    </a:lnTo>
                    <a:lnTo>
                      <a:pt x="127" y="252"/>
                    </a:lnTo>
                    <a:lnTo>
                      <a:pt x="130" y="241"/>
                    </a:lnTo>
                    <a:lnTo>
                      <a:pt x="147" y="241"/>
                    </a:lnTo>
                    <a:lnTo>
                      <a:pt x="187" y="242"/>
                    </a:lnTo>
                    <a:lnTo>
                      <a:pt x="233" y="244"/>
                    </a:lnTo>
                    <a:lnTo>
                      <a:pt x="220" y="206"/>
                    </a:lnTo>
                    <a:lnTo>
                      <a:pt x="238" y="136"/>
                    </a:lnTo>
                    <a:lnTo>
                      <a:pt x="267" y="107"/>
                    </a:lnTo>
                    <a:lnTo>
                      <a:pt x="253" y="87"/>
                    </a:lnTo>
                    <a:lnTo>
                      <a:pt x="215" y="86"/>
                    </a:lnTo>
                    <a:lnTo>
                      <a:pt x="188" y="74"/>
                    </a:lnTo>
                    <a:lnTo>
                      <a:pt x="130" y="69"/>
                    </a:lnTo>
                    <a:lnTo>
                      <a:pt x="98" y="57"/>
                    </a:lnTo>
                    <a:lnTo>
                      <a:pt x="70" y="44"/>
                    </a:lnTo>
                    <a:lnTo>
                      <a:pt x="58" y="0"/>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84" name="Freeform 134"/>
              <p:cNvSpPr>
                <a:spLocks/>
              </p:cNvSpPr>
              <p:nvPr/>
            </p:nvSpPr>
            <p:spPr bwMode="auto">
              <a:xfrm>
                <a:off x="1969" y="2907"/>
                <a:ext cx="310" cy="251"/>
              </a:xfrm>
              <a:custGeom>
                <a:avLst/>
                <a:gdLst>
                  <a:gd name="T0" fmla="*/ 310 w 310"/>
                  <a:gd name="T1" fmla="*/ 251 h 251"/>
                  <a:gd name="T2" fmla="*/ 162 w 310"/>
                  <a:gd name="T3" fmla="*/ 247 h 251"/>
                  <a:gd name="T4" fmla="*/ 144 w 310"/>
                  <a:gd name="T5" fmla="*/ 222 h 251"/>
                  <a:gd name="T6" fmla="*/ 92 w 310"/>
                  <a:gd name="T7" fmla="*/ 214 h 251"/>
                  <a:gd name="T8" fmla="*/ 67 w 310"/>
                  <a:gd name="T9" fmla="*/ 221 h 251"/>
                  <a:gd name="T10" fmla="*/ 30 w 310"/>
                  <a:gd name="T11" fmla="*/ 212 h 251"/>
                  <a:gd name="T12" fmla="*/ 22 w 310"/>
                  <a:gd name="T13" fmla="*/ 131 h 251"/>
                  <a:gd name="T14" fmla="*/ 0 w 310"/>
                  <a:gd name="T15" fmla="*/ 59 h 251"/>
                  <a:gd name="T16" fmla="*/ 10 w 310"/>
                  <a:gd name="T17" fmla="*/ 40 h 251"/>
                  <a:gd name="T18" fmla="*/ 59 w 310"/>
                  <a:gd name="T19" fmla="*/ 35 h 251"/>
                  <a:gd name="T20" fmla="*/ 139 w 310"/>
                  <a:gd name="T21" fmla="*/ 27 h 251"/>
                  <a:gd name="T22" fmla="*/ 172 w 310"/>
                  <a:gd name="T23" fmla="*/ 14 h 251"/>
                  <a:gd name="T24" fmla="*/ 197 w 310"/>
                  <a:gd name="T25" fmla="*/ 0 h 251"/>
                  <a:gd name="T26" fmla="*/ 307 w 310"/>
                  <a:gd name="T27" fmla="*/ 20 h 251"/>
                  <a:gd name="T28" fmla="*/ 304 w 310"/>
                  <a:gd name="T29" fmla="*/ 189 h 251"/>
                  <a:gd name="T30" fmla="*/ 310 w 310"/>
                  <a:gd name="T31" fmla="*/ 251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 h="251">
                    <a:moveTo>
                      <a:pt x="310" y="251"/>
                    </a:moveTo>
                    <a:lnTo>
                      <a:pt x="162" y="247"/>
                    </a:lnTo>
                    <a:lnTo>
                      <a:pt x="144" y="222"/>
                    </a:lnTo>
                    <a:lnTo>
                      <a:pt x="92" y="214"/>
                    </a:lnTo>
                    <a:lnTo>
                      <a:pt x="67" y="221"/>
                    </a:lnTo>
                    <a:lnTo>
                      <a:pt x="30" y="212"/>
                    </a:lnTo>
                    <a:lnTo>
                      <a:pt x="22" y="131"/>
                    </a:lnTo>
                    <a:lnTo>
                      <a:pt x="0" y="59"/>
                    </a:lnTo>
                    <a:lnTo>
                      <a:pt x="10" y="40"/>
                    </a:lnTo>
                    <a:lnTo>
                      <a:pt x="59" y="35"/>
                    </a:lnTo>
                    <a:lnTo>
                      <a:pt x="139" y="27"/>
                    </a:lnTo>
                    <a:lnTo>
                      <a:pt x="172" y="14"/>
                    </a:lnTo>
                    <a:lnTo>
                      <a:pt x="197" y="0"/>
                    </a:lnTo>
                    <a:lnTo>
                      <a:pt x="307" y="20"/>
                    </a:lnTo>
                    <a:lnTo>
                      <a:pt x="304" y="189"/>
                    </a:lnTo>
                    <a:lnTo>
                      <a:pt x="310" y="251"/>
                    </a:lnTo>
                    <a:close/>
                  </a:path>
                </a:pathLst>
              </a:custGeom>
              <a:solidFill>
                <a:srgbClr val="92D0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85" name="Freeform 135"/>
              <p:cNvSpPr>
                <a:spLocks/>
              </p:cNvSpPr>
              <p:nvPr/>
            </p:nvSpPr>
            <p:spPr bwMode="auto">
              <a:xfrm>
                <a:off x="1969" y="2907"/>
                <a:ext cx="310" cy="251"/>
              </a:xfrm>
              <a:custGeom>
                <a:avLst/>
                <a:gdLst>
                  <a:gd name="T0" fmla="*/ 310 w 310"/>
                  <a:gd name="T1" fmla="*/ 251 h 251"/>
                  <a:gd name="T2" fmla="*/ 162 w 310"/>
                  <a:gd name="T3" fmla="*/ 247 h 251"/>
                  <a:gd name="T4" fmla="*/ 144 w 310"/>
                  <a:gd name="T5" fmla="*/ 222 h 251"/>
                  <a:gd name="T6" fmla="*/ 92 w 310"/>
                  <a:gd name="T7" fmla="*/ 214 h 251"/>
                  <a:gd name="T8" fmla="*/ 67 w 310"/>
                  <a:gd name="T9" fmla="*/ 221 h 251"/>
                  <a:gd name="T10" fmla="*/ 30 w 310"/>
                  <a:gd name="T11" fmla="*/ 212 h 251"/>
                  <a:gd name="T12" fmla="*/ 22 w 310"/>
                  <a:gd name="T13" fmla="*/ 131 h 251"/>
                  <a:gd name="T14" fmla="*/ 0 w 310"/>
                  <a:gd name="T15" fmla="*/ 59 h 251"/>
                  <a:gd name="T16" fmla="*/ 10 w 310"/>
                  <a:gd name="T17" fmla="*/ 40 h 251"/>
                  <a:gd name="T18" fmla="*/ 59 w 310"/>
                  <a:gd name="T19" fmla="*/ 35 h 251"/>
                  <a:gd name="T20" fmla="*/ 139 w 310"/>
                  <a:gd name="T21" fmla="*/ 27 h 251"/>
                  <a:gd name="T22" fmla="*/ 172 w 310"/>
                  <a:gd name="T23" fmla="*/ 14 h 251"/>
                  <a:gd name="T24" fmla="*/ 197 w 310"/>
                  <a:gd name="T25" fmla="*/ 0 h 251"/>
                  <a:gd name="T26" fmla="*/ 307 w 310"/>
                  <a:gd name="T27" fmla="*/ 20 h 251"/>
                  <a:gd name="T28" fmla="*/ 304 w 310"/>
                  <a:gd name="T29" fmla="*/ 189 h 251"/>
                  <a:gd name="T30" fmla="*/ 310 w 310"/>
                  <a:gd name="T31" fmla="*/ 251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 h="251">
                    <a:moveTo>
                      <a:pt x="310" y="251"/>
                    </a:moveTo>
                    <a:lnTo>
                      <a:pt x="162" y="247"/>
                    </a:lnTo>
                    <a:lnTo>
                      <a:pt x="144" y="222"/>
                    </a:lnTo>
                    <a:lnTo>
                      <a:pt x="92" y="214"/>
                    </a:lnTo>
                    <a:lnTo>
                      <a:pt x="67" y="221"/>
                    </a:lnTo>
                    <a:lnTo>
                      <a:pt x="30" y="212"/>
                    </a:lnTo>
                    <a:lnTo>
                      <a:pt x="22" y="131"/>
                    </a:lnTo>
                    <a:lnTo>
                      <a:pt x="0" y="59"/>
                    </a:lnTo>
                    <a:lnTo>
                      <a:pt x="10" y="40"/>
                    </a:lnTo>
                    <a:lnTo>
                      <a:pt x="59" y="35"/>
                    </a:lnTo>
                    <a:lnTo>
                      <a:pt x="139" y="27"/>
                    </a:lnTo>
                    <a:lnTo>
                      <a:pt x="172" y="14"/>
                    </a:lnTo>
                    <a:lnTo>
                      <a:pt x="197" y="0"/>
                    </a:lnTo>
                    <a:lnTo>
                      <a:pt x="307" y="20"/>
                    </a:lnTo>
                    <a:lnTo>
                      <a:pt x="304" y="189"/>
                    </a:lnTo>
                    <a:lnTo>
                      <a:pt x="310" y="251"/>
                    </a:lnTo>
                    <a:close/>
                  </a:path>
                </a:pathLst>
              </a:custGeom>
              <a:ln>
                <a:headEnd/>
                <a:tailEnd/>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86" name="Freeform 136"/>
              <p:cNvSpPr>
                <a:spLocks/>
              </p:cNvSpPr>
              <p:nvPr/>
            </p:nvSpPr>
            <p:spPr bwMode="auto">
              <a:xfrm>
                <a:off x="945" y="1786"/>
                <a:ext cx="329" cy="464"/>
              </a:xfrm>
              <a:custGeom>
                <a:avLst/>
                <a:gdLst>
                  <a:gd name="T0" fmla="*/ 42 w 329"/>
                  <a:gd name="T1" fmla="*/ 287 h 464"/>
                  <a:gd name="T2" fmla="*/ 58 w 329"/>
                  <a:gd name="T3" fmla="*/ 265 h 464"/>
                  <a:gd name="T4" fmla="*/ 53 w 329"/>
                  <a:gd name="T5" fmla="*/ 217 h 464"/>
                  <a:gd name="T6" fmla="*/ 33 w 329"/>
                  <a:gd name="T7" fmla="*/ 188 h 464"/>
                  <a:gd name="T8" fmla="*/ 12 w 329"/>
                  <a:gd name="T9" fmla="*/ 167 h 464"/>
                  <a:gd name="T10" fmla="*/ 0 w 329"/>
                  <a:gd name="T11" fmla="*/ 142 h 464"/>
                  <a:gd name="T12" fmla="*/ 18 w 329"/>
                  <a:gd name="T13" fmla="*/ 125 h 464"/>
                  <a:gd name="T14" fmla="*/ 45 w 329"/>
                  <a:gd name="T15" fmla="*/ 110 h 464"/>
                  <a:gd name="T16" fmla="*/ 40 w 329"/>
                  <a:gd name="T17" fmla="*/ 68 h 464"/>
                  <a:gd name="T18" fmla="*/ 60 w 329"/>
                  <a:gd name="T19" fmla="*/ 32 h 464"/>
                  <a:gd name="T20" fmla="*/ 65 w 329"/>
                  <a:gd name="T21" fmla="*/ 0 h 464"/>
                  <a:gd name="T22" fmla="*/ 118 w 329"/>
                  <a:gd name="T23" fmla="*/ 28 h 464"/>
                  <a:gd name="T24" fmla="*/ 137 w 329"/>
                  <a:gd name="T25" fmla="*/ 70 h 464"/>
                  <a:gd name="T26" fmla="*/ 167 w 329"/>
                  <a:gd name="T27" fmla="*/ 62 h 464"/>
                  <a:gd name="T28" fmla="*/ 213 w 329"/>
                  <a:gd name="T29" fmla="*/ 85 h 464"/>
                  <a:gd name="T30" fmla="*/ 275 w 329"/>
                  <a:gd name="T31" fmla="*/ 78 h 464"/>
                  <a:gd name="T32" fmla="*/ 282 w 329"/>
                  <a:gd name="T33" fmla="*/ 127 h 464"/>
                  <a:gd name="T34" fmla="*/ 282 w 329"/>
                  <a:gd name="T35" fmla="*/ 152 h 464"/>
                  <a:gd name="T36" fmla="*/ 307 w 329"/>
                  <a:gd name="T37" fmla="*/ 168 h 464"/>
                  <a:gd name="T38" fmla="*/ 324 w 329"/>
                  <a:gd name="T39" fmla="*/ 185 h 464"/>
                  <a:gd name="T40" fmla="*/ 322 w 329"/>
                  <a:gd name="T41" fmla="*/ 208 h 464"/>
                  <a:gd name="T42" fmla="*/ 264 w 329"/>
                  <a:gd name="T43" fmla="*/ 223 h 464"/>
                  <a:gd name="T44" fmla="*/ 235 w 329"/>
                  <a:gd name="T45" fmla="*/ 274 h 464"/>
                  <a:gd name="T46" fmla="*/ 242 w 329"/>
                  <a:gd name="T47" fmla="*/ 299 h 464"/>
                  <a:gd name="T48" fmla="*/ 307 w 329"/>
                  <a:gd name="T49" fmla="*/ 380 h 464"/>
                  <a:gd name="T50" fmla="*/ 329 w 329"/>
                  <a:gd name="T51" fmla="*/ 435 h 464"/>
                  <a:gd name="T52" fmla="*/ 327 w 329"/>
                  <a:gd name="T53" fmla="*/ 449 h 464"/>
                  <a:gd name="T54" fmla="*/ 312 w 329"/>
                  <a:gd name="T55" fmla="*/ 464 h 464"/>
                  <a:gd name="T56" fmla="*/ 295 w 329"/>
                  <a:gd name="T57" fmla="*/ 432 h 464"/>
                  <a:gd name="T58" fmla="*/ 270 w 329"/>
                  <a:gd name="T59" fmla="*/ 395 h 464"/>
                  <a:gd name="T60" fmla="*/ 257 w 329"/>
                  <a:gd name="T61" fmla="*/ 377 h 464"/>
                  <a:gd name="T62" fmla="*/ 252 w 329"/>
                  <a:gd name="T63" fmla="*/ 359 h 464"/>
                  <a:gd name="T64" fmla="*/ 238 w 329"/>
                  <a:gd name="T65" fmla="*/ 347 h 464"/>
                  <a:gd name="T66" fmla="*/ 222 w 329"/>
                  <a:gd name="T67" fmla="*/ 347 h 464"/>
                  <a:gd name="T68" fmla="*/ 190 w 329"/>
                  <a:gd name="T69" fmla="*/ 350 h 464"/>
                  <a:gd name="T70" fmla="*/ 172 w 329"/>
                  <a:gd name="T71" fmla="*/ 334 h 464"/>
                  <a:gd name="T72" fmla="*/ 137 w 329"/>
                  <a:gd name="T73" fmla="*/ 342 h 464"/>
                  <a:gd name="T74" fmla="*/ 98 w 329"/>
                  <a:gd name="T75" fmla="*/ 342 h 464"/>
                  <a:gd name="T76" fmla="*/ 42 w 329"/>
                  <a:gd name="T77" fmla="*/ 287 h 4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9" h="464">
                    <a:moveTo>
                      <a:pt x="42" y="287"/>
                    </a:moveTo>
                    <a:lnTo>
                      <a:pt x="58" y="265"/>
                    </a:lnTo>
                    <a:lnTo>
                      <a:pt x="53" y="217"/>
                    </a:lnTo>
                    <a:lnTo>
                      <a:pt x="33" y="188"/>
                    </a:lnTo>
                    <a:lnTo>
                      <a:pt x="12" y="167"/>
                    </a:lnTo>
                    <a:lnTo>
                      <a:pt x="0" y="142"/>
                    </a:lnTo>
                    <a:lnTo>
                      <a:pt x="18" y="125"/>
                    </a:lnTo>
                    <a:lnTo>
                      <a:pt x="45" y="110"/>
                    </a:lnTo>
                    <a:lnTo>
                      <a:pt x="40" y="68"/>
                    </a:lnTo>
                    <a:lnTo>
                      <a:pt x="60" y="32"/>
                    </a:lnTo>
                    <a:lnTo>
                      <a:pt x="65" y="0"/>
                    </a:lnTo>
                    <a:lnTo>
                      <a:pt x="118" y="28"/>
                    </a:lnTo>
                    <a:lnTo>
                      <a:pt x="137" y="70"/>
                    </a:lnTo>
                    <a:lnTo>
                      <a:pt x="167" y="62"/>
                    </a:lnTo>
                    <a:lnTo>
                      <a:pt x="213" y="85"/>
                    </a:lnTo>
                    <a:lnTo>
                      <a:pt x="275" y="78"/>
                    </a:lnTo>
                    <a:lnTo>
                      <a:pt x="282" y="127"/>
                    </a:lnTo>
                    <a:lnTo>
                      <a:pt x="282" y="152"/>
                    </a:lnTo>
                    <a:lnTo>
                      <a:pt x="307" y="168"/>
                    </a:lnTo>
                    <a:lnTo>
                      <a:pt x="324" y="185"/>
                    </a:lnTo>
                    <a:lnTo>
                      <a:pt x="322" y="208"/>
                    </a:lnTo>
                    <a:lnTo>
                      <a:pt x="264" y="223"/>
                    </a:lnTo>
                    <a:lnTo>
                      <a:pt x="235" y="274"/>
                    </a:lnTo>
                    <a:lnTo>
                      <a:pt x="242" y="299"/>
                    </a:lnTo>
                    <a:lnTo>
                      <a:pt x="307" y="380"/>
                    </a:lnTo>
                    <a:lnTo>
                      <a:pt x="329" y="435"/>
                    </a:lnTo>
                    <a:lnTo>
                      <a:pt x="327" y="449"/>
                    </a:lnTo>
                    <a:lnTo>
                      <a:pt x="312" y="464"/>
                    </a:lnTo>
                    <a:lnTo>
                      <a:pt x="295" y="432"/>
                    </a:lnTo>
                    <a:lnTo>
                      <a:pt x="270" y="395"/>
                    </a:lnTo>
                    <a:lnTo>
                      <a:pt x="257" y="377"/>
                    </a:lnTo>
                    <a:lnTo>
                      <a:pt x="252" y="359"/>
                    </a:lnTo>
                    <a:lnTo>
                      <a:pt x="238" y="347"/>
                    </a:lnTo>
                    <a:lnTo>
                      <a:pt x="222" y="347"/>
                    </a:lnTo>
                    <a:lnTo>
                      <a:pt x="190" y="350"/>
                    </a:lnTo>
                    <a:lnTo>
                      <a:pt x="172" y="334"/>
                    </a:lnTo>
                    <a:lnTo>
                      <a:pt x="137" y="342"/>
                    </a:lnTo>
                    <a:lnTo>
                      <a:pt x="98" y="342"/>
                    </a:lnTo>
                    <a:lnTo>
                      <a:pt x="42" y="287"/>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87" name="Freeform 137"/>
              <p:cNvSpPr>
                <a:spLocks/>
              </p:cNvSpPr>
              <p:nvPr/>
            </p:nvSpPr>
            <p:spPr bwMode="auto">
              <a:xfrm>
                <a:off x="945" y="1786"/>
                <a:ext cx="329" cy="464"/>
              </a:xfrm>
              <a:custGeom>
                <a:avLst/>
                <a:gdLst>
                  <a:gd name="T0" fmla="*/ 42 w 329"/>
                  <a:gd name="T1" fmla="*/ 287 h 464"/>
                  <a:gd name="T2" fmla="*/ 58 w 329"/>
                  <a:gd name="T3" fmla="*/ 265 h 464"/>
                  <a:gd name="T4" fmla="*/ 53 w 329"/>
                  <a:gd name="T5" fmla="*/ 217 h 464"/>
                  <a:gd name="T6" fmla="*/ 33 w 329"/>
                  <a:gd name="T7" fmla="*/ 188 h 464"/>
                  <a:gd name="T8" fmla="*/ 12 w 329"/>
                  <a:gd name="T9" fmla="*/ 167 h 464"/>
                  <a:gd name="T10" fmla="*/ 0 w 329"/>
                  <a:gd name="T11" fmla="*/ 142 h 464"/>
                  <a:gd name="T12" fmla="*/ 18 w 329"/>
                  <a:gd name="T13" fmla="*/ 125 h 464"/>
                  <a:gd name="T14" fmla="*/ 45 w 329"/>
                  <a:gd name="T15" fmla="*/ 110 h 464"/>
                  <a:gd name="T16" fmla="*/ 40 w 329"/>
                  <a:gd name="T17" fmla="*/ 68 h 464"/>
                  <a:gd name="T18" fmla="*/ 60 w 329"/>
                  <a:gd name="T19" fmla="*/ 32 h 464"/>
                  <a:gd name="T20" fmla="*/ 65 w 329"/>
                  <a:gd name="T21" fmla="*/ 0 h 464"/>
                  <a:gd name="T22" fmla="*/ 118 w 329"/>
                  <a:gd name="T23" fmla="*/ 28 h 464"/>
                  <a:gd name="T24" fmla="*/ 137 w 329"/>
                  <a:gd name="T25" fmla="*/ 70 h 464"/>
                  <a:gd name="T26" fmla="*/ 167 w 329"/>
                  <a:gd name="T27" fmla="*/ 62 h 464"/>
                  <a:gd name="T28" fmla="*/ 213 w 329"/>
                  <a:gd name="T29" fmla="*/ 85 h 464"/>
                  <a:gd name="T30" fmla="*/ 275 w 329"/>
                  <a:gd name="T31" fmla="*/ 78 h 464"/>
                  <a:gd name="T32" fmla="*/ 282 w 329"/>
                  <a:gd name="T33" fmla="*/ 127 h 464"/>
                  <a:gd name="T34" fmla="*/ 282 w 329"/>
                  <a:gd name="T35" fmla="*/ 152 h 464"/>
                  <a:gd name="T36" fmla="*/ 307 w 329"/>
                  <a:gd name="T37" fmla="*/ 168 h 464"/>
                  <a:gd name="T38" fmla="*/ 324 w 329"/>
                  <a:gd name="T39" fmla="*/ 185 h 464"/>
                  <a:gd name="T40" fmla="*/ 322 w 329"/>
                  <a:gd name="T41" fmla="*/ 208 h 464"/>
                  <a:gd name="T42" fmla="*/ 264 w 329"/>
                  <a:gd name="T43" fmla="*/ 223 h 464"/>
                  <a:gd name="T44" fmla="*/ 235 w 329"/>
                  <a:gd name="T45" fmla="*/ 274 h 464"/>
                  <a:gd name="T46" fmla="*/ 242 w 329"/>
                  <a:gd name="T47" fmla="*/ 299 h 464"/>
                  <a:gd name="T48" fmla="*/ 307 w 329"/>
                  <a:gd name="T49" fmla="*/ 380 h 464"/>
                  <a:gd name="T50" fmla="*/ 329 w 329"/>
                  <a:gd name="T51" fmla="*/ 435 h 464"/>
                  <a:gd name="T52" fmla="*/ 327 w 329"/>
                  <a:gd name="T53" fmla="*/ 449 h 464"/>
                  <a:gd name="T54" fmla="*/ 312 w 329"/>
                  <a:gd name="T55" fmla="*/ 464 h 464"/>
                  <a:gd name="T56" fmla="*/ 295 w 329"/>
                  <a:gd name="T57" fmla="*/ 432 h 464"/>
                  <a:gd name="T58" fmla="*/ 270 w 329"/>
                  <a:gd name="T59" fmla="*/ 395 h 464"/>
                  <a:gd name="T60" fmla="*/ 257 w 329"/>
                  <a:gd name="T61" fmla="*/ 377 h 464"/>
                  <a:gd name="T62" fmla="*/ 252 w 329"/>
                  <a:gd name="T63" fmla="*/ 359 h 464"/>
                  <a:gd name="T64" fmla="*/ 238 w 329"/>
                  <a:gd name="T65" fmla="*/ 347 h 464"/>
                  <a:gd name="T66" fmla="*/ 222 w 329"/>
                  <a:gd name="T67" fmla="*/ 347 h 464"/>
                  <a:gd name="T68" fmla="*/ 190 w 329"/>
                  <a:gd name="T69" fmla="*/ 350 h 464"/>
                  <a:gd name="T70" fmla="*/ 172 w 329"/>
                  <a:gd name="T71" fmla="*/ 334 h 464"/>
                  <a:gd name="T72" fmla="*/ 137 w 329"/>
                  <a:gd name="T73" fmla="*/ 342 h 464"/>
                  <a:gd name="T74" fmla="*/ 98 w 329"/>
                  <a:gd name="T75" fmla="*/ 342 h 464"/>
                  <a:gd name="T76" fmla="*/ 42 w 329"/>
                  <a:gd name="T77" fmla="*/ 287 h 4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9" h="464">
                    <a:moveTo>
                      <a:pt x="42" y="287"/>
                    </a:moveTo>
                    <a:lnTo>
                      <a:pt x="58" y="265"/>
                    </a:lnTo>
                    <a:lnTo>
                      <a:pt x="53" y="217"/>
                    </a:lnTo>
                    <a:lnTo>
                      <a:pt x="33" y="188"/>
                    </a:lnTo>
                    <a:lnTo>
                      <a:pt x="12" y="167"/>
                    </a:lnTo>
                    <a:lnTo>
                      <a:pt x="0" y="142"/>
                    </a:lnTo>
                    <a:lnTo>
                      <a:pt x="18" y="125"/>
                    </a:lnTo>
                    <a:lnTo>
                      <a:pt x="45" y="110"/>
                    </a:lnTo>
                    <a:lnTo>
                      <a:pt x="40" y="68"/>
                    </a:lnTo>
                    <a:lnTo>
                      <a:pt x="60" y="32"/>
                    </a:lnTo>
                    <a:lnTo>
                      <a:pt x="65" y="0"/>
                    </a:lnTo>
                    <a:lnTo>
                      <a:pt x="118" y="28"/>
                    </a:lnTo>
                    <a:lnTo>
                      <a:pt x="137" y="70"/>
                    </a:lnTo>
                    <a:lnTo>
                      <a:pt x="167" y="62"/>
                    </a:lnTo>
                    <a:lnTo>
                      <a:pt x="213" y="85"/>
                    </a:lnTo>
                    <a:lnTo>
                      <a:pt x="275" y="78"/>
                    </a:lnTo>
                    <a:lnTo>
                      <a:pt x="282" y="127"/>
                    </a:lnTo>
                    <a:lnTo>
                      <a:pt x="282" y="152"/>
                    </a:lnTo>
                    <a:lnTo>
                      <a:pt x="307" y="168"/>
                    </a:lnTo>
                    <a:lnTo>
                      <a:pt x="324" y="185"/>
                    </a:lnTo>
                    <a:lnTo>
                      <a:pt x="322" y="208"/>
                    </a:lnTo>
                    <a:lnTo>
                      <a:pt x="264" y="223"/>
                    </a:lnTo>
                    <a:lnTo>
                      <a:pt x="235" y="274"/>
                    </a:lnTo>
                    <a:lnTo>
                      <a:pt x="242" y="299"/>
                    </a:lnTo>
                    <a:lnTo>
                      <a:pt x="307" y="380"/>
                    </a:lnTo>
                    <a:lnTo>
                      <a:pt x="329" y="435"/>
                    </a:lnTo>
                    <a:lnTo>
                      <a:pt x="327" y="449"/>
                    </a:lnTo>
                    <a:lnTo>
                      <a:pt x="312" y="464"/>
                    </a:lnTo>
                    <a:lnTo>
                      <a:pt x="295" y="432"/>
                    </a:lnTo>
                    <a:lnTo>
                      <a:pt x="270" y="395"/>
                    </a:lnTo>
                    <a:lnTo>
                      <a:pt x="257" y="377"/>
                    </a:lnTo>
                    <a:lnTo>
                      <a:pt x="252" y="359"/>
                    </a:lnTo>
                    <a:lnTo>
                      <a:pt x="238" y="347"/>
                    </a:lnTo>
                    <a:lnTo>
                      <a:pt x="222" y="347"/>
                    </a:lnTo>
                    <a:lnTo>
                      <a:pt x="190" y="350"/>
                    </a:lnTo>
                    <a:lnTo>
                      <a:pt x="172" y="334"/>
                    </a:lnTo>
                    <a:lnTo>
                      <a:pt x="137" y="342"/>
                    </a:lnTo>
                    <a:lnTo>
                      <a:pt x="98" y="342"/>
                    </a:lnTo>
                    <a:lnTo>
                      <a:pt x="42" y="287"/>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88" name="Freeform 138"/>
              <p:cNvSpPr>
                <a:spLocks/>
              </p:cNvSpPr>
              <p:nvPr/>
            </p:nvSpPr>
            <p:spPr bwMode="auto">
              <a:xfrm>
                <a:off x="1010" y="1444"/>
                <a:ext cx="404" cy="427"/>
              </a:xfrm>
              <a:custGeom>
                <a:avLst/>
                <a:gdLst>
                  <a:gd name="T0" fmla="*/ 245 w 404"/>
                  <a:gd name="T1" fmla="*/ 0 h 427"/>
                  <a:gd name="T2" fmla="*/ 305 w 404"/>
                  <a:gd name="T3" fmla="*/ 6 h 427"/>
                  <a:gd name="T4" fmla="*/ 365 w 404"/>
                  <a:gd name="T5" fmla="*/ 38 h 427"/>
                  <a:gd name="T6" fmla="*/ 350 w 404"/>
                  <a:gd name="T7" fmla="*/ 106 h 427"/>
                  <a:gd name="T8" fmla="*/ 344 w 404"/>
                  <a:gd name="T9" fmla="*/ 175 h 427"/>
                  <a:gd name="T10" fmla="*/ 372 w 404"/>
                  <a:gd name="T11" fmla="*/ 198 h 427"/>
                  <a:gd name="T12" fmla="*/ 395 w 404"/>
                  <a:gd name="T13" fmla="*/ 220 h 427"/>
                  <a:gd name="T14" fmla="*/ 397 w 404"/>
                  <a:gd name="T15" fmla="*/ 253 h 427"/>
                  <a:gd name="T16" fmla="*/ 394 w 404"/>
                  <a:gd name="T17" fmla="*/ 275 h 427"/>
                  <a:gd name="T18" fmla="*/ 400 w 404"/>
                  <a:gd name="T19" fmla="*/ 293 h 427"/>
                  <a:gd name="T20" fmla="*/ 404 w 404"/>
                  <a:gd name="T21" fmla="*/ 302 h 427"/>
                  <a:gd name="T22" fmla="*/ 404 w 404"/>
                  <a:gd name="T23" fmla="*/ 328 h 427"/>
                  <a:gd name="T24" fmla="*/ 384 w 404"/>
                  <a:gd name="T25" fmla="*/ 357 h 427"/>
                  <a:gd name="T26" fmla="*/ 355 w 404"/>
                  <a:gd name="T27" fmla="*/ 394 h 427"/>
                  <a:gd name="T28" fmla="*/ 305 w 404"/>
                  <a:gd name="T29" fmla="*/ 392 h 427"/>
                  <a:gd name="T30" fmla="*/ 287 w 404"/>
                  <a:gd name="T31" fmla="*/ 363 h 427"/>
                  <a:gd name="T32" fmla="*/ 244 w 404"/>
                  <a:gd name="T33" fmla="*/ 384 h 427"/>
                  <a:gd name="T34" fmla="*/ 210 w 404"/>
                  <a:gd name="T35" fmla="*/ 420 h 427"/>
                  <a:gd name="T36" fmla="*/ 148 w 404"/>
                  <a:gd name="T37" fmla="*/ 427 h 427"/>
                  <a:gd name="T38" fmla="*/ 102 w 404"/>
                  <a:gd name="T39" fmla="*/ 404 h 427"/>
                  <a:gd name="T40" fmla="*/ 72 w 404"/>
                  <a:gd name="T41" fmla="*/ 412 h 427"/>
                  <a:gd name="T42" fmla="*/ 53 w 404"/>
                  <a:gd name="T43" fmla="*/ 370 h 427"/>
                  <a:gd name="T44" fmla="*/ 0 w 404"/>
                  <a:gd name="T45" fmla="*/ 342 h 427"/>
                  <a:gd name="T46" fmla="*/ 45 w 404"/>
                  <a:gd name="T47" fmla="*/ 328 h 427"/>
                  <a:gd name="T48" fmla="*/ 93 w 404"/>
                  <a:gd name="T49" fmla="*/ 297 h 427"/>
                  <a:gd name="T50" fmla="*/ 117 w 404"/>
                  <a:gd name="T51" fmla="*/ 247 h 427"/>
                  <a:gd name="T52" fmla="*/ 160 w 404"/>
                  <a:gd name="T53" fmla="*/ 205 h 427"/>
                  <a:gd name="T54" fmla="*/ 183 w 404"/>
                  <a:gd name="T55" fmla="*/ 158 h 427"/>
                  <a:gd name="T56" fmla="*/ 210 w 404"/>
                  <a:gd name="T57" fmla="*/ 143 h 427"/>
                  <a:gd name="T58" fmla="*/ 230 w 404"/>
                  <a:gd name="T59" fmla="*/ 133 h 427"/>
                  <a:gd name="T60" fmla="*/ 232 w 404"/>
                  <a:gd name="T61" fmla="*/ 100 h 427"/>
                  <a:gd name="T62" fmla="*/ 247 w 404"/>
                  <a:gd name="T63" fmla="*/ 86 h 427"/>
                  <a:gd name="T64" fmla="*/ 245 w 404"/>
                  <a:gd name="T65" fmla="*/ 51 h 427"/>
                  <a:gd name="T66" fmla="*/ 245 w 404"/>
                  <a:gd name="T67" fmla="*/ 0 h 4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4" h="427">
                    <a:moveTo>
                      <a:pt x="245" y="0"/>
                    </a:moveTo>
                    <a:lnTo>
                      <a:pt x="305" y="6"/>
                    </a:lnTo>
                    <a:lnTo>
                      <a:pt x="365" y="38"/>
                    </a:lnTo>
                    <a:lnTo>
                      <a:pt x="350" y="106"/>
                    </a:lnTo>
                    <a:lnTo>
                      <a:pt x="344" y="175"/>
                    </a:lnTo>
                    <a:lnTo>
                      <a:pt x="372" y="198"/>
                    </a:lnTo>
                    <a:lnTo>
                      <a:pt x="395" y="220"/>
                    </a:lnTo>
                    <a:lnTo>
                      <a:pt x="397" y="253"/>
                    </a:lnTo>
                    <a:lnTo>
                      <a:pt x="394" y="275"/>
                    </a:lnTo>
                    <a:lnTo>
                      <a:pt x="400" y="293"/>
                    </a:lnTo>
                    <a:lnTo>
                      <a:pt x="404" y="302"/>
                    </a:lnTo>
                    <a:lnTo>
                      <a:pt x="404" y="328"/>
                    </a:lnTo>
                    <a:lnTo>
                      <a:pt x="384" y="357"/>
                    </a:lnTo>
                    <a:lnTo>
                      <a:pt x="355" y="394"/>
                    </a:lnTo>
                    <a:lnTo>
                      <a:pt x="305" y="392"/>
                    </a:lnTo>
                    <a:lnTo>
                      <a:pt x="287" y="363"/>
                    </a:lnTo>
                    <a:lnTo>
                      <a:pt x="244" y="384"/>
                    </a:lnTo>
                    <a:lnTo>
                      <a:pt x="210" y="420"/>
                    </a:lnTo>
                    <a:lnTo>
                      <a:pt x="148" y="427"/>
                    </a:lnTo>
                    <a:lnTo>
                      <a:pt x="102" y="404"/>
                    </a:lnTo>
                    <a:lnTo>
                      <a:pt x="72" y="412"/>
                    </a:lnTo>
                    <a:lnTo>
                      <a:pt x="53" y="370"/>
                    </a:lnTo>
                    <a:lnTo>
                      <a:pt x="0" y="342"/>
                    </a:lnTo>
                    <a:lnTo>
                      <a:pt x="45" y="328"/>
                    </a:lnTo>
                    <a:lnTo>
                      <a:pt x="93" y="297"/>
                    </a:lnTo>
                    <a:lnTo>
                      <a:pt x="117" y="247"/>
                    </a:lnTo>
                    <a:lnTo>
                      <a:pt x="160" y="205"/>
                    </a:lnTo>
                    <a:lnTo>
                      <a:pt x="183" y="158"/>
                    </a:lnTo>
                    <a:lnTo>
                      <a:pt x="210" y="143"/>
                    </a:lnTo>
                    <a:lnTo>
                      <a:pt x="230" y="133"/>
                    </a:lnTo>
                    <a:lnTo>
                      <a:pt x="232" y="100"/>
                    </a:lnTo>
                    <a:lnTo>
                      <a:pt x="247" y="86"/>
                    </a:lnTo>
                    <a:lnTo>
                      <a:pt x="245" y="51"/>
                    </a:lnTo>
                    <a:lnTo>
                      <a:pt x="245" y="0"/>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89" name="Freeform 139"/>
              <p:cNvSpPr>
                <a:spLocks/>
              </p:cNvSpPr>
              <p:nvPr/>
            </p:nvSpPr>
            <p:spPr bwMode="auto">
              <a:xfrm>
                <a:off x="1010" y="1444"/>
                <a:ext cx="404" cy="427"/>
              </a:xfrm>
              <a:custGeom>
                <a:avLst/>
                <a:gdLst>
                  <a:gd name="T0" fmla="*/ 245 w 404"/>
                  <a:gd name="T1" fmla="*/ 0 h 427"/>
                  <a:gd name="T2" fmla="*/ 305 w 404"/>
                  <a:gd name="T3" fmla="*/ 6 h 427"/>
                  <a:gd name="T4" fmla="*/ 365 w 404"/>
                  <a:gd name="T5" fmla="*/ 38 h 427"/>
                  <a:gd name="T6" fmla="*/ 350 w 404"/>
                  <a:gd name="T7" fmla="*/ 106 h 427"/>
                  <a:gd name="T8" fmla="*/ 344 w 404"/>
                  <a:gd name="T9" fmla="*/ 175 h 427"/>
                  <a:gd name="T10" fmla="*/ 372 w 404"/>
                  <a:gd name="T11" fmla="*/ 198 h 427"/>
                  <a:gd name="T12" fmla="*/ 395 w 404"/>
                  <a:gd name="T13" fmla="*/ 220 h 427"/>
                  <a:gd name="T14" fmla="*/ 397 w 404"/>
                  <a:gd name="T15" fmla="*/ 253 h 427"/>
                  <a:gd name="T16" fmla="*/ 394 w 404"/>
                  <a:gd name="T17" fmla="*/ 275 h 427"/>
                  <a:gd name="T18" fmla="*/ 400 w 404"/>
                  <a:gd name="T19" fmla="*/ 293 h 427"/>
                  <a:gd name="T20" fmla="*/ 404 w 404"/>
                  <a:gd name="T21" fmla="*/ 302 h 427"/>
                  <a:gd name="T22" fmla="*/ 404 w 404"/>
                  <a:gd name="T23" fmla="*/ 328 h 427"/>
                  <a:gd name="T24" fmla="*/ 384 w 404"/>
                  <a:gd name="T25" fmla="*/ 357 h 427"/>
                  <a:gd name="T26" fmla="*/ 355 w 404"/>
                  <a:gd name="T27" fmla="*/ 394 h 427"/>
                  <a:gd name="T28" fmla="*/ 305 w 404"/>
                  <a:gd name="T29" fmla="*/ 392 h 427"/>
                  <a:gd name="T30" fmla="*/ 287 w 404"/>
                  <a:gd name="T31" fmla="*/ 363 h 427"/>
                  <a:gd name="T32" fmla="*/ 244 w 404"/>
                  <a:gd name="T33" fmla="*/ 384 h 427"/>
                  <a:gd name="T34" fmla="*/ 210 w 404"/>
                  <a:gd name="T35" fmla="*/ 420 h 427"/>
                  <a:gd name="T36" fmla="*/ 148 w 404"/>
                  <a:gd name="T37" fmla="*/ 427 h 427"/>
                  <a:gd name="T38" fmla="*/ 102 w 404"/>
                  <a:gd name="T39" fmla="*/ 404 h 427"/>
                  <a:gd name="T40" fmla="*/ 72 w 404"/>
                  <a:gd name="T41" fmla="*/ 412 h 427"/>
                  <a:gd name="T42" fmla="*/ 53 w 404"/>
                  <a:gd name="T43" fmla="*/ 370 h 427"/>
                  <a:gd name="T44" fmla="*/ 0 w 404"/>
                  <a:gd name="T45" fmla="*/ 342 h 427"/>
                  <a:gd name="T46" fmla="*/ 45 w 404"/>
                  <a:gd name="T47" fmla="*/ 328 h 427"/>
                  <a:gd name="T48" fmla="*/ 93 w 404"/>
                  <a:gd name="T49" fmla="*/ 297 h 427"/>
                  <a:gd name="T50" fmla="*/ 117 w 404"/>
                  <a:gd name="T51" fmla="*/ 247 h 427"/>
                  <a:gd name="T52" fmla="*/ 160 w 404"/>
                  <a:gd name="T53" fmla="*/ 205 h 427"/>
                  <a:gd name="T54" fmla="*/ 183 w 404"/>
                  <a:gd name="T55" fmla="*/ 158 h 427"/>
                  <a:gd name="T56" fmla="*/ 210 w 404"/>
                  <a:gd name="T57" fmla="*/ 143 h 427"/>
                  <a:gd name="T58" fmla="*/ 230 w 404"/>
                  <a:gd name="T59" fmla="*/ 133 h 427"/>
                  <a:gd name="T60" fmla="*/ 232 w 404"/>
                  <a:gd name="T61" fmla="*/ 100 h 427"/>
                  <a:gd name="T62" fmla="*/ 247 w 404"/>
                  <a:gd name="T63" fmla="*/ 86 h 427"/>
                  <a:gd name="T64" fmla="*/ 245 w 404"/>
                  <a:gd name="T65" fmla="*/ 51 h 427"/>
                  <a:gd name="T66" fmla="*/ 245 w 404"/>
                  <a:gd name="T67" fmla="*/ 0 h 4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4" h="427">
                    <a:moveTo>
                      <a:pt x="245" y="0"/>
                    </a:moveTo>
                    <a:lnTo>
                      <a:pt x="305" y="6"/>
                    </a:lnTo>
                    <a:lnTo>
                      <a:pt x="365" y="38"/>
                    </a:lnTo>
                    <a:lnTo>
                      <a:pt x="350" y="106"/>
                    </a:lnTo>
                    <a:lnTo>
                      <a:pt x="344" y="175"/>
                    </a:lnTo>
                    <a:lnTo>
                      <a:pt x="372" y="198"/>
                    </a:lnTo>
                    <a:lnTo>
                      <a:pt x="395" y="220"/>
                    </a:lnTo>
                    <a:lnTo>
                      <a:pt x="397" y="253"/>
                    </a:lnTo>
                    <a:lnTo>
                      <a:pt x="394" y="275"/>
                    </a:lnTo>
                    <a:lnTo>
                      <a:pt x="400" y="293"/>
                    </a:lnTo>
                    <a:lnTo>
                      <a:pt x="404" y="302"/>
                    </a:lnTo>
                    <a:lnTo>
                      <a:pt x="404" y="328"/>
                    </a:lnTo>
                    <a:lnTo>
                      <a:pt x="384" y="357"/>
                    </a:lnTo>
                    <a:lnTo>
                      <a:pt x="355" y="394"/>
                    </a:lnTo>
                    <a:lnTo>
                      <a:pt x="305" y="392"/>
                    </a:lnTo>
                    <a:lnTo>
                      <a:pt x="287" y="363"/>
                    </a:lnTo>
                    <a:lnTo>
                      <a:pt x="244" y="384"/>
                    </a:lnTo>
                    <a:lnTo>
                      <a:pt x="210" y="420"/>
                    </a:lnTo>
                    <a:lnTo>
                      <a:pt x="148" y="427"/>
                    </a:lnTo>
                    <a:lnTo>
                      <a:pt x="102" y="404"/>
                    </a:lnTo>
                    <a:lnTo>
                      <a:pt x="72" y="412"/>
                    </a:lnTo>
                    <a:lnTo>
                      <a:pt x="53" y="370"/>
                    </a:lnTo>
                    <a:lnTo>
                      <a:pt x="0" y="342"/>
                    </a:lnTo>
                    <a:lnTo>
                      <a:pt x="45" y="328"/>
                    </a:lnTo>
                    <a:lnTo>
                      <a:pt x="93" y="297"/>
                    </a:lnTo>
                    <a:lnTo>
                      <a:pt x="117" y="247"/>
                    </a:lnTo>
                    <a:lnTo>
                      <a:pt x="160" y="205"/>
                    </a:lnTo>
                    <a:lnTo>
                      <a:pt x="183" y="158"/>
                    </a:lnTo>
                    <a:lnTo>
                      <a:pt x="210" y="143"/>
                    </a:lnTo>
                    <a:lnTo>
                      <a:pt x="230" y="133"/>
                    </a:lnTo>
                    <a:lnTo>
                      <a:pt x="232" y="100"/>
                    </a:lnTo>
                    <a:lnTo>
                      <a:pt x="247" y="86"/>
                    </a:lnTo>
                    <a:lnTo>
                      <a:pt x="245" y="51"/>
                    </a:lnTo>
                    <a:lnTo>
                      <a:pt x="245" y="0"/>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90" name="Freeform 140"/>
              <p:cNvSpPr>
                <a:spLocks/>
              </p:cNvSpPr>
              <p:nvPr/>
            </p:nvSpPr>
            <p:spPr bwMode="auto">
              <a:xfrm>
                <a:off x="1437" y="1719"/>
                <a:ext cx="442" cy="357"/>
              </a:xfrm>
              <a:custGeom>
                <a:avLst/>
                <a:gdLst>
                  <a:gd name="T0" fmla="*/ 334 w 442"/>
                  <a:gd name="T1" fmla="*/ 284 h 357"/>
                  <a:gd name="T2" fmla="*/ 254 w 442"/>
                  <a:gd name="T3" fmla="*/ 270 h 357"/>
                  <a:gd name="T4" fmla="*/ 194 w 442"/>
                  <a:gd name="T5" fmla="*/ 309 h 357"/>
                  <a:gd name="T6" fmla="*/ 147 w 442"/>
                  <a:gd name="T7" fmla="*/ 357 h 357"/>
                  <a:gd name="T8" fmla="*/ 128 w 442"/>
                  <a:gd name="T9" fmla="*/ 357 h 357"/>
                  <a:gd name="T10" fmla="*/ 103 w 442"/>
                  <a:gd name="T11" fmla="*/ 337 h 357"/>
                  <a:gd name="T12" fmla="*/ 103 w 442"/>
                  <a:gd name="T13" fmla="*/ 290 h 357"/>
                  <a:gd name="T14" fmla="*/ 97 w 442"/>
                  <a:gd name="T15" fmla="*/ 274 h 357"/>
                  <a:gd name="T16" fmla="*/ 72 w 442"/>
                  <a:gd name="T17" fmla="*/ 254 h 357"/>
                  <a:gd name="T18" fmla="*/ 47 w 442"/>
                  <a:gd name="T19" fmla="*/ 235 h 357"/>
                  <a:gd name="T20" fmla="*/ 37 w 442"/>
                  <a:gd name="T21" fmla="*/ 209 h 357"/>
                  <a:gd name="T22" fmla="*/ 25 w 442"/>
                  <a:gd name="T23" fmla="*/ 194 h 357"/>
                  <a:gd name="T24" fmla="*/ 7 w 442"/>
                  <a:gd name="T25" fmla="*/ 182 h 357"/>
                  <a:gd name="T26" fmla="*/ 0 w 442"/>
                  <a:gd name="T27" fmla="*/ 170 h 357"/>
                  <a:gd name="T28" fmla="*/ 52 w 442"/>
                  <a:gd name="T29" fmla="*/ 115 h 357"/>
                  <a:gd name="T30" fmla="*/ 52 w 442"/>
                  <a:gd name="T31" fmla="*/ 45 h 357"/>
                  <a:gd name="T32" fmla="*/ 73 w 442"/>
                  <a:gd name="T33" fmla="*/ 28 h 357"/>
                  <a:gd name="T34" fmla="*/ 103 w 442"/>
                  <a:gd name="T35" fmla="*/ 15 h 357"/>
                  <a:gd name="T36" fmla="*/ 140 w 442"/>
                  <a:gd name="T37" fmla="*/ 18 h 357"/>
                  <a:gd name="T38" fmla="*/ 174 w 442"/>
                  <a:gd name="T39" fmla="*/ 32 h 357"/>
                  <a:gd name="T40" fmla="*/ 189 w 442"/>
                  <a:gd name="T41" fmla="*/ 58 h 357"/>
                  <a:gd name="T42" fmla="*/ 219 w 442"/>
                  <a:gd name="T43" fmla="*/ 60 h 357"/>
                  <a:gd name="T44" fmla="*/ 239 w 442"/>
                  <a:gd name="T45" fmla="*/ 48 h 357"/>
                  <a:gd name="T46" fmla="*/ 259 w 442"/>
                  <a:gd name="T47" fmla="*/ 42 h 357"/>
                  <a:gd name="T48" fmla="*/ 265 w 442"/>
                  <a:gd name="T49" fmla="*/ 15 h 357"/>
                  <a:gd name="T50" fmla="*/ 277 w 442"/>
                  <a:gd name="T51" fmla="*/ 0 h 357"/>
                  <a:gd name="T52" fmla="*/ 315 w 442"/>
                  <a:gd name="T53" fmla="*/ 3 h 357"/>
                  <a:gd name="T54" fmla="*/ 329 w 442"/>
                  <a:gd name="T55" fmla="*/ 15 h 357"/>
                  <a:gd name="T56" fmla="*/ 329 w 442"/>
                  <a:gd name="T57" fmla="*/ 37 h 357"/>
                  <a:gd name="T58" fmla="*/ 370 w 442"/>
                  <a:gd name="T59" fmla="*/ 27 h 357"/>
                  <a:gd name="T60" fmla="*/ 394 w 442"/>
                  <a:gd name="T61" fmla="*/ 15 h 357"/>
                  <a:gd name="T62" fmla="*/ 399 w 442"/>
                  <a:gd name="T63" fmla="*/ 52 h 357"/>
                  <a:gd name="T64" fmla="*/ 425 w 442"/>
                  <a:gd name="T65" fmla="*/ 62 h 357"/>
                  <a:gd name="T66" fmla="*/ 430 w 442"/>
                  <a:gd name="T67" fmla="*/ 99 h 357"/>
                  <a:gd name="T68" fmla="*/ 442 w 442"/>
                  <a:gd name="T69" fmla="*/ 120 h 357"/>
                  <a:gd name="T70" fmla="*/ 442 w 442"/>
                  <a:gd name="T71" fmla="*/ 145 h 357"/>
                  <a:gd name="T72" fmla="*/ 417 w 442"/>
                  <a:gd name="T73" fmla="*/ 194 h 357"/>
                  <a:gd name="T74" fmla="*/ 439 w 442"/>
                  <a:gd name="T75" fmla="*/ 224 h 357"/>
                  <a:gd name="T76" fmla="*/ 432 w 442"/>
                  <a:gd name="T77" fmla="*/ 239 h 357"/>
                  <a:gd name="T78" fmla="*/ 377 w 442"/>
                  <a:gd name="T79" fmla="*/ 244 h 357"/>
                  <a:gd name="T80" fmla="*/ 334 w 442"/>
                  <a:gd name="T81" fmla="*/ 284 h 3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2" h="357">
                    <a:moveTo>
                      <a:pt x="334" y="284"/>
                    </a:moveTo>
                    <a:lnTo>
                      <a:pt x="254" y="270"/>
                    </a:lnTo>
                    <a:lnTo>
                      <a:pt x="194" y="309"/>
                    </a:lnTo>
                    <a:lnTo>
                      <a:pt x="147" y="357"/>
                    </a:lnTo>
                    <a:lnTo>
                      <a:pt x="128" y="357"/>
                    </a:lnTo>
                    <a:lnTo>
                      <a:pt x="103" y="337"/>
                    </a:lnTo>
                    <a:lnTo>
                      <a:pt x="103" y="290"/>
                    </a:lnTo>
                    <a:lnTo>
                      <a:pt x="97" y="274"/>
                    </a:lnTo>
                    <a:lnTo>
                      <a:pt x="72" y="254"/>
                    </a:lnTo>
                    <a:lnTo>
                      <a:pt x="47" y="235"/>
                    </a:lnTo>
                    <a:lnTo>
                      <a:pt x="37" y="209"/>
                    </a:lnTo>
                    <a:lnTo>
                      <a:pt x="25" y="194"/>
                    </a:lnTo>
                    <a:lnTo>
                      <a:pt x="7" y="182"/>
                    </a:lnTo>
                    <a:lnTo>
                      <a:pt x="0" y="170"/>
                    </a:lnTo>
                    <a:lnTo>
                      <a:pt x="52" y="115"/>
                    </a:lnTo>
                    <a:lnTo>
                      <a:pt x="52" y="45"/>
                    </a:lnTo>
                    <a:lnTo>
                      <a:pt x="73" y="28"/>
                    </a:lnTo>
                    <a:lnTo>
                      <a:pt x="103" y="15"/>
                    </a:lnTo>
                    <a:lnTo>
                      <a:pt x="140" y="18"/>
                    </a:lnTo>
                    <a:lnTo>
                      <a:pt x="174" y="32"/>
                    </a:lnTo>
                    <a:lnTo>
                      <a:pt x="189" y="58"/>
                    </a:lnTo>
                    <a:lnTo>
                      <a:pt x="219" y="60"/>
                    </a:lnTo>
                    <a:lnTo>
                      <a:pt x="239" y="48"/>
                    </a:lnTo>
                    <a:lnTo>
                      <a:pt x="259" y="42"/>
                    </a:lnTo>
                    <a:lnTo>
                      <a:pt x="265" y="15"/>
                    </a:lnTo>
                    <a:lnTo>
                      <a:pt x="277" y="0"/>
                    </a:lnTo>
                    <a:lnTo>
                      <a:pt x="315" y="3"/>
                    </a:lnTo>
                    <a:lnTo>
                      <a:pt x="329" y="15"/>
                    </a:lnTo>
                    <a:lnTo>
                      <a:pt x="329" y="37"/>
                    </a:lnTo>
                    <a:lnTo>
                      <a:pt x="370" y="27"/>
                    </a:lnTo>
                    <a:lnTo>
                      <a:pt x="394" y="15"/>
                    </a:lnTo>
                    <a:lnTo>
                      <a:pt x="399" y="52"/>
                    </a:lnTo>
                    <a:lnTo>
                      <a:pt x="425" y="62"/>
                    </a:lnTo>
                    <a:lnTo>
                      <a:pt x="430" y="99"/>
                    </a:lnTo>
                    <a:lnTo>
                      <a:pt x="442" y="120"/>
                    </a:lnTo>
                    <a:lnTo>
                      <a:pt x="442" y="145"/>
                    </a:lnTo>
                    <a:lnTo>
                      <a:pt x="417" y="194"/>
                    </a:lnTo>
                    <a:lnTo>
                      <a:pt x="439" y="224"/>
                    </a:lnTo>
                    <a:lnTo>
                      <a:pt x="432" y="239"/>
                    </a:lnTo>
                    <a:lnTo>
                      <a:pt x="377" y="244"/>
                    </a:lnTo>
                    <a:lnTo>
                      <a:pt x="334" y="284"/>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91" name="Freeform 141"/>
              <p:cNvSpPr>
                <a:spLocks/>
              </p:cNvSpPr>
              <p:nvPr/>
            </p:nvSpPr>
            <p:spPr bwMode="auto">
              <a:xfrm>
                <a:off x="1437" y="1719"/>
                <a:ext cx="442" cy="357"/>
              </a:xfrm>
              <a:custGeom>
                <a:avLst/>
                <a:gdLst>
                  <a:gd name="T0" fmla="*/ 334 w 442"/>
                  <a:gd name="T1" fmla="*/ 284 h 357"/>
                  <a:gd name="T2" fmla="*/ 254 w 442"/>
                  <a:gd name="T3" fmla="*/ 270 h 357"/>
                  <a:gd name="T4" fmla="*/ 194 w 442"/>
                  <a:gd name="T5" fmla="*/ 309 h 357"/>
                  <a:gd name="T6" fmla="*/ 147 w 442"/>
                  <a:gd name="T7" fmla="*/ 357 h 357"/>
                  <a:gd name="T8" fmla="*/ 128 w 442"/>
                  <a:gd name="T9" fmla="*/ 357 h 357"/>
                  <a:gd name="T10" fmla="*/ 103 w 442"/>
                  <a:gd name="T11" fmla="*/ 337 h 357"/>
                  <a:gd name="T12" fmla="*/ 103 w 442"/>
                  <a:gd name="T13" fmla="*/ 290 h 357"/>
                  <a:gd name="T14" fmla="*/ 97 w 442"/>
                  <a:gd name="T15" fmla="*/ 274 h 357"/>
                  <a:gd name="T16" fmla="*/ 72 w 442"/>
                  <a:gd name="T17" fmla="*/ 254 h 357"/>
                  <a:gd name="T18" fmla="*/ 47 w 442"/>
                  <a:gd name="T19" fmla="*/ 235 h 357"/>
                  <a:gd name="T20" fmla="*/ 37 w 442"/>
                  <a:gd name="T21" fmla="*/ 209 h 357"/>
                  <a:gd name="T22" fmla="*/ 25 w 442"/>
                  <a:gd name="T23" fmla="*/ 194 h 357"/>
                  <a:gd name="T24" fmla="*/ 7 w 442"/>
                  <a:gd name="T25" fmla="*/ 182 h 357"/>
                  <a:gd name="T26" fmla="*/ 0 w 442"/>
                  <a:gd name="T27" fmla="*/ 170 h 357"/>
                  <a:gd name="T28" fmla="*/ 52 w 442"/>
                  <a:gd name="T29" fmla="*/ 115 h 357"/>
                  <a:gd name="T30" fmla="*/ 52 w 442"/>
                  <a:gd name="T31" fmla="*/ 45 h 357"/>
                  <a:gd name="T32" fmla="*/ 73 w 442"/>
                  <a:gd name="T33" fmla="*/ 28 h 357"/>
                  <a:gd name="T34" fmla="*/ 103 w 442"/>
                  <a:gd name="T35" fmla="*/ 15 h 357"/>
                  <a:gd name="T36" fmla="*/ 140 w 442"/>
                  <a:gd name="T37" fmla="*/ 18 h 357"/>
                  <a:gd name="T38" fmla="*/ 174 w 442"/>
                  <a:gd name="T39" fmla="*/ 32 h 357"/>
                  <a:gd name="T40" fmla="*/ 189 w 442"/>
                  <a:gd name="T41" fmla="*/ 58 h 357"/>
                  <a:gd name="T42" fmla="*/ 219 w 442"/>
                  <a:gd name="T43" fmla="*/ 60 h 357"/>
                  <a:gd name="T44" fmla="*/ 239 w 442"/>
                  <a:gd name="T45" fmla="*/ 48 h 357"/>
                  <a:gd name="T46" fmla="*/ 259 w 442"/>
                  <a:gd name="T47" fmla="*/ 42 h 357"/>
                  <a:gd name="T48" fmla="*/ 265 w 442"/>
                  <a:gd name="T49" fmla="*/ 15 h 357"/>
                  <a:gd name="T50" fmla="*/ 277 w 442"/>
                  <a:gd name="T51" fmla="*/ 0 h 357"/>
                  <a:gd name="T52" fmla="*/ 315 w 442"/>
                  <a:gd name="T53" fmla="*/ 3 h 357"/>
                  <a:gd name="T54" fmla="*/ 329 w 442"/>
                  <a:gd name="T55" fmla="*/ 15 h 357"/>
                  <a:gd name="T56" fmla="*/ 329 w 442"/>
                  <a:gd name="T57" fmla="*/ 37 h 357"/>
                  <a:gd name="T58" fmla="*/ 370 w 442"/>
                  <a:gd name="T59" fmla="*/ 27 h 357"/>
                  <a:gd name="T60" fmla="*/ 394 w 442"/>
                  <a:gd name="T61" fmla="*/ 15 h 357"/>
                  <a:gd name="T62" fmla="*/ 399 w 442"/>
                  <a:gd name="T63" fmla="*/ 52 h 357"/>
                  <a:gd name="T64" fmla="*/ 425 w 442"/>
                  <a:gd name="T65" fmla="*/ 62 h 357"/>
                  <a:gd name="T66" fmla="*/ 430 w 442"/>
                  <a:gd name="T67" fmla="*/ 99 h 357"/>
                  <a:gd name="T68" fmla="*/ 442 w 442"/>
                  <a:gd name="T69" fmla="*/ 120 h 357"/>
                  <a:gd name="T70" fmla="*/ 442 w 442"/>
                  <a:gd name="T71" fmla="*/ 145 h 357"/>
                  <a:gd name="T72" fmla="*/ 417 w 442"/>
                  <a:gd name="T73" fmla="*/ 194 h 357"/>
                  <a:gd name="T74" fmla="*/ 439 w 442"/>
                  <a:gd name="T75" fmla="*/ 224 h 357"/>
                  <a:gd name="T76" fmla="*/ 432 w 442"/>
                  <a:gd name="T77" fmla="*/ 239 h 357"/>
                  <a:gd name="T78" fmla="*/ 377 w 442"/>
                  <a:gd name="T79" fmla="*/ 244 h 357"/>
                  <a:gd name="T80" fmla="*/ 334 w 442"/>
                  <a:gd name="T81" fmla="*/ 284 h 3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2" h="357">
                    <a:moveTo>
                      <a:pt x="334" y="284"/>
                    </a:moveTo>
                    <a:lnTo>
                      <a:pt x="254" y="270"/>
                    </a:lnTo>
                    <a:lnTo>
                      <a:pt x="194" y="309"/>
                    </a:lnTo>
                    <a:lnTo>
                      <a:pt x="147" y="357"/>
                    </a:lnTo>
                    <a:lnTo>
                      <a:pt x="128" y="357"/>
                    </a:lnTo>
                    <a:lnTo>
                      <a:pt x="103" y="337"/>
                    </a:lnTo>
                    <a:lnTo>
                      <a:pt x="103" y="290"/>
                    </a:lnTo>
                    <a:lnTo>
                      <a:pt x="97" y="274"/>
                    </a:lnTo>
                    <a:lnTo>
                      <a:pt x="72" y="254"/>
                    </a:lnTo>
                    <a:lnTo>
                      <a:pt x="47" y="235"/>
                    </a:lnTo>
                    <a:lnTo>
                      <a:pt x="37" y="209"/>
                    </a:lnTo>
                    <a:lnTo>
                      <a:pt x="25" y="194"/>
                    </a:lnTo>
                    <a:lnTo>
                      <a:pt x="7" y="182"/>
                    </a:lnTo>
                    <a:lnTo>
                      <a:pt x="0" y="170"/>
                    </a:lnTo>
                    <a:lnTo>
                      <a:pt x="52" y="115"/>
                    </a:lnTo>
                    <a:lnTo>
                      <a:pt x="52" y="45"/>
                    </a:lnTo>
                    <a:lnTo>
                      <a:pt x="73" y="28"/>
                    </a:lnTo>
                    <a:lnTo>
                      <a:pt x="103" y="15"/>
                    </a:lnTo>
                    <a:lnTo>
                      <a:pt x="140" y="18"/>
                    </a:lnTo>
                    <a:lnTo>
                      <a:pt x="174" y="32"/>
                    </a:lnTo>
                    <a:lnTo>
                      <a:pt x="189" y="58"/>
                    </a:lnTo>
                    <a:lnTo>
                      <a:pt x="219" y="60"/>
                    </a:lnTo>
                    <a:lnTo>
                      <a:pt x="239" y="48"/>
                    </a:lnTo>
                    <a:lnTo>
                      <a:pt x="259" y="42"/>
                    </a:lnTo>
                    <a:lnTo>
                      <a:pt x="265" y="15"/>
                    </a:lnTo>
                    <a:lnTo>
                      <a:pt x="277" y="0"/>
                    </a:lnTo>
                    <a:lnTo>
                      <a:pt x="315" y="3"/>
                    </a:lnTo>
                    <a:lnTo>
                      <a:pt x="329" y="15"/>
                    </a:lnTo>
                    <a:lnTo>
                      <a:pt x="329" y="37"/>
                    </a:lnTo>
                    <a:lnTo>
                      <a:pt x="370" y="27"/>
                    </a:lnTo>
                    <a:lnTo>
                      <a:pt x="394" y="15"/>
                    </a:lnTo>
                    <a:lnTo>
                      <a:pt x="399" y="52"/>
                    </a:lnTo>
                    <a:lnTo>
                      <a:pt x="425" y="62"/>
                    </a:lnTo>
                    <a:lnTo>
                      <a:pt x="430" y="99"/>
                    </a:lnTo>
                    <a:lnTo>
                      <a:pt x="442" y="120"/>
                    </a:lnTo>
                    <a:lnTo>
                      <a:pt x="442" y="145"/>
                    </a:lnTo>
                    <a:lnTo>
                      <a:pt x="417" y="194"/>
                    </a:lnTo>
                    <a:lnTo>
                      <a:pt x="439" y="224"/>
                    </a:lnTo>
                    <a:lnTo>
                      <a:pt x="432" y="239"/>
                    </a:lnTo>
                    <a:lnTo>
                      <a:pt x="377" y="244"/>
                    </a:lnTo>
                    <a:lnTo>
                      <a:pt x="334" y="284"/>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92" name="Freeform 142"/>
              <p:cNvSpPr>
                <a:spLocks/>
              </p:cNvSpPr>
              <p:nvPr/>
            </p:nvSpPr>
            <p:spPr bwMode="auto">
              <a:xfrm>
                <a:off x="1220" y="1746"/>
                <a:ext cx="320" cy="335"/>
              </a:xfrm>
              <a:custGeom>
                <a:avLst/>
                <a:gdLst>
                  <a:gd name="T0" fmla="*/ 47 w 320"/>
                  <a:gd name="T1" fmla="*/ 250 h 335"/>
                  <a:gd name="T2" fmla="*/ 49 w 320"/>
                  <a:gd name="T3" fmla="*/ 225 h 335"/>
                  <a:gd name="T4" fmla="*/ 32 w 320"/>
                  <a:gd name="T5" fmla="*/ 208 h 335"/>
                  <a:gd name="T6" fmla="*/ 7 w 320"/>
                  <a:gd name="T7" fmla="*/ 192 h 335"/>
                  <a:gd name="T8" fmla="*/ 7 w 320"/>
                  <a:gd name="T9" fmla="*/ 167 h 335"/>
                  <a:gd name="T10" fmla="*/ 0 w 320"/>
                  <a:gd name="T11" fmla="*/ 118 h 335"/>
                  <a:gd name="T12" fmla="*/ 34 w 320"/>
                  <a:gd name="T13" fmla="*/ 82 h 335"/>
                  <a:gd name="T14" fmla="*/ 77 w 320"/>
                  <a:gd name="T15" fmla="*/ 61 h 335"/>
                  <a:gd name="T16" fmla="*/ 95 w 320"/>
                  <a:gd name="T17" fmla="*/ 90 h 335"/>
                  <a:gd name="T18" fmla="*/ 145 w 320"/>
                  <a:gd name="T19" fmla="*/ 92 h 335"/>
                  <a:gd name="T20" fmla="*/ 174 w 320"/>
                  <a:gd name="T21" fmla="*/ 55 h 335"/>
                  <a:gd name="T22" fmla="*/ 194 w 320"/>
                  <a:gd name="T23" fmla="*/ 26 h 335"/>
                  <a:gd name="T24" fmla="*/ 192 w 320"/>
                  <a:gd name="T25" fmla="*/ 0 h 335"/>
                  <a:gd name="T26" fmla="*/ 269 w 320"/>
                  <a:gd name="T27" fmla="*/ 18 h 335"/>
                  <a:gd name="T28" fmla="*/ 269 w 320"/>
                  <a:gd name="T29" fmla="*/ 88 h 335"/>
                  <a:gd name="T30" fmla="*/ 217 w 320"/>
                  <a:gd name="T31" fmla="*/ 143 h 335"/>
                  <a:gd name="T32" fmla="*/ 224 w 320"/>
                  <a:gd name="T33" fmla="*/ 155 h 335"/>
                  <a:gd name="T34" fmla="*/ 242 w 320"/>
                  <a:gd name="T35" fmla="*/ 167 h 335"/>
                  <a:gd name="T36" fmla="*/ 254 w 320"/>
                  <a:gd name="T37" fmla="*/ 182 h 335"/>
                  <a:gd name="T38" fmla="*/ 264 w 320"/>
                  <a:gd name="T39" fmla="*/ 208 h 335"/>
                  <a:gd name="T40" fmla="*/ 289 w 320"/>
                  <a:gd name="T41" fmla="*/ 227 h 335"/>
                  <a:gd name="T42" fmla="*/ 314 w 320"/>
                  <a:gd name="T43" fmla="*/ 247 h 335"/>
                  <a:gd name="T44" fmla="*/ 320 w 320"/>
                  <a:gd name="T45" fmla="*/ 263 h 335"/>
                  <a:gd name="T46" fmla="*/ 320 w 320"/>
                  <a:gd name="T47" fmla="*/ 312 h 335"/>
                  <a:gd name="T48" fmla="*/ 265 w 320"/>
                  <a:gd name="T49" fmla="*/ 335 h 335"/>
                  <a:gd name="T50" fmla="*/ 214 w 320"/>
                  <a:gd name="T51" fmla="*/ 330 h 335"/>
                  <a:gd name="T52" fmla="*/ 182 w 320"/>
                  <a:gd name="T53" fmla="*/ 309 h 335"/>
                  <a:gd name="T54" fmla="*/ 145 w 320"/>
                  <a:gd name="T55" fmla="*/ 298 h 335"/>
                  <a:gd name="T56" fmla="*/ 117 w 320"/>
                  <a:gd name="T57" fmla="*/ 285 h 335"/>
                  <a:gd name="T58" fmla="*/ 65 w 320"/>
                  <a:gd name="T59" fmla="*/ 280 h 335"/>
                  <a:gd name="T60" fmla="*/ 47 w 320"/>
                  <a:gd name="T61" fmla="*/ 250 h 3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20" h="335">
                    <a:moveTo>
                      <a:pt x="47" y="250"/>
                    </a:moveTo>
                    <a:lnTo>
                      <a:pt x="49" y="225"/>
                    </a:lnTo>
                    <a:lnTo>
                      <a:pt x="32" y="208"/>
                    </a:lnTo>
                    <a:lnTo>
                      <a:pt x="7" y="192"/>
                    </a:lnTo>
                    <a:lnTo>
                      <a:pt x="7" y="167"/>
                    </a:lnTo>
                    <a:lnTo>
                      <a:pt x="0" y="118"/>
                    </a:lnTo>
                    <a:lnTo>
                      <a:pt x="34" y="82"/>
                    </a:lnTo>
                    <a:lnTo>
                      <a:pt x="77" y="61"/>
                    </a:lnTo>
                    <a:lnTo>
                      <a:pt x="95" y="90"/>
                    </a:lnTo>
                    <a:lnTo>
                      <a:pt x="145" y="92"/>
                    </a:lnTo>
                    <a:lnTo>
                      <a:pt x="174" y="55"/>
                    </a:lnTo>
                    <a:lnTo>
                      <a:pt x="194" y="26"/>
                    </a:lnTo>
                    <a:lnTo>
                      <a:pt x="192" y="0"/>
                    </a:lnTo>
                    <a:lnTo>
                      <a:pt x="269" y="18"/>
                    </a:lnTo>
                    <a:lnTo>
                      <a:pt x="269" y="88"/>
                    </a:lnTo>
                    <a:lnTo>
                      <a:pt x="217" y="143"/>
                    </a:lnTo>
                    <a:lnTo>
                      <a:pt x="224" y="155"/>
                    </a:lnTo>
                    <a:lnTo>
                      <a:pt x="242" y="167"/>
                    </a:lnTo>
                    <a:lnTo>
                      <a:pt x="254" y="182"/>
                    </a:lnTo>
                    <a:lnTo>
                      <a:pt x="264" y="208"/>
                    </a:lnTo>
                    <a:lnTo>
                      <a:pt x="289" y="227"/>
                    </a:lnTo>
                    <a:lnTo>
                      <a:pt x="314" y="247"/>
                    </a:lnTo>
                    <a:lnTo>
                      <a:pt x="320" y="263"/>
                    </a:lnTo>
                    <a:lnTo>
                      <a:pt x="320" y="312"/>
                    </a:lnTo>
                    <a:lnTo>
                      <a:pt x="265" y="335"/>
                    </a:lnTo>
                    <a:lnTo>
                      <a:pt x="214" y="330"/>
                    </a:lnTo>
                    <a:lnTo>
                      <a:pt x="182" y="309"/>
                    </a:lnTo>
                    <a:lnTo>
                      <a:pt x="145" y="298"/>
                    </a:lnTo>
                    <a:lnTo>
                      <a:pt x="117" y="285"/>
                    </a:lnTo>
                    <a:lnTo>
                      <a:pt x="65" y="280"/>
                    </a:lnTo>
                    <a:lnTo>
                      <a:pt x="47" y="2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93" name="Freeform 143"/>
              <p:cNvSpPr>
                <a:spLocks/>
              </p:cNvSpPr>
              <p:nvPr/>
            </p:nvSpPr>
            <p:spPr bwMode="auto">
              <a:xfrm>
                <a:off x="1220" y="1746"/>
                <a:ext cx="320" cy="335"/>
              </a:xfrm>
              <a:custGeom>
                <a:avLst/>
                <a:gdLst>
                  <a:gd name="T0" fmla="*/ 47 w 320"/>
                  <a:gd name="T1" fmla="*/ 250 h 335"/>
                  <a:gd name="T2" fmla="*/ 49 w 320"/>
                  <a:gd name="T3" fmla="*/ 225 h 335"/>
                  <a:gd name="T4" fmla="*/ 32 w 320"/>
                  <a:gd name="T5" fmla="*/ 208 h 335"/>
                  <a:gd name="T6" fmla="*/ 7 w 320"/>
                  <a:gd name="T7" fmla="*/ 192 h 335"/>
                  <a:gd name="T8" fmla="*/ 7 w 320"/>
                  <a:gd name="T9" fmla="*/ 167 h 335"/>
                  <a:gd name="T10" fmla="*/ 0 w 320"/>
                  <a:gd name="T11" fmla="*/ 118 h 335"/>
                  <a:gd name="T12" fmla="*/ 34 w 320"/>
                  <a:gd name="T13" fmla="*/ 82 h 335"/>
                  <a:gd name="T14" fmla="*/ 77 w 320"/>
                  <a:gd name="T15" fmla="*/ 61 h 335"/>
                  <a:gd name="T16" fmla="*/ 95 w 320"/>
                  <a:gd name="T17" fmla="*/ 90 h 335"/>
                  <a:gd name="T18" fmla="*/ 145 w 320"/>
                  <a:gd name="T19" fmla="*/ 92 h 335"/>
                  <a:gd name="T20" fmla="*/ 174 w 320"/>
                  <a:gd name="T21" fmla="*/ 55 h 335"/>
                  <a:gd name="T22" fmla="*/ 194 w 320"/>
                  <a:gd name="T23" fmla="*/ 26 h 335"/>
                  <a:gd name="T24" fmla="*/ 192 w 320"/>
                  <a:gd name="T25" fmla="*/ 0 h 335"/>
                  <a:gd name="T26" fmla="*/ 269 w 320"/>
                  <a:gd name="T27" fmla="*/ 18 h 335"/>
                  <a:gd name="T28" fmla="*/ 269 w 320"/>
                  <a:gd name="T29" fmla="*/ 88 h 335"/>
                  <a:gd name="T30" fmla="*/ 217 w 320"/>
                  <a:gd name="T31" fmla="*/ 143 h 335"/>
                  <a:gd name="T32" fmla="*/ 224 w 320"/>
                  <a:gd name="T33" fmla="*/ 155 h 335"/>
                  <a:gd name="T34" fmla="*/ 242 w 320"/>
                  <a:gd name="T35" fmla="*/ 167 h 335"/>
                  <a:gd name="T36" fmla="*/ 254 w 320"/>
                  <a:gd name="T37" fmla="*/ 182 h 335"/>
                  <a:gd name="T38" fmla="*/ 264 w 320"/>
                  <a:gd name="T39" fmla="*/ 208 h 335"/>
                  <a:gd name="T40" fmla="*/ 289 w 320"/>
                  <a:gd name="T41" fmla="*/ 227 h 335"/>
                  <a:gd name="T42" fmla="*/ 314 w 320"/>
                  <a:gd name="T43" fmla="*/ 247 h 335"/>
                  <a:gd name="T44" fmla="*/ 320 w 320"/>
                  <a:gd name="T45" fmla="*/ 263 h 335"/>
                  <a:gd name="T46" fmla="*/ 320 w 320"/>
                  <a:gd name="T47" fmla="*/ 312 h 335"/>
                  <a:gd name="T48" fmla="*/ 265 w 320"/>
                  <a:gd name="T49" fmla="*/ 335 h 335"/>
                  <a:gd name="T50" fmla="*/ 214 w 320"/>
                  <a:gd name="T51" fmla="*/ 330 h 335"/>
                  <a:gd name="T52" fmla="*/ 182 w 320"/>
                  <a:gd name="T53" fmla="*/ 309 h 335"/>
                  <a:gd name="T54" fmla="*/ 145 w 320"/>
                  <a:gd name="T55" fmla="*/ 298 h 335"/>
                  <a:gd name="T56" fmla="*/ 117 w 320"/>
                  <a:gd name="T57" fmla="*/ 285 h 335"/>
                  <a:gd name="T58" fmla="*/ 65 w 320"/>
                  <a:gd name="T59" fmla="*/ 280 h 335"/>
                  <a:gd name="T60" fmla="*/ 47 w 320"/>
                  <a:gd name="T61" fmla="*/ 250 h 3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20" h="335">
                    <a:moveTo>
                      <a:pt x="47" y="250"/>
                    </a:moveTo>
                    <a:lnTo>
                      <a:pt x="49" y="225"/>
                    </a:lnTo>
                    <a:lnTo>
                      <a:pt x="32" y="208"/>
                    </a:lnTo>
                    <a:lnTo>
                      <a:pt x="7" y="192"/>
                    </a:lnTo>
                    <a:lnTo>
                      <a:pt x="7" y="167"/>
                    </a:lnTo>
                    <a:lnTo>
                      <a:pt x="0" y="118"/>
                    </a:lnTo>
                    <a:lnTo>
                      <a:pt x="34" y="82"/>
                    </a:lnTo>
                    <a:lnTo>
                      <a:pt x="77" y="61"/>
                    </a:lnTo>
                    <a:lnTo>
                      <a:pt x="95" y="90"/>
                    </a:lnTo>
                    <a:lnTo>
                      <a:pt x="145" y="92"/>
                    </a:lnTo>
                    <a:lnTo>
                      <a:pt x="174" y="55"/>
                    </a:lnTo>
                    <a:lnTo>
                      <a:pt x="194" y="26"/>
                    </a:lnTo>
                    <a:lnTo>
                      <a:pt x="192" y="0"/>
                    </a:lnTo>
                    <a:lnTo>
                      <a:pt x="269" y="18"/>
                    </a:lnTo>
                    <a:lnTo>
                      <a:pt x="269" y="88"/>
                    </a:lnTo>
                    <a:lnTo>
                      <a:pt x="217" y="143"/>
                    </a:lnTo>
                    <a:lnTo>
                      <a:pt x="224" y="155"/>
                    </a:lnTo>
                    <a:lnTo>
                      <a:pt x="242" y="167"/>
                    </a:lnTo>
                    <a:lnTo>
                      <a:pt x="254" y="182"/>
                    </a:lnTo>
                    <a:lnTo>
                      <a:pt x="264" y="208"/>
                    </a:lnTo>
                    <a:lnTo>
                      <a:pt x="289" y="227"/>
                    </a:lnTo>
                    <a:lnTo>
                      <a:pt x="314" y="247"/>
                    </a:lnTo>
                    <a:lnTo>
                      <a:pt x="320" y="263"/>
                    </a:lnTo>
                    <a:lnTo>
                      <a:pt x="320" y="312"/>
                    </a:lnTo>
                    <a:lnTo>
                      <a:pt x="265" y="335"/>
                    </a:lnTo>
                    <a:lnTo>
                      <a:pt x="214" y="330"/>
                    </a:lnTo>
                    <a:lnTo>
                      <a:pt x="182" y="309"/>
                    </a:lnTo>
                    <a:lnTo>
                      <a:pt x="145" y="298"/>
                    </a:lnTo>
                    <a:lnTo>
                      <a:pt x="117" y="285"/>
                    </a:lnTo>
                    <a:lnTo>
                      <a:pt x="65" y="280"/>
                    </a:lnTo>
                    <a:lnTo>
                      <a:pt x="47" y="250"/>
                    </a:lnTo>
                    <a:close/>
                  </a:path>
                </a:pathLst>
              </a:custGeom>
              <a:ln>
                <a:headEnd/>
                <a:tailEnd/>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494" name="Freeform 144"/>
              <p:cNvSpPr>
                <a:spLocks/>
              </p:cNvSpPr>
              <p:nvPr/>
            </p:nvSpPr>
            <p:spPr bwMode="auto">
              <a:xfrm>
                <a:off x="1180" y="1996"/>
                <a:ext cx="305" cy="316"/>
              </a:xfrm>
              <a:custGeom>
                <a:avLst/>
                <a:gdLst>
                  <a:gd name="T0" fmla="*/ 77 w 305"/>
                  <a:gd name="T1" fmla="*/ 254 h 316"/>
                  <a:gd name="T2" fmla="*/ 92 w 305"/>
                  <a:gd name="T3" fmla="*/ 239 h 316"/>
                  <a:gd name="T4" fmla="*/ 94 w 305"/>
                  <a:gd name="T5" fmla="*/ 225 h 316"/>
                  <a:gd name="T6" fmla="*/ 72 w 305"/>
                  <a:gd name="T7" fmla="*/ 170 h 316"/>
                  <a:gd name="T8" fmla="*/ 7 w 305"/>
                  <a:gd name="T9" fmla="*/ 89 h 316"/>
                  <a:gd name="T10" fmla="*/ 0 w 305"/>
                  <a:gd name="T11" fmla="*/ 64 h 316"/>
                  <a:gd name="T12" fmla="*/ 29 w 305"/>
                  <a:gd name="T13" fmla="*/ 13 h 316"/>
                  <a:gd name="T14" fmla="*/ 87 w 305"/>
                  <a:gd name="T15" fmla="*/ 0 h 316"/>
                  <a:gd name="T16" fmla="*/ 105 w 305"/>
                  <a:gd name="T17" fmla="*/ 30 h 316"/>
                  <a:gd name="T18" fmla="*/ 157 w 305"/>
                  <a:gd name="T19" fmla="*/ 35 h 316"/>
                  <a:gd name="T20" fmla="*/ 185 w 305"/>
                  <a:gd name="T21" fmla="*/ 48 h 316"/>
                  <a:gd name="T22" fmla="*/ 222 w 305"/>
                  <a:gd name="T23" fmla="*/ 59 h 316"/>
                  <a:gd name="T24" fmla="*/ 254 w 305"/>
                  <a:gd name="T25" fmla="*/ 80 h 316"/>
                  <a:gd name="T26" fmla="*/ 305 w 305"/>
                  <a:gd name="T27" fmla="*/ 85 h 316"/>
                  <a:gd name="T28" fmla="*/ 285 w 305"/>
                  <a:gd name="T29" fmla="*/ 149 h 316"/>
                  <a:gd name="T30" fmla="*/ 280 w 305"/>
                  <a:gd name="T31" fmla="*/ 192 h 316"/>
                  <a:gd name="T32" fmla="*/ 287 w 305"/>
                  <a:gd name="T33" fmla="*/ 220 h 316"/>
                  <a:gd name="T34" fmla="*/ 284 w 305"/>
                  <a:gd name="T35" fmla="*/ 245 h 316"/>
                  <a:gd name="T36" fmla="*/ 244 w 305"/>
                  <a:gd name="T37" fmla="*/ 255 h 316"/>
                  <a:gd name="T38" fmla="*/ 229 w 305"/>
                  <a:gd name="T39" fmla="*/ 307 h 316"/>
                  <a:gd name="T40" fmla="*/ 202 w 305"/>
                  <a:gd name="T41" fmla="*/ 316 h 316"/>
                  <a:gd name="T42" fmla="*/ 162 w 305"/>
                  <a:gd name="T43" fmla="*/ 297 h 316"/>
                  <a:gd name="T44" fmla="*/ 99 w 305"/>
                  <a:gd name="T45" fmla="*/ 289 h 316"/>
                  <a:gd name="T46" fmla="*/ 85 w 305"/>
                  <a:gd name="T47" fmla="*/ 282 h 316"/>
                  <a:gd name="T48" fmla="*/ 77 w 305"/>
                  <a:gd name="T49" fmla="*/ 254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5" h="316">
                    <a:moveTo>
                      <a:pt x="77" y="254"/>
                    </a:moveTo>
                    <a:lnTo>
                      <a:pt x="92" y="239"/>
                    </a:lnTo>
                    <a:lnTo>
                      <a:pt x="94" y="225"/>
                    </a:lnTo>
                    <a:lnTo>
                      <a:pt x="72" y="170"/>
                    </a:lnTo>
                    <a:lnTo>
                      <a:pt x="7" y="89"/>
                    </a:lnTo>
                    <a:lnTo>
                      <a:pt x="0" y="64"/>
                    </a:lnTo>
                    <a:lnTo>
                      <a:pt x="29" y="13"/>
                    </a:lnTo>
                    <a:lnTo>
                      <a:pt x="87" y="0"/>
                    </a:lnTo>
                    <a:lnTo>
                      <a:pt x="105" y="30"/>
                    </a:lnTo>
                    <a:lnTo>
                      <a:pt x="157" y="35"/>
                    </a:lnTo>
                    <a:lnTo>
                      <a:pt x="185" y="48"/>
                    </a:lnTo>
                    <a:lnTo>
                      <a:pt x="222" y="59"/>
                    </a:lnTo>
                    <a:lnTo>
                      <a:pt x="254" y="80"/>
                    </a:lnTo>
                    <a:lnTo>
                      <a:pt x="305" y="85"/>
                    </a:lnTo>
                    <a:lnTo>
                      <a:pt x="285" y="149"/>
                    </a:lnTo>
                    <a:lnTo>
                      <a:pt x="280" y="192"/>
                    </a:lnTo>
                    <a:lnTo>
                      <a:pt x="287" y="220"/>
                    </a:lnTo>
                    <a:lnTo>
                      <a:pt x="284" y="245"/>
                    </a:lnTo>
                    <a:lnTo>
                      <a:pt x="244" y="255"/>
                    </a:lnTo>
                    <a:lnTo>
                      <a:pt x="229" y="307"/>
                    </a:lnTo>
                    <a:lnTo>
                      <a:pt x="202" y="316"/>
                    </a:lnTo>
                    <a:lnTo>
                      <a:pt x="162" y="297"/>
                    </a:lnTo>
                    <a:lnTo>
                      <a:pt x="99" y="289"/>
                    </a:lnTo>
                    <a:lnTo>
                      <a:pt x="85" y="282"/>
                    </a:lnTo>
                    <a:lnTo>
                      <a:pt x="77" y="254"/>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95" name="Freeform 145"/>
              <p:cNvSpPr>
                <a:spLocks/>
              </p:cNvSpPr>
              <p:nvPr/>
            </p:nvSpPr>
            <p:spPr bwMode="auto">
              <a:xfrm>
                <a:off x="1180" y="1996"/>
                <a:ext cx="305" cy="316"/>
              </a:xfrm>
              <a:custGeom>
                <a:avLst/>
                <a:gdLst>
                  <a:gd name="T0" fmla="*/ 77 w 305"/>
                  <a:gd name="T1" fmla="*/ 254 h 316"/>
                  <a:gd name="T2" fmla="*/ 92 w 305"/>
                  <a:gd name="T3" fmla="*/ 239 h 316"/>
                  <a:gd name="T4" fmla="*/ 94 w 305"/>
                  <a:gd name="T5" fmla="*/ 225 h 316"/>
                  <a:gd name="T6" fmla="*/ 72 w 305"/>
                  <a:gd name="T7" fmla="*/ 170 h 316"/>
                  <a:gd name="T8" fmla="*/ 7 w 305"/>
                  <a:gd name="T9" fmla="*/ 89 h 316"/>
                  <a:gd name="T10" fmla="*/ 0 w 305"/>
                  <a:gd name="T11" fmla="*/ 64 h 316"/>
                  <a:gd name="T12" fmla="*/ 29 w 305"/>
                  <a:gd name="T13" fmla="*/ 13 h 316"/>
                  <a:gd name="T14" fmla="*/ 87 w 305"/>
                  <a:gd name="T15" fmla="*/ 0 h 316"/>
                  <a:gd name="T16" fmla="*/ 105 w 305"/>
                  <a:gd name="T17" fmla="*/ 30 h 316"/>
                  <a:gd name="T18" fmla="*/ 157 w 305"/>
                  <a:gd name="T19" fmla="*/ 35 h 316"/>
                  <a:gd name="T20" fmla="*/ 185 w 305"/>
                  <a:gd name="T21" fmla="*/ 48 h 316"/>
                  <a:gd name="T22" fmla="*/ 222 w 305"/>
                  <a:gd name="T23" fmla="*/ 59 h 316"/>
                  <a:gd name="T24" fmla="*/ 254 w 305"/>
                  <a:gd name="T25" fmla="*/ 80 h 316"/>
                  <a:gd name="T26" fmla="*/ 305 w 305"/>
                  <a:gd name="T27" fmla="*/ 85 h 316"/>
                  <a:gd name="T28" fmla="*/ 285 w 305"/>
                  <a:gd name="T29" fmla="*/ 149 h 316"/>
                  <a:gd name="T30" fmla="*/ 280 w 305"/>
                  <a:gd name="T31" fmla="*/ 192 h 316"/>
                  <a:gd name="T32" fmla="*/ 287 w 305"/>
                  <a:gd name="T33" fmla="*/ 220 h 316"/>
                  <a:gd name="T34" fmla="*/ 284 w 305"/>
                  <a:gd name="T35" fmla="*/ 245 h 316"/>
                  <a:gd name="T36" fmla="*/ 244 w 305"/>
                  <a:gd name="T37" fmla="*/ 255 h 316"/>
                  <a:gd name="T38" fmla="*/ 229 w 305"/>
                  <a:gd name="T39" fmla="*/ 307 h 316"/>
                  <a:gd name="T40" fmla="*/ 202 w 305"/>
                  <a:gd name="T41" fmla="*/ 316 h 316"/>
                  <a:gd name="T42" fmla="*/ 162 w 305"/>
                  <a:gd name="T43" fmla="*/ 297 h 316"/>
                  <a:gd name="T44" fmla="*/ 99 w 305"/>
                  <a:gd name="T45" fmla="*/ 289 h 316"/>
                  <a:gd name="T46" fmla="*/ 85 w 305"/>
                  <a:gd name="T47" fmla="*/ 282 h 316"/>
                  <a:gd name="T48" fmla="*/ 77 w 305"/>
                  <a:gd name="T49" fmla="*/ 254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5" h="316">
                    <a:moveTo>
                      <a:pt x="77" y="254"/>
                    </a:moveTo>
                    <a:lnTo>
                      <a:pt x="92" y="239"/>
                    </a:lnTo>
                    <a:lnTo>
                      <a:pt x="94" y="225"/>
                    </a:lnTo>
                    <a:lnTo>
                      <a:pt x="72" y="170"/>
                    </a:lnTo>
                    <a:lnTo>
                      <a:pt x="7" y="89"/>
                    </a:lnTo>
                    <a:lnTo>
                      <a:pt x="0" y="64"/>
                    </a:lnTo>
                    <a:lnTo>
                      <a:pt x="29" y="13"/>
                    </a:lnTo>
                    <a:lnTo>
                      <a:pt x="87" y="0"/>
                    </a:lnTo>
                    <a:lnTo>
                      <a:pt x="105" y="30"/>
                    </a:lnTo>
                    <a:lnTo>
                      <a:pt x="157" y="35"/>
                    </a:lnTo>
                    <a:lnTo>
                      <a:pt x="185" y="48"/>
                    </a:lnTo>
                    <a:lnTo>
                      <a:pt x="222" y="59"/>
                    </a:lnTo>
                    <a:lnTo>
                      <a:pt x="254" y="80"/>
                    </a:lnTo>
                    <a:lnTo>
                      <a:pt x="305" y="85"/>
                    </a:lnTo>
                    <a:lnTo>
                      <a:pt x="285" y="149"/>
                    </a:lnTo>
                    <a:lnTo>
                      <a:pt x="280" y="192"/>
                    </a:lnTo>
                    <a:lnTo>
                      <a:pt x="287" y="220"/>
                    </a:lnTo>
                    <a:lnTo>
                      <a:pt x="284" y="245"/>
                    </a:lnTo>
                    <a:lnTo>
                      <a:pt x="244" y="255"/>
                    </a:lnTo>
                    <a:lnTo>
                      <a:pt x="229" y="307"/>
                    </a:lnTo>
                    <a:lnTo>
                      <a:pt x="202" y="316"/>
                    </a:lnTo>
                    <a:lnTo>
                      <a:pt x="162" y="297"/>
                    </a:lnTo>
                    <a:lnTo>
                      <a:pt x="99" y="289"/>
                    </a:lnTo>
                    <a:lnTo>
                      <a:pt x="85" y="282"/>
                    </a:lnTo>
                    <a:lnTo>
                      <a:pt x="77" y="254"/>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496" name="Freeform 146"/>
              <p:cNvSpPr>
                <a:spLocks/>
              </p:cNvSpPr>
              <p:nvPr/>
            </p:nvSpPr>
            <p:spPr bwMode="auto">
              <a:xfrm>
                <a:off x="920" y="2073"/>
                <a:ext cx="629" cy="466"/>
              </a:xfrm>
              <a:custGeom>
                <a:avLst/>
                <a:gdLst>
                  <a:gd name="T0" fmla="*/ 67 w 629"/>
                  <a:gd name="T1" fmla="*/ 0 h 466"/>
                  <a:gd name="T2" fmla="*/ 123 w 629"/>
                  <a:gd name="T3" fmla="*/ 55 h 466"/>
                  <a:gd name="T4" fmla="*/ 162 w 629"/>
                  <a:gd name="T5" fmla="*/ 55 h 466"/>
                  <a:gd name="T6" fmla="*/ 197 w 629"/>
                  <a:gd name="T7" fmla="*/ 47 h 466"/>
                  <a:gd name="T8" fmla="*/ 215 w 629"/>
                  <a:gd name="T9" fmla="*/ 63 h 466"/>
                  <a:gd name="T10" fmla="*/ 247 w 629"/>
                  <a:gd name="T11" fmla="*/ 60 h 466"/>
                  <a:gd name="T12" fmla="*/ 263 w 629"/>
                  <a:gd name="T13" fmla="*/ 60 h 466"/>
                  <a:gd name="T14" fmla="*/ 277 w 629"/>
                  <a:gd name="T15" fmla="*/ 72 h 466"/>
                  <a:gd name="T16" fmla="*/ 282 w 629"/>
                  <a:gd name="T17" fmla="*/ 90 h 466"/>
                  <a:gd name="T18" fmla="*/ 295 w 629"/>
                  <a:gd name="T19" fmla="*/ 108 h 466"/>
                  <a:gd name="T20" fmla="*/ 320 w 629"/>
                  <a:gd name="T21" fmla="*/ 145 h 466"/>
                  <a:gd name="T22" fmla="*/ 337 w 629"/>
                  <a:gd name="T23" fmla="*/ 177 h 466"/>
                  <a:gd name="T24" fmla="*/ 345 w 629"/>
                  <a:gd name="T25" fmla="*/ 205 h 466"/>
                  <a:gd name="T26" fmla="*/ 359 w 629"/>
                  <a:gd name="T27" fmla="*/ 212 h 466"/>
                  <a:gd name="T28" fmla="*/ 422 w 629"/>
                  <a:gd name="T29" fmla="*/ 220 h 466"/>
                  <a:gd name="T30" fmla="*/ 462 w 629"/>
                  <a:gd name="T31" fmla="*/ 239 h 466"/>
                  <a:gd name="T32" fmla="*/ 489 w 629"/>
                  <a:gd name="T33" fmla="*/ 230 h 466"/>
                  <a:gd name="T34" fmla="*/ 505 w 629"/>
                  <a:gd name="T35" fmla="*/ 178 h 466"/>
                  <a:gd name="T36" fmla="*/ 529 w 629"/>
                  <a:gd name="T37" fmla="*/ 220 h 466"/>
                  <a:gd name="T38" fmla="*/ 547 w 629"/>
                  <a:gd name="T39" fmla="*/ 237 h 466"/>
                  <a:gd name="T40" fmla="*/ 629 w 629"/>
                  <a:gd name="T41" fmla="*/ 242 h 466"/>
                  <a:gd name="T42" fmla="*/ 612 w 629"/>
                  <a:gd name="T43" fmla="*/ 274 h 466"/>
                  <a:gd name="T44" fmla="*/ 617 w 629"/>
                  <a:gd name="T45" fmla="*/ 330 h 466"/>
                  <a:gd name="T46" fmla="*/ 614 w 629"/>
                  <a:gd name="T47" fmla="*/ 369 h 466"/>
                  <a:gd name="T48" fmla="*/ 597 w 629"/>
                  <a:gd name="T49" fmla="*/ 394 h 466"/>
                  <a:gd name="T50" fmla="*/ 597 w 629"/>
                  <a:gd name="T51" fmla="*/ 444 h 466"/>
                  <a:gd name="T52" fmla="*/ 574 w 629"/>
                  <a:gd name="T53" fmla="*/ 464 h 466"/>
                  <a:gd name="T54" fmla="*/ 547 w 629"/>
                  <a:gd name="T55" fmla="*/ 466 h 466"/>
                  <a:gd name="T56" fmla="*/ 532 w 629"/>
                  <a:gd name="T57" fmla="*/ 446 h 466"/>
                  <a:gd name="T58" fmla="*/ 507 w 629"/>
                  <a:gd name="T59" fmla="*/ 432 h 466"/>
                  <a:gd name="T60" fmla="*/ 469 w 629"/>
                  <a:gd name="T61" fmla="*/ 427 h 466"/>
                  <a:gd name="T62" fmla="*/ 377 w 629"/>
                  <a:gd name="T63" fmla="*/ 375 h 466"/>
                  <a:gd name="T64" fmla="*/ 357 w 629"/>
                  <a:gd name="T65" fmla="*/ 355 h 466"/>
                  <a:gd name="T66" fmla="*/ 283 w 629"/>
                  <a:gd name="T67" fmla="*/ 312 h 466"/>
                  <a:gd name="T68" fmla="*/ 260 w 629"/>
                  <a:gd name="T69" fmla="*/ 280 h 466"/>
                  <a:gd name="T70" fmla="*/ 225 w 629"/>
                  <a:gd name="T71" fmla="*/ 259 h 466"/>
                  <a:gd name="T72" fmla="*/ 170 w 629"/>
                  <a:gd name="T73" fmla="*/ 227 h 466"/>
                  <a:gd name="T74" fmla="*/ 153 w 629"/>
                  <a:gd name="T75" fmla="*/ 150 h 466"/>
                  <a:gd name="T76" fmla="*/ 145 w 629"/>
                  <a:gd name="T77" fmla="*/ 115 h 466"/>
                  <a:gd name="T78" fmla="*/ 130 w 629"/>
                  <a:gd name="T79" fmla="*/ 90 h 466"/>
                  <a:gd name="T80" fmla="*/ 110 w 629"/>
                  <a:gd name="T81" fmla="*/ 102 h 466"/>
                  <a:gd name="T82" fmla="*/ 90 w 629"/>
                  <a:gd name="T83" fmla="*/ 77 h 466"/>
                  <a:gd name="T84" fmla="*/ 55 w 629"/>
                  <a:gd name="T85" fmla="*/ 82 h 466"/>
                  <a:gd name="T86" fmla="*/ 28 w 629"/>
                  <a:gd name="T87" fmla="*/ 57 h 466"/>
                  <a:gd name="T88" fmla="*/ 0 w 629"/>
                  <a:gd name="T89" fmla="*/ 27 h 466"/>
                  <a:gd name="T90" fmla="*/ 28 w 629"/>
                  <a:gd name="T91" fmla="*/ 8 h 466"/>
                  <a:gd name="T92" fmla="*/ 67 w 629"/>
                  <a:gd name="T93" fmla="*/ 0 h 4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9" h="466">
                    <a:moveTo>
                      <a:pt x="67" y="0"/>
                    </a:moveTo>
                    <a:lnTo>
                      <a:pt x="123" y="55"/>
                    </a:lnTo>
                    <a:lnTo>
                      <a:pt x="162" y="55"/>
                    </a:lnTo>
                    <a:lnTo>
                      <a:pt x="197" y="47"/>
                    </a:lnTo>
                    <a:lnTo>
                      <a:pt x="215" y="63"/>
                    </a:lnTo>
                    <a:lnTo>
                      <a:pt x="247" y="60"/>
                    </a:lnTo>
                    <a:lnTo>
                      <a:pt x="263" y="60"/>
                    </a:lnTo>
                    <a:lnTo>
                      <a:pt x="277" y="72"/>
                    </a:lnTo>
                    <a:lnTo>
                      <a:pt x="282" y="90"/>
                    </a:lnTo>
                    <a:lnTo>
                      <a:pt x="295" y="108"/>
                    </a:lnTo>
                    <a:lnTo>
                      <a:pt x="320" y="145"/>
                    </a:lnTo>
                    <a:lnTo>
                      <a:pt x="337" y="177"/>
                    </a:lnTo>
                    <a:lnTo>
                      <a:pt x="345" y="205"/>
                    </a:lnTo>
                    <a:lnTo>
                      <a:pt x="359" y="212"/>
                    </a:lnTo>
                    <a:lnTo>
                      <a:pt x="422" y="220"/>
                    </a:lnTo>
                    <a:lnTo>
                      <a:pt x="462" y="239"/>
                    </a:lnTo>
                    <a:lnTo>
                      <a:pt x="489" y="230"/>
                    </a:lnTo>
                    <a:lnTo>
                      <a:pt x="505" y="178"/>
                    </a:lnTo>
                    <a:lnTo>
                      <a:pt x="529" y="220"/>
                    </a:lnTo>
                    <a:lnTo>
                      <a:pt x="547" y="237"/>
                    </a:lnTo>
                    <a:lnTo>
                      <a:pt x="629" y="242"/>
                    </a:lnTo>
                    <a:lnTo>
                      <a:pt x="612" y="274"/>
                    </a:lnTo>
                    <a:lnTo>
                      <a:pt x="617" y="330"/>
                    </a:lnTo>
                    <a:lnTo>
                      <a:pt x="614" y="369"/>
                    </a:lnTo>
                    <a:lnTo>
                      <a:pt x="597" y="394"/>
                    </a:lnTo>
                    <a:lnTo>
                      <a:pt x="597" y="444"/>
                    </a:lnTo>
                    <a:lnTo>
                      <a:pt x="574" y="464"/>
                    </a:lnTo>
                    <a:lnTo>
                      <a:pt x="547" y="466"/>
                    </a:lnTo>
                    <a:lnTo>
                      <a:pt x="532" y="446"/>
                    </a:lnTo>
                    <a:lnTo>
                      <a:pt x="507" y="432"/>
                    </a:lnTo>
                    <a:lnTo>
                      <a:pt x="469" y="427"/>
                    </a:lnTo>
                    <a:lnTo>
                      <a:pt x="377" y="375"/>
                    </a:lnTo>
                    <a:lnTo>
                      <a:pt x="357" y="355"/>
                    </a:lnTo>
                    <a:lnTo>
                      <a:pt x="283" y="312"/>
                    </a:lnTo>
                    <a:lnTo>
                      <a:pt x="260" y="280"/>
                    </a:lnTo>
                    <a:lnTo>
                      <a:pt x="225" y="259"/>
                    </a:lnTo>
                    <a:lnTo>
                      <a:pt x="170" y="227"/>
                    </a:lnTo>
                    <a:lnTo>
                      <a:pt x="153" y="150"/>
                    </a:lnTo>
                    <a:lnTo>
                      <a:pt x="145" y="115"/>
                    </a:lnTo>
                    <a:lnTo>
                      <a:pt x="130" y="90"/>
                    </a:lnTo>
                    <a:lnTo>
                      <a:pt x="110" y="102"/>
                    </a:lnTo>
                    <a:lnTo>
                      <a:pt x="90" y="77"/>
                    </a:lnTo>
                    <a:lnTo>
                      <a:pt x="55" y="82"/>
                    </a:lnTo>
                    <a:lnTo>
                      <a:pt x="28" y="57"/>
                    </a:lnTo>
                    <a:lnTo>
                      <a:pt x="0" y="27"/>
                    </a:lnTo>
                    <a:lnTo>
                      <a:pt x="28" y="8"/>
                    </a:lnTo>
                    <a:lnTo>
                      <a:pt x="67"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97" name="Freeform 147"/>
              <p:cNvSpPr>
                <a:spLocks/>
              </p:cNvSpPr>
              <p:nvPr/>
            </p:nvSpPr>
            <p:spPr bwMode="auto">
              <a:xfrm>
                <a:off x="920" y="2073"/>
                <a:ext cx="629" cy="466"/>
              </a:xfrm>
              <a:custGeom>
                <a:avLst/>
                <a:gdLst>
                  <a:gd name="T0" fmla="*/ 67 w 629"/>
                  <a:gd name="T1" fmla="*/ 0 h 466"/>
                  <a:gd name="T2" fmla="*/ 123 w 629"/>
                  <a:gd name="T3" fmla="*/ 55 h 466"/>
                  <a:gd name="T4" fmla="*/ 162 w 629"/>
                  <a:gd name="T5" fmla="*/ 55 h 466"/>
                  <a:gd name="T6" fmla="*/ 197 w 629"/>
                  <a:gd name="T7" fmla="*/ 47 h 466"/>
                  <a:gd name="T8" fmla="*/ 215 w 629"/>
                  <a:gd name="T9" fmla="*/ 63 h 466"/>
                  <a:gd name="T10" fmla="*/ 247 w 629"/>
                  <a:gd name="T11" fmla="*/ 60 h 466"/>
                  <a:gd name="T12" fmla="*/ 263 w 629"/>
                  <a:gd name="T13" fmla="*/ 60 h 466"/>
                  <a:gd name="T14" fmla="*/ 277 w 629"/>
                  <a:gd name="T15" fmla="*/ 72 h 466"/>
                  <a:gd name="T16" fmla="*/ 282 w 629"/>
                  <a:gd name="T17" fmla="*/ 90 h 466"/>
                  <a:gd name="T18" fmla="*/ 295 w 629"/>
                  <a:gd name="T19" fmla="*/ 108 h 466"/>
                  <a:gd name="T20" fmla="*/ 320 w 629"/>
                  <a:gd name="T21" fmla="*/ 145 h 466"/>
                  <a:gd name="T22" fmla="*/ 337 w 629"/>
                  <a:gd name="T23" fmla="*/ 177 h 466"/>
                  <a:gd name="T24" fmla="*/ 345 w 629"/>
                  <a:gd name="T25" fmla="*/ 205 h 466"/>
                  <a:gd name="T26" fmla="*/ 359 w 629"/>
                  <a:gd name="T27" fmla="*/ 212 h 466"/>
                  <a:gd name="T28" fmla="*/ 422 w 629"/>
                  <a:gd name="T29" fmla="*/ 220 h 466"/>
                  <a:gd name="T30" fmla="*/ 462 w 629"/>
                  <a:gd name="T31" fmla="*/ 239 h 466"/>
                  <a:gd name="T32" fmla="*/ 489 w 629"/>
                  <a:gd name="T33" fmla="*/ 230 h 466"/>
                  <a:gd name="T34" fmla="*/ 505 w 629"/>
                  <a:gd name="T35" fmla="*/ 178 h 466"/>
                  <a:gd name="T36" fmla="*/ 529 w 629"/>
                  <a:gd name="T37" fmla="*/ 220 h 466"/>
                  <a:gd name="T38" fmla="*/ 547 w 629"/>
                  <a:gd name="T39" fmla="*/ 237 h 466"/>
                  <a:gd name="T40" fmla="*/ 629 w 629"/>
                  <a:gd name="T41" fmla="*/ 242 h 466"/>
                  <a:gd name="T42" fmla="*/ 612 w 629"/>
                  <a:gd name="T43" fmla="*/ 274 h 466"/>
                  <a:gd name="T44" fmla="*/ 617 w 629"/>
                  <a:gd name="T45" fmla="*/ 330 h 466"/>
                  <a:gd name="T46" fmla="*/ 614 w 629"/>
                  <a:gd name="T47" fmla="*/ 369 h 466"/>
                  <a:gd name="T48" fmla="*/ 597 w 629"/>
                  <a:gd name="T49" fmla="*/ 394 h 466"/>
                  <a:gd name="T50" fmla="*/ 597 w 629"/>
                  <a:gd name="T51" fmla="*/ 444 h 466"/>
                  <a:gd name="T52" fmla="*/ 574 w 629"/>
                  <a:gd name="T53" fmla="*/ 464 h 466"/>
                  <a:gd name="T54" fmla="*/ 547 w 629"/>
                  <a:gd name="T55" fmla="*/ 466 h 466"/>
                  <a:gd name="T56" fmla="*/ 532 w 629"/>
                  <a:gd name="T57" fmla="*/ 446 h 466"/>
                  <a:gd name="T58" fmla="*/ 507 w 629"/>
                  <a:gd name="T59" fmla="*/ 432 h 466"/>
                  <a:gd name="T60" fmla="*/ 469 w 629"/>
                  <a:gd name="T61" fmla="*/ 427 h 466"/>
                  <a:gd name="T62" fmla="*/ 377 w 629"/>
                  <a:gd name="T63" fmla="*/ 375 h 466"/>
                  <a:gd name="T64" fmla="*/ 357 w 629"/>
                  <a:gd name="T65" fmla="*/ 355 h 466"/>
                  <a:gd name="T66" fmla="*/ 283 w 629"/>
                  <a:gd name="T67" fmla="*/ 312 h 466"/>
                  <a:gd name="T68" fmla="*/ 260 w 629"/>
                  <a:gd name="T69" fmla="*/ 280 h 466"/>
                  <a:gd name="T70" fmla="*/ 225 w 629"/>
                  <a:gd name="T71" fmla="*/ 259 h 466"/>
                  <a:gd name="T72" fmla="*/ 170 w 629"/>
                  <a:gd name="T73" fmla="*/ 227 h 466"/>
                  <a:gd name="T74" fmla="*/ 153 w 629"/>
                  <a:gd name="T75" fmla="*/ 150 h 466"/>
                  <a:gd name="T76" fmla="*/ 145 w 629"/>
                  <a:gd name="T77" fmla="*/ 115 h 466"/>
                  <a:gd name="T78" fmla="*/ 130 w 629"/>
                  <a:gd name="T79" fmla="*/ 90 h 466"/>
                  <a:gd name="T80" fmla="*/ 110 w 629"/>
                  <a:gd name="T81" fmla="*/ 102 h 466"/>
                  <a:gd name="T82" fmla="*/ 90 w 629"/>
                  <a:gd name="T83" fmla="*/ 77 h 466"/>
                  <a:gd name="T84" fmla="*/ 55 w 629"/>
                  <a:gd name="T85" fmla="*/ 82 h 466"/>
                  <a:gd name="T86" fmla="*/ 28 w 629"/>
                  <a:gd name="T87" fmla="*/ 57 h 466"/>
                  <a:gd name="T88" fmla="*/ 0 w 629"/>
                  <a:gd name="T89" fmla="*/ 27 h 466"/>
                  <a:gd name="T90" fmla="*/ 28 w 629"/>
                  <a:gd name="T91" fmla="*/ 8 h 466"/>
                  <a:gd name="T92" fmla="*/ 67 w 629"/>
                  <a:gd name="T93" fmla="*/ 0 h 4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9" h="466">
                    <a:moveTo>
                      <a:pt x="67" y="0"/>
                    </a:moveTo>
                    <a:lnTo>
                      <a:pt x="123" y="55"/>
                    </a:lnTo>
                    <a:lnTo>
                      <a:pt x="162" y="55"/>
                    </a:lnTo>
                    <a:lnTo>
                      <a:pt x="197" y="47"/>
                    </a:lnTo>
                    <a:lnTo>
                      <a:pt x="215" y="63"/>
                    </a:lnTo>
                    <a:lnTo>
                      <a:pt x="247" y="60"/>
                    </a:lnTo>
                    <a:lnTo>
                      <a:pt x="263" y="60"/>
                    </a:lnTo>
                    <a:lnTo>
                      <a:pt x="277" y="72"/>
                    </a:lnTo>
                    <a:lnTo>
                      <a:pt x="282" y="90"/>
                    </a:lnTo>
                    <a:lnTo>
                      <a:pt x="295" y="108"/>
                    </a:lnTo>
                    <a:lnTo>
                      <a:pt x="320" y="145"/>
                    </a:lnTo>
                    <a:lnTo>
                      <a:pt x="337" y="177"/>
                    </a:lnTo>
                    <a:lnTo>
                      <a:pt x="345" y="205"/>
                    </a:lnTo>
                    <a:lnTo>
                      <a:pt x="359" y="212"/>
                    </a:lnTo>
                    <a:lnTo>
                      <a:pt x="422" y="220"/>
                    </a:lnTo>
                    <a:lnTo>
                      <a:pt x="462" y="239"/>
                    </a:lnTo>
                    <a:lnTo>
                      <a:pt x="489" y="230"/>
                    </a:lnTo>
                    <a:lnTo>
                      <a:pt x="505" y="178"/>
                    </a:lnTo>
                    <a:lnTo>
                      <a:pt x="529" y="220"/>
                    </a:lnTo>
                    <a:lnTo>
                      <a:pt x="547" y="237"/>
                    </a:lnTo>
                    <a:lnTo>
                      <a:pt x="629" y="242"/>
                    </a:lnTo>
                    <a:lnTo>
                      <a:pt x="612" y="274"/>
                    </a:lnTo>
                    <a:lnTo>
                      <a:pt x="617" y="330"/>
                    </a:lnTo>
                    <a:lnTo>
                      <a:pt x="614" y="369"/>
                    </a:lnTo>
                    <a:lnTo>
                      <a:pt x="597" y="394"/>
                    </a:lnTo>
                    <a:lnTo>
                      <a:pt x="597" y="444"/>
                    </a:lnTo>
                    <a:lnTo>
                      <a:pt x="574" y="464"/>
                    </a:lnTo>
                    <a:lnTo>
                      <a:pt x="547" y="466"/>
                    </a:lnTo>
                    <a:lnTo>
                      <a:pt x="532" y="446"/>
                    </a:lnTo>
                    <a:lnTo>
                      <a:pt x="507" y="432"/>
                    </a:lnTo>
                    <a:lnTo>
                      <a:pt x="469" y="427"/>
                    </a:lnTo>
                    <a:lnTo>
                      <a:pt x="377" y="375"/>
                    </a:lnTo>
                    <a:lnTo>
                      <a:pt x="357" y="355"/>
                    </a:lnTo>
                    <a:lnTo>
                      <a:pt x="283" y="312"/>
                    </a:lnTo>
                    <a:lnTo>
                      <a:pt x="260" y="280"/>
                    </a:lnTo>
                    <a:lnTo>
                      <a:pt x="225" y="259"/>
                    </a:lnTo>
                    <a:lnTo>
                      <a:pt x="170" y="227"/>
                    </a:lnTo>
                    <a:lnTo>
                      <a:pt x="153" y="150"/>
                    </a:lnTo>
                    <a:lnTo>
                      <a:pt x="145" y="115"/>
                    </a:lnTo>
                    <a:lnTo>
                      <a:pt x="130" y="90"/>
                    </a:lnTo>
                    <a:lnTo>
                      <a:pt x="110" y="102"/>
                    </a:lnTo>
                    <a:lnTo>
                      <a:pt x="90" y="77"/>
                    </a:lnTo>
                    <a:lnTo>
                      <a:pt x="55" y="82"/>
                    </a:lnTo>
                    <a:lnTo>
                      <a:pt x="28" y="57"/>
                    </a:lnTo>
                    <a:lnTo>
                      <a:pt x="0" y="27"/>
                    </a:lnTo>
                    <a:lnTo>
                      <a:pt x="28" y="8"/>
                    </a:lnTo>
                    <a:lnTo>
                      <a:pt x="67" y="0"/>
                    </a:lnTo>
                    <a:close/>
                  </a:path>
                </a:pathLst>
              </a:cu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498" name="Freeform 148"/>
              <p:cNvSpPr>
                <a:spLocks/>
              </p:cNvSpPr>
              <p:nvPr/>
            </p:nvSpPr>
            <p:spPr bwMode="auto">
              <a:xfrm>
                <a:off x="1425" y="1989"/>
                <a:ext cx="454" cy="349"/>
              </a:xfrm>
              <a:custGeom>
                <a:avLst/>
                <a:gdLst>
                  <a:gd name="T0" fmla="*/ 60 w 454"/>
                  <a:gd name="T1" fmla="*/ 92 h 349"/>
                  <a:gd name="T2" fmla="*/ 40 w 454"/>
                  <a:gd name="T3" fmla="*/ 156 h 349"/>
                  <a:gd name="T4" fmla="*/ 35 w 454"/>
                  <a:gd name="T5" fmla="*/ 199 h 349"/>
                  <a:gd name="T6" fmla="*/ 42 w 454"/>
                  <a:gd name="T7" fmla="*/ 227 h 349"/>
                  <a:gd name="T8" fmla="*/ 39 w 454"/>
                  <a:gd name="T9" fmla="*/ 252 h 349"/>
                  <a:gd name="T10" fmla="*/ 0 w 454"/>
                  <a:gd name="T11" fmla="*/ 262 h 349"/>
                  <a:gd name="T12" fmla="*/ 24 w 454"/>
                  <a:gd name="T13" fmla="*/ 304 h 349"/>
                  <a:gd name="T14" fmla="*/ 42 w 454"/>
                  <a:gd name="T15" fmla="*/ 321 h 349"/>
                  <a:gd name="T16" fmla="*/ 125 w 454"/>
                  <a:gd name="T17" fmla="*/ 326 h 349"/>
                  <a:gd name="T18" fmla="*/ 152 w 454"/>
                  <a:gd name="T19" fmla="*/ 349 h 349"/>
                  <a:gd name="T20" fmla="*/ 226 w 454"/>
                  <a:gd name="T21" fmla="*/ 348 h 349"/>
                  <a:gd name="T22" fmla="*/ 224 w 454"/>
                  <a:gd name="T23" fmla="*/ 316 h 349"/>
                  <a:gd name="T24" fmla="*/ 251 w 454"/>
                  <a:gd name="T25" fmla="*/ 294 h 349"/>
                  <a:gd name="T26" fmla="*/ 272 w 454"/>
                  <a:gd name="T27" fmla="*/ 288 h 349"/>
                  <a:gd name="T28" fmla="*/ 279 w 454"/>
                  <a:gd name="T29" fmla="*/ 251 h 349"/>
                  <a:gd name="T30" fmla="*/ 286 w 454"/>
                  <a:gd name="T31" fmla="*/ 232 h 349"/>
                  <a:gd name="T32" fmla="*/ 319 w 454"/>
                  <a:gd name="T33" fmla="*/ 229 h 349"/>
                  <a:gd name="T34" fmla="*/ 364 w 454"/>
                  <a:gd name="T35" fmla="*/ 189 h 349"/>
                  <a:gd name="T36" fmla="*/ 399 w 454"/>
                  <a:gd name="T37" fmla="*/ 177 h 349"/>
                  <a:gd name="T38" fmla="*/ 409 w 454"/>
                  <a:gd name="T39" fmla="*/ 156 h 349"/>
                  <a:gd name="T40" fmla="*/ 419 w 454"/>
                  <a:gd name="T41" fmla="*/ 112 h 349"/>
                  <a:gd name="T42" fmla="*/ 454 w 454"/>
                  <a:gd name="T43" fmla="*/ 87 h 349"/>
                  <a:gd name="T44" fmla="*/ 436 w 454"/>
                  <a:gd name="T45" fmla="*/ 79 h 349"/>
                  <a:gd name="T46" fmla="*/ 346 w 454"/>
                  <a:gd name="T47" fmla="*/ 84 h 349"/>
                  <a:gd name="T48" fmla="*/ 346 w 454"/>
                  <a:gd name="T49" fmla="*/ 14 h 349"/>
                  <a:gd name="T50" fmla="*/ 266 w 454"/>
                  <a:gd name="T51" fmla="*/ 0 h 349"/>
                  <a:gd name="T52" fmla="*/ 206 w 454"/>
                  <a:gd name="T53" fmla="*/ 39 h 349"/>
                  <a:gd name="T54" fmla="*/ 159 w 454"/>
                  <a:gd name="T55" fmla="*/ 87 h 349"/>
                  <a:gd name="T56" fmla="*/ 140 w 454"/>
                  <a:gd name="T57" fmla="*/ 87 h 349"/>
                  <a:gd name="T58" fmla="*/ 115 w 454"/>
                  <a:gd name="T59" fmla="*/ 67 h 349"/>
                  <a:gd name="T60" fmla="*/ 60 w 454"/>
                  <a:gd name="T61" fmla="*/ 92 h 3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54" h="349">
                    <a:moveTo>
                      <a:pt x="60" y="92"/>
                    </a:moveTo>
                    <a:lnTo>
                      <a:pt x="40" y="156"/>
                    </a:lnTo>
                    <a:lnTo>
                      <a:pt x="35" y="199"/>
                    </a:lnTo>
                    <a:lnTo>
                      <a:pt x="42" y="227"/>
                    </a:lnTo>
                    <a:lnTo>
                      <a:pt x="39" y="252"/>
                    </a:lnTo>
                    <a:lnTo>
                      <a:pt x="0" y="262"/>
                    </a:lnTo>
                    <a:lnTo>
                      <a:pt x="24" y="304"/>
                    </a:lnTo>
                    <a:lnTo>
                      <a:pt x="42" y="321"/>
                    </a:lnTo>
                    <a:lnTo>
                      <a:pt x="125" y="326"/>
                    </a:lnTo>
                    <a:lnTo>
                      <a:pt x="152" y="349"/>
                    </a:lnTo>
                    <a:lnTo>
                      <a:pt x="226" y="348"/>
                    </a:lnTo>
                    <a:lnTo>
                      <a:pt x="224" y="316"/>
                    </a:lnTo>
                    <a:lnTo>
                      <a:pt x="251" y="294"/>
                    </a:lnTo>
                    <a:lnTo>
                      <a:pt x="272" y="288"/>
                    </a:lnTo>
                    <a:lnTo>
                      <a:pt x="279" y="251"/>
                    </a:lnTo>
                    <a:lnTo>
                      <a:pt x="286" y="232"/>
                    </a:lnTo>
                    <a:lnTo>
                      <a:pt x="319" y="229"/>
                    </a:lnTo>
                    <a:lnTo>
                      <a:pt x="364" y="189"/>
                    </a:lnTo>
                    <a:lnTo>
                      <a:pt x="399" y="177"/>
                    </a:lnTo>
                    <a:lnTo>
                      <a:pt x="409" y="156"/>
                    </a:lnTo>
                    <a:lnTo>
                      <a:pt x="419" y="112"/>
                    </a:lnTo>
                    <a:lnTo>
                      <a:pt x="454" y="87"/>
                    </a:lnTo>
                    <a:lnTo>
                      <a:pt x="436" y="79"/>
                    </a:lnTo>
                    <a:lnTo>
                      <a:pt x="346" y="84"/>
                    </a:lnTo>
                    <a:lnTo>
                      <a:pt x="346" y="14"/>
                    </a:lnTo>
                    <a:lnTo>
                      <a:pt x="266" y="0"/>
                    </a:lnTo>
                    <a:lnTo>
                      <a:pt x="206" y="39"/>
                    </a:lnTo>
                    <a:lnTo>
                      <a:pt x="159" y="87"/>
                    </a:lnTo>
                    <a:lnTo>
                      <a:pt x="140" y="87"/>
                    </a:lnTo>
                    <a:lnTo>
                      <a:pt x="115" y="67"/>
                    </a:lnTo>
                    <a:lnTo>
                      <a:pt x="60" y="9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99" name="Freeform 149"/>
              <p:cNvSpPr>
                <a:spLocks/>
              </p:cNvSpPr>
              <p:nvPr/>
            </p:nvSpPr>
            <p:spPr bwMode="auto">
              <a:xfrm>
                <a:off x="1425" y="1989"/>
                <a:ext cx="454" cy="349"/>
              </a:xfrm>
              <a:custGeom>
                <a:avLst/>
                <a:gdLst>
                  <a:gd name="T0" fmla="*/ 60 w 454"/>
                  <a:gd name="T1" fmla="*/ 92 h 349"/>
                  <a:gd name="T2" fmla="*/ 40 w 454"/>
                  <a:gd name="T3" fmla="*/ 156 h 349"/>
                  <a:gd name="T4" fmla="*/ 35 w 454"/>
                  <a:gd name="T5" fmla="*/ 199 h 349"/>
                  <a:gd name="T6" fmla="*/ 42 w 454"/>
                  <a:gd name="T7" fmla="*/ 227 h 349"/>
                  <a:gd name="T8" fmla="*/ 39 w 454"/>
                  <a:gd name="T9" fmla="*/ 252 h 349"/>
                  <a:gd name="T10" fmla="*/ 0 w 454"/>
                  <a:gd name="T11" fmla="*/ 262 h 349"/>
                  <a:gd name="T12" fmla="*/ 24 w 454"/>
                  <a:gd name="T13" fmla="*/ 304 h 349"/>
                  <a:gd name="T14" fmla="*/ 42 w 454"/>
                  <a:gd name="T15" fmla="*/ 321 h 349"/>
                  <a:gd name="T16" fmla="*/ 125 w 454"/>
                  <a:gd name="T17" fmla="*/ 326 h 349"/>
                  <a:gd name="T18" fmla="*/ 152 w 454"/>
                  <a:gd name="T19" fmla="*/ 349 h 349"/>
                  <a:gd name="T20" fmla="*/ 226 w 454"/>
                  <a:gd name="T21" fmla="*/ 348 h 349"/>
                  <a:gd name="T22" fmla="*/ 224 w 454"/>
                  <a:gd name="T23" fmla="*/ 316 h 349"/>
                  <a:gd name="T24" fmla="*/ 251 w 454"/>
                  <a:gd name="T25" fmla="*/ 294 h 349"/>
                  <a:gd name="T26" fmla="*/ 272 w 454"/>
                  <a:gd name="T27" fmla="*/ 288 h 349"/>
                  <a:gd name="T28" fmla="*/ 279 w 454"/>
                  <a:gd name="T29" fmla="*/ 251 h 349"/>
                  <a:gd name="T30" fmla="*/ 286 w 454"/>
                  <a:gd name="T31" fmla="*/ 232 h 349"/>
                  <a:gd name="T32" fmla="*/ 319 w 454"/>
                  <a:gd name="T33" fmla="*/ 229 h 349"/>
                  <a:gd name="T34" fmla="*/ 364 w 454"/>
                  <a:gd name="T35" fmla="*/ 189 h 349"/>
                  <a:gd name="T36" fmla="*/ 399 w 454"/>
                  <a:gd name="T37" fmla="*/ 177 h 349"/>
                  <a:gd name="T38" fmla="*/ 409 w 454"/>
                  <a:gd name="T39" fmla="*/ 156 h 349"/>
                  <a:gd name="T40" fmla="*/ 419 w 454"/>
                  <a:gd name="T41" fmla="*/ 112 h 349"/>
                  <a:gd name="T42" fmla="*/ 454 w 454"/>
                  <a:gd name="T43" fmla="*/ 87 h 349"/>
                  <a:gd name="T44" fmla="*/ 436 w 454"/>
                  <a:gd name="T45" fmla="*/ 79 h 349"/>
                  <a:gd name="T46" fmla="*/ 346 w 454"/>
                  <a:gd name="T47" fmla="*/ 84 h 349"/>
                  <a:gd name="T48" fmla="*/ 346 w 454"/>
                  <a:gd name="T49" fmla="*/ 14 h 349"/>
                  <a:gd name="T50" fmla="*/ 266 w 454"/>
                  <a:gd name="T51" fmla="*/ 0 h 349"/>
                  <a:gd name="T52" fmla="*/ 206 w 454"/>
                  <a:gd name="T53" fmla="*/ 39 h 349"/>
                  <a:gd name="T54" fmla="*/ 159 w 454"/>
                  <a:gd name="T55" fmla="*/ 87 h 349"/>
                  <a:gd name="T56" fmla="*/ 140 w 454"/>
                  <a:gd name="T57" fmla="*/ 87 h 349"/>
                  <a:gd name="T58" fmla="*/ 115 w 454"/>
                  <a:gd name="T59" fmla="*/ 67 h 349"/>
                  <a:gd name="T60" fmla="*/ 60 w 454"/>
                  <a:gd name="T61" fmla="*/ 92 h 3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54" h="349">
                    <a:moveTo>
                      <a:pt x="60" y="92"/>
                    </a:moveTo>
                    <a:lnTo>
                      <a:pt x="40" y="156"/>
                    </a:lnTo>
                    <a:lnTo>
                      <a:pt x="35" y="199"/>
                    </a:lnTo>
                    <a:lnTo>
                      <a:pt x="42" y="227"/>
                    </a:lnTo>
                    <a:lnTo>
                      <a:pt x="39" y="252"/>
                    </a:lnTo>
                    <a:lnTo>
                      <a:pt x="0" y="262"/>
                    </a:lnTo>
                    <a:lnTo>
                      <a:pt x="24" y="304"/>
                    </a:lnTo>
                    <a:lnTo>
                      <a:pt x="42" y="321"/>
                    </a:lnTo>
                    <a:lnTo>
                      <a:pt x="125" y="326"/>
                    </a:lnTo>
                    <a:lnTo>
                      <a:pt x="152" y="349"/>
                    </a:lnTo>
                    <a:lnTo>
                      <a:pt x="226" y="348"/>
                    </a:lnTo>
                    <a:lnTo>
                      <a:pt x="224" y="316"/>
                    </a:lnTo>
                    <a:lnTo>
                      <a:pt x="251" y="294"/>
                    </a:lnTo>
                    <a:lnTo>
                      <a:pt x="272" y="288"/>
                    </a:lnTo>
                    <a:lnTo>
                      <a:pt x="279" y="251"/>
                    </a:lnTo>
                    <a:lnTo>
                      <a:pt x="286" y="232"/>
                    </a:lnTo>
                    <a:lnTo>
                      <a:pt x="319" y="229"/>
                    </a:lnTo>
                    <a:lnTo>
                      <a:pt x="364" y="189"/>
                    </a:lnTo>
                    <a:lnTo>
                      <a:pt x="399" y="177"/>
                    </a:lnTo>
                    <a:lnTo>
                      <a:pt x="409" y="156"/>
                    </a:lnTo>
                    <a:lnTo>
                      <a:pt x="419" y="112"/>
                    </a:lnTo>
                    <a:lnTo>
                      <a:pt x="454" y="87"/>
                    </a:lnTo>
                    <a:lnTo>
                      <a:pt x="436" y="79"/>
                    </a:lnTo>
                    <a:lnTo>
                      <a:pt x="346" y="84"/>
                    </a:lnTo>
                    <a:lnTo>
                      <a:pt x="346" y="14"/>
                    </a:lnTo>
                    <a:lnTo>
                      <a:pt x="266" y="0"/>
                    </a:lnTo>
                    <a:lnTo>
                      <a:pt x="206" y="39"/>
                    </a:lnTo>
                    <a:lnTo>
                      <a:pt x="159" y="87"/>
                    </a:lnTo>
                    <a:lnTo>
                      <a:pt x="140" y="87"/>
                    </a:lnTo>
                    <a:lnTo>
                      <a:pt x="115" y="67"/>
                    </a:lnTo>
                    <a:lnTo>
                      <a:pt x="60" y="92"/>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500" name="Freeform 150"/>
              <p:cNvSpPr>
                <a:spLocks/>
              </p:cNvSpPr>
              <p:nvPr/>
            </p:nvSpPr>
            <p:spPr bwMode="auto">
              <a:xfrm>
                <a:off x="1372" y="2315"/>
                <a:ext cx="452" cy="347"/>
              </a:xfrm>
              <a:custGeom>
                <a:avLst/>
                <a:gdLst>
                  <a:gd name="T0" fmla="*/ 384 w 452"/>
                  <a:gd name="T1" fmla="*/ 329 h 347"/>
                  <a:gd name="T2" fmla="*/ 402 w 452"/>
                  <a:gd name="T3" fmla="*/ 307 h 347"/>
                  <a:gd name="T4" fmla="*/ 414 w 452"/>
                  <a:gd name="T5" fmla="*/ 285 h 347"/>
                  <a:gd name="T6" fmla="*/ 382 w 452"/>
                  <a:gd name="T7" fmla="*/ 232 h 347"/>
                  <a:gd name="T8" fmla="*/ 385 w 452"/>
                  <a:gd name="T9" fmla="*/ 185 h 347"/>
                  <a:gd name="T10" fmla="*/ 389 w 452"/>
                  <a:gd name="T11" fmla="*/ 135 h 347"/>
                  <a:gd name="T12" fmla="*/ 412 w 452"/>
                  <a:gd name="T13" fmla="*/ 102 h 347"/>
                  <a:gd name="T14" fmla="*/ 452 w 452"/>
                  <a:gd name="T15" fmla="*/ 68 h 347"/>
                  <a:gd name="T16" fmla="*/ 427 w 452"/>
                  <a:gd name="T17" fmla="*/ 52 h 347"/>
                  <a:gd name="T18" fmla="*/ 412 w 452"/>
                  <a:gd name="T19" fmla="*/ 33 h 347"/>
                  <a:gd name="T20" fmla="*/ 392 w 452"/>
                  <a:gd name="T21" fmla="*/ 27 h 347"/>
                  <a:gd name="T22" fmla="*/ 355 w 452"/>
                  <a:gd name="T23" fmla="*/ 35 h 347"/>
                  <a:gd name="T24" fmla="*/ 297 w 452"/>
                  <a:gd name="T25" fmla="*/ 33 h 347"/>
                  <a:gd name="T26" fmla="*/ 279 w 452"/>
                  <a:gd name="T27" fmla="*/ 22 h 347"/>
                  <a:gd name="T28" fmla="*/ 205 w 452"/>
                  <a:gd name="T29" fmla="*/ 23 h 347"/>
                  <a:gd name="T30" fmla="*/ 177 w 452"/>
                  <a:gd name="T31" fmla="*/ 0 h 347"/>
                  <a:gd name="T32" fmla="*/ 160 w 452"/>
                  <a:gd name="T33" fmla="*/ 32 h 347"/>
                  <a:gd name="T34" fmla="*/ 165 w 452"/>
                  <a:gd name="T35" fmla="*/ 88 h 347"/>
                  <a:gd name="T36" fmla="*/ 162 w 452"/>
                  <a:gd name="T37" fmla="*/ 127 h 347"/>
                  <a:gd name="T38" fmla="*/ 145 w 452"/>
                  <a:gd name="T39" fmla="*/ 152 h 347"/>
                  <a:gd name="T40" fmla="*/ 145 w 452"/>
                  <a:gd name="T41" fmla="*/ 202 h 347"/>
                  <a:gd name="T42" fmla="*/ 122 w 452"/>
                  <a:gd name="T43" fmla="*/ 222 h 347"/>
                  <a:gd name="T44" fmla="*/ 95 w 452"/>
                  <a:gd name="T45" fmla="*/ 224 h 347"/>
                  <a:gd name="T46" fmla="*/ 80 w 452"/>
                  <a:gd name="T47" fmla="*/ 204 h 347"/>
                  <a:gd name="T48" fmla="*/ 55 w 452"/>
                  <a:gd name="T49" fmla="*/ 190 h 347"/>
                  <a:gd name="T50" fmla="*/ 15 w 452"/>
                  <a:gd name="T51" fmla="*/ 185 h 347"/>
                  <a:gd name="T52" fmla="*/ 0 w 452"/>
                  <a:gd name="T53" fmla="*/ 224 h 347"/>
                  <a:gd name="T54" fmla="*/ 17 w 452"/>
                  <a:gd name="T55" fmla="*/ 244 h 347"/>
                  <a:gd name="T56" fmla="*/ 72 w 452"/>
                  <a:gd name="T57" fmla="*/ 269 h 347"/>
                  <a:gd name="T58" fmla="*/ 92 w 452"/>
                  <a:gd name="T59" fmla="*/ 292 h 347"/>
                  <a:gd name="T60" fmla="*/ 128 w 452"/>
                  <a:gd name="T61" fmla="*/ 307 h 347"/>
                  <a:gd name="T62" fmla="*/ 162 w 452"/>
                  <a:gd name="T63" fmla="*/ 347 h 347"/>
                  <a:gd name="T64" fmla="*/ 173 w 452"/>
                  <a:gd name="T65" fmla="*/ 314 h 347"/>
                  <a:gd name="T66" fmla="*/ 205 w 452"/>
                  <a:gd name="T67" fmla="*/ 285 h 347"/>
                  <a:gd name="T68" fmla="*/ 275 w 452"/>
                  <a:gd name="T69" fmla="*/ 292 h 347"/>
                  <a:gd name="T70" fmla="*/ 337 w 452"/>
                  <a:gd name="T71" fmla="*/ 290 h 347"/>
                  <a:gd name="T72" fmla="*/ 384 w 452"/>
                  <a:gd name="T73" fmla="*/ 329 h 3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2" h="347">
                    <a:moveTo>
                      <a:pt x="384" y="329"/>
                    </a:moveTo>
                    <a:lnTo>
                      <a:pt x="402" y="307"/>
                    </a:lnTo>
                    <a:lnTo>
                      <a:pt x="414" y="285"/>
                    </a:lnTo>
                    <a:lnTo>
                      <a:pt x="382" y="232"/>
                    </a:lnTo>
                    <a:lnTo>
                      <a:pt x="385" y="185"/>
                    </a:lnTo>
                    <a:lnTo>
                      <a:pt x="389" y="135"/>
                    </a:lnTo>
                    <a:lnTo>
                      <a:pt x="412" y="102"/>
                    </a:lnTo>
                    <a:lnTo>
                      <a:pt x="452" y="68"/>
                    </a:lnTo>
                    <a:lnTo>
                      <a:pt x="427" y="52"/>
                    </a:lnTo>
                    <a:lnTo>
                      <a:pt x="412" y="33"/>
                    </a:lnTo>
                    <a:lnTo>
                      <a:pt x="392" y="27"/>
                    </a:lnTo>
                    <a:lnTo>
                      <a:pt x="355" y="35"/>
                    </a:lnTo>
                    <a:lnTo>
                      <a:pt x="297" y="33"/>
                    </a:lnTo>
                    <a:lnTo>
                      <a:pt x="279" y="22"/>
                    </a:lnTo>
                    <a:lnTo>
                      <a:pt x="205" y="23"/>
                    </a:lnTo>
                    <a:lnTo>
                      <a:pt x="177" y="0"/>
                    </a:lnTo>
                    <a:lnTo>
                      <a:pt x="160" y="32"/>
                    </a:lnTo>
                    <a:lnTo>
                      <a:pt x="165" y="88"/>
                    </a:lnTo>
                    <a:lnTo>
                      <a:pt x="162" y="127"/>
                    </a:lnTo>
                    <a:lnTo>
                      <a:pt x="145" y="152"/>
                    </a:lnTo>
                    <a:lnTo>
                      <a:pt x="145" y="202"/>
                    </a:lnTo>
                    <a:lnTo>
                      <a:pt x="122" y="222"/>
                    </a:lnTo>
                    <a:lnTo>
                      <a:pt x="95" y="224"/>
                    </a:lnTo>
                    <a:lnTo>
                      <a:pt x="80" y="204"/>
                    </a:lnTo>
                    <a:lnTo>
                      <a:pt x="55" y="190"/>
                    </a:lnTo>
                    <a:lnTo>
                      <a:pt x="15" y="185"/>
                    </a:lnTo>
                    <a:lnTo>
                      <a:pt x="0" y="224"/>
                    </a:lnTo>
                    <a:lnTo>
                      <a:pt x="17" y="244"/>
                    </a:lnTo>
                    <a:lnTo>
                      <a:pt x="72" y="269"/>
                    </a:lnTo>
                    <a:lnTo>
                      <a:pt x="92" y="292"/>
                    </a:lnTo>
                    <a:lnTo>
                      <a:pt x="128" y="307"/>
                    </a:lnTo>
                    <a:lnTo>
                      <a:pt x="162" y="347"/>
                    </a:lnTo>
                    <a:lnTo>
                      <a:pt x="173" y="314"/>
                    </a:lnTo>
                    <a:lnTo>
                      <a:pt x="205" y="285"/>
                    </a:lnTo>
                    <a:lnTo>
                      <a:pt x="275" y="292"/>
                    </a:lnTo>
                    <a:lnTo>
                      <a:pt x="337" y="290"/>
                    </a:lnTo>
                    <a:lnTo>
                      <a:pt x="384" y="329"/>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501" name="Freeform 151"/>
              <p:cNvSpPr>
                <a:spLocks/>
              </p:cNvSpPr>
              <p:nvPr/>
            </p:nvSpPr>
            <p:spPr bwMode="auto">
              <a:xfrm>
                <a:off x="1372" y="2315"/>
                <a:ext cx="452" cy="347"/>
              </a:xfrm>
              <a:custGeom>
                <a:avLst/>
                <a:gdLst>
                  <a:gd name="T0" fmla="*/ 384 w 452"/>
                  <a:gd name="T1" fmla="*/ 329 h 347"/>
                  <a:gd name="T2" fmla="*/ 402 w 452"/>
                  <a:gd name="T3" fmla="*/ 307 h 347"/>
                  <a:gd name="T4" fmla="*/ 414 w 452"/>
                  <a:gd name="T5" fmla="*/ 285 h 347"/>
                  <a:gd name="T6" fmla="*/ 382 w 452"/>
                  <a:gd name="T7" fmla="*/ 232 h 347"/>
                  <a:gd name="T8" fmla="*/ 385 w 452"/>
                  <a:gd name="T9" fmla="*/ 185 h 347"/>
                  <a:gd name="T10" fmla="*/ 389 w 452"/>
                  <a:gd name="T11" fmla="*/ 135 h 347"/>
                  <a:gd name="T12" fmla="*/ 412 w 452"/>
                  <a:gd name="T13" fmla="*/ 102 h 347"/>
                  <a:gd name="T14" fmla="*/ 452 w 452"/>
                  <a:gd name="T15" fmla="*/ 68 h 347"/>
                  <a:gd name="T16" fmla="*/ 427 w 452"/>
                  <a:gd name="T17" fmla="*/ 52 h 347"/>
                  <a:gd name="T18" fmla="*/ 412 w 452"/>
                  <a:gd name="T19" fmla="*/ 33 h 347"/>
                  <a:gd name="T20" fmla="*/ 392 w 452"/>
                  <a:gd name="T21" fmla="*/ 27 h 347"/>
                  <a:gd name="T22" fmla="*/ 355 w 452"/>
                  <a:gd name="T23" fmla="*/ 35 h 347"/>
                  <a:gd name="T24" fmla="*/ 297 w 452"/>
                  <a:gd name="T25" fmla="*/ 33 h 347"/>
                  <a:gd name="T26" fmla="*/ 279 w 452"/>
                  <a:gd name="T27" fmla="*/ 22 h 347"/>
                  <a:gd name="T28" fmla="*/ 205 w 452"/>
                  <a:gd name="T29" fmla="*/ 23 h 347"/>
                  <a:gd name="T30" fmla="*/ 177 w 452"/>
                  <a:gd name="T31" fmla="*/ 0 h 347"/>
                  <a:gd name="T32" fmla="*/ 160 w 452"/>
                  <a:gd name="T33" fmla="*/ 32 h 347"/>
                  <a:gd name="T34" fmla="*/ 165 w 452"/>
                  <a:gd name="T35" fmla="*/ 88 h 347"/>
                  <a:gd name="T36" fmla="*/ 162 w 452"/>
                  <a:gd name="T37" fmla="*/ 127 h 347"/>
                  <a:gd name="T38" fmla="*/ 145 w 452"/>
                  <a:gd name="T39" fmla="*/ 152 h 347"/>
                  <a:gd name="T40" fmla="*/ 145 w 452"/>
                  <a:gd name="T41" fmla="*/ 202 h 347"/>
                  <a:gd name="T42" fmla="*/ 122 w 452"/>
                  <a:gd name="T43" fmla="*/ 222 h 347"/>
                  <a:gd name="T44" fmla="*/ 95 w 452"/>
                  <a:gd name="T45" fmla="*/ 224 h 347"/>
                  <a:gd name="T46" fmla="*/ 80 w 452"/>
                  <a:gd name="T47" fmla="*/ 204 h 347"/>
                  <a:gd name="T48" fmla="*/ 55 w 452"/>
                  <a:gd name="T49" fmla="*/ 190 h 347"/>
                  <a:gd name="T50" fmla="*/ 15 w 452"/>
                  <a:gd name="T51" fmla="*/ 185 h 347"/>
                  <a:gd name="T52" fmla="*/ 0 w 452"/>
                  <a:gd name="T53" fmla="*/ 224 h 347"/>
                  <a:gd name="T54" fmla="*/ 17 w 452"/>
                  <a:gd name="T55" fmla="*/ 244 h 347"/>
                  <a:gd name="T56" fmla="*/ 72 w 452"/>
                  <a:gd name="T57" fmla="*/ 269 h 347"/>
                  <a:gd name="T58" fmla="*/ 92 w 452"/>
                  <a:gd name="T59" fmla="*/ 292 h 347"/>
                  <a:gd name="T60" fmla="*/ 128 w 452"/>
                  <a:gd name="T61" fmla="*/ 307 h 347"/>
                  <a:gd name="T62" fmla="*/ 162 w 452"/>
                  <a:gd name="T63" fmla="*/ 347 h 347"/>
                  <a:gd name="T64" fmla="*/ 173 w 452"/>
                  <a:gd name="T65" fmla="*/ 314 h 347"/>
                  <a:gd name="T66" fmla="*/ 205 w 452"/>
                  <a:gd name="T67" fmla="*/ 285 h 347"/>
                  <a:gd name="T68" fmla="*/ 275 w 452"/>
                  <a:gd name="T69" fmla="*/ 292 h 347"/>
                  <a:gd name="T70" fmla="*/ 337 w 452"/>
                  <a:gd name="T71" fmla="*/ 290 h 347"/>
                  <a:gd name="T72" fmla="*/ 384 w 452"/>
                  <a:gd name="T73" fmla="*/ 329 h 3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2" h="347">
                    <a:moveTo>
                      <a:pt x="384" y="329"/>
                    </a:moveTo>
                    <a:lnTo>
                      <a:pt x="402" y="307"/>
                    </a:lnTo>
                    <a:lnTo>
                      <a:pt x="414" y="285"/>
                    </a:lnTo>
                    <a:lnTo>
                      <a:pt x="382" y="232"/>
                    </a:lnTo>
                    <a:lnTo>
                      <a:pt x="385" y="185"/>
                    </a:lnTo>
                    <a:lnTo>
                      <a:pt x="389" y="135"/>
                    </a:lnTo>
                    <a:lnTo>
                      <a:pt x="412" y="102"/>
                    </a:lnTo>
                    <a:lnTo>
                      <a:pt x="452" y="68"/>
                    </a:lnTo>
                    <a:lnTo>
                      <a:pt x="427" y="52"/>
                    </a:lnTo>
                    <a:lnTo>
                      <a:pt x="412" y="33"/>
                    </a:lnTo>
                    <a:lnTo>
                      <a:pt x="392" y="27"/>
                    </a:lnTo>
                    <a:lnTo>
                      <a:pt x="355" y="35"/>
                    </a:lnTo>
                    <a:lnTo>
                      <a:pt x="297" y="33"/>
                    </a:lnTo>
                    <a:lnTo>
                      <a:pt x="279" y="22"/>
                    </a:lnTo>
                    <a:lnTo>
                      <a:pt x="205" y="23"/>
                    </a:lnTo>
                    <a:lnTo>
                      <a:pt x="177" y="0"/>
                    </a:lnTo>
                    <a:lnTo>
                      <a:pt x="160" y="32"/>
                    </a:lnTo>
                    <a:lnTo>
                      <a:pt x="165" y="88"/>
                    </a:lnTo>
                    <a:lnTo>
                      <a:pt x="162" y="127"/>
                    </a:lnTo>
                    <a:lnTo>
                      <a:pt x="145" y="152"/>
                    </a:lnTo>
                    <a:lnTo>
                      <a:pt x="145" y="202"/>
                    </a:lnTo>
                    <a:lnTo>
                      <a:pt x="122" y="222"/>
                    </a:lnTo>
                    <a:lnTo>
                      <a:pt x="95" y="224"/>
                    </a:lnTo>
                    <a:lnTo>
                      <a:pt x="80" y="204"/>
                    </a:lnTo>
                    <a:lnTo>
                      <a:pt x="55" y="190"/>
                    </a:lnTo>
                    <a:lnTo>
                      <a:pt x="15" y="185"/>
                    </a:lnTo>
                    <a:lnTo>
                      <a:pt x="0" y="224"/>
                    </a:lnTo>
                    <a:lnTo>
                      <a:pt x="17" y="244"/>
                    </a:lnTo>
                    <a:lnTo>
                      <a:pt x="72" y="269"/>
                    </a:lnTo>
                    <a:lnTo>
                      <a:pt x="92" y="292"/>
                    </a:lnTo>
                    <a:lnTo>
                      <a:pt x="128" y="307"/>
                    </a:lnTo>
                    <a:lnTo>
                      <a:pt x="162" y="347"/>
                    </a:lnTo>
                    <a:lnTo>
                      <a:pt x="173" y="314"/>
                    </a:lnTo>
                    <a:lnTo>
                      <a:pt x="205" y="285"/>
                    </a:lnTo>
                    <a:lnTo>
                      <a:pt x="275" y="292"/>
                    </a:lnTo>
                    <a:lnTo>
                      <a:pt x="337" y="290"/>
                    </a:lnTo>
                    <a:lnTo>
                      <a:pt x="384" y="329"/>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502" name="Freeform 152"/>
              <p:cNvSpPr>
                <a:spLocks/>
              </p:cNvSpPr>
              <p:nvPr/>
            </p:nvSpPr>
            <p:spPr bwMode="auto">
              <a:xfrm>
                <a:off x="1649" y="2076"/>
                <a:ext cx="587" cy="371"/>
              </a:xfrm>
              <a:custGeom>
                <a:avLst/>
                <a:gdLst>
                  <a:gd name="T0" fmla="*/ 175 w 587"/>
                  <a:gd name="T1" fmla="*/ 307 h 371"/>
                  <a:gd name="T2" fmla="*/ 208 w 587"/>
                  <a:gd name="T3" fmla="*/ 317 h 371"/>
                  <a:gd name="T4" fmla="*/ 218 w 587"/>
                  <a:gd name="T5" fmla="*/ 339 h 371"/>
                  <a:gd name="T6" fmla="*/ 260 w 587"/>
                  <a:gd name="T7" fmla="*/ 342 h 371"/>
                  <a:gd name="T8" fmla="*/ 275 w 587"/>
                  <a:gd name="T9" fmla="*/ 354 h 371"/>
                  <a:gd name="T10" fmla="*/ 292 w 587"/>
                  <a:gd name="T11" fmla="*/ 356 h 371"/>
                  <a:gd name="T12" fmla="*/ 314 w 587"/>
                  <a:gd name="T13" fmla="*/ 344 h 371"/>
                  <a:gd name="T14" fmla="*/ 337 w 587"/>
                  <a:gd name="T15" fmla="*/ 344 h 371"/>
                  <a:gd name="T16" fmla="*/ 385 w 587"/>
                  <a:gd name="T17" fmla="*/ 369 h 371"/>
                  <a:gd name="T18" fmla="*/ 424 w 587"/>
                  <a:gd name="T19" fmla="*/ 371 h 371"/>
                  <a:gd name="T20" fmla="*/ 427 w 587"/>
                  <a:gd name="T21" fmla="*/ 342 h 371"/>
                  <a:gd name="T22" fmla="*/ 435 w 587"/>
                  <a:gd name="T23" fmla="*/ 326 h 371"/>
                  <a:gd name="T24" fmla="*/ 465 w 587"/>
                  <a:gd name="T25" fmla="*/ 306 h 371"/>
                  <a:gd name="T26" fmla="*/ 475 w 587"/>
                  <a:gd name="T27" fmla="*/ 282 h 371"/>
                  <a:gd name="T28" fmla="*/ 549 w 587"/>
                  <a:gd name="T29" fmla="*/ 259 h 371"/>
                  <a:gd name="T30" fmla="*/ 572 w 587"/>
                  <a:gd name="T31" fmla="*/ 236 h 371"/>
                  <a:gd name="T32" fmla="*/ 587 w 587"/>
                  <a:gd name="T33" fmla="*/ 207 h 371"/>
                  <a:gd name="T34" fmla="*/ 567 w 587"/>
                  <a:gd name="T35" fmla="*/ 197 h 371"/>
                  <a:gd name="T36" fmla="*/ 544 w 587"/>
                  <a:gd name="T37" fmla="*/ 172 h 371"/>
                  <a:gd name="T38" fmla="*/ 507 w 587"/>
                  <a:gd name="T39" fmla="*/ 157 h 371"/>
                  <a:gd name="T40" fmla="*/ 459 w 587"/>
                  <a:gd name="T41" fmla="*/ 130 h 371"/>
                  <a:gd name="T42" fmla="*/ 440 w 587"/>
                  <a:gd name="T43" fmla="*/ 125 h 371"/>
                  <a:gd name="T44" fmla="*/ 345 w 587"/>
                  <a:gd name="T45" fmla="*/ 124 h 371"/>
                  <a:gd name="T46" fmla="*/ 310 w 587"/>
                  <a:gd name="T47" fmla="*/ 102 h 371"/>
                  <a:gd name="T48" fmla="*/ 293 w 587"/>
                  <a:gd name="T49" fmla="*/ 44 h 371"/>
                  <a:gd name="T50" fmla="*/ 283 w 587"/>
                  <a:gd name="T51" fmla="*/ 24 h 371"/>
                  <a:gd name="T52" fmla="*/ 238 w 587"/>
                  <a:gd name="T53" fmla="*/ 24 h 371"/>
                  <a:gd name="T54" fmla="*/ 230 w 587"/>
                  <a:gd name="T55" fmla="*/ 0 h 371"/>
                  <a:gd name="T56" fmla="*/ 195 w 587"/>
                  <a:gd name="T57" fmla="*/ 25 h 371"/>
                  <a:gd name="T58" fmla="*/ 185 w 587"/>
                  <a:gd name="T59" fmla="*/ 69 h 371"/>
                  <a:gd name="T60" fmla="*/ 175 w 587"/>
                  <a:gd name="T61" fmla="*/ 90 h 371"/>
                  <a:gd name="T62" fmla="*/ 140 w 587"/>
                  <a:gd name="T63" fmla="*/ 102 h 371"/>
                  <a:gd name="T64" fmla="*/ 95 w 587"/>
                  <a:gd name="T65" fmla="*/ 142 h 371"/>
                  <a:gd name="T66" fmla="*/ 62 w 587"/>
                  <a:gd name="T67" fmla="*/ 145 h 371"/>
                  <a:gd name="T68" fmla="*/ 55 w 587"/>
                  <a:gd name="T69" fmla="*/ 164 h 371"/>
                  <a:gd name="T70" fmla="*/ 48 w 587"/>
                  <a:gd name="T71" fmla="*/ 201 h 371"/>
                  <a:gd name="T72" fmla="*/ 27 w 587"/>
                  <a:gd name="T73" fmla="*/ 207 h 371"/>
                  <a:gd name="T74" fmla="*/ 0 w 587"/>
                  <a:gd name="T75" fmla="*/ 229 h 371"/>
                  <a:gd name="T76" fmla="*/ 2 w 587"/>
                  <a:gd name="T77" fmla="*/ 261 h 371"/>
                  <a:gd name="T78" fmla="*/ 20 w 587"/>
                  <a:gd name="T79" fmla="*/ 272 h 371"/>
                  <a:gd name="T80" fmla="*/ 78 w 587"/>
                  <a:gd name="T81" fmla="*/ 274 h 371"/>
                  <a:gd name="T82" fmla="*/ 115 w 587"/>
                  <a:gd name="T83" fmla="*/ 266 h 371"/>
                  <a:gd name="T84" fmla="*/ 135 w 587"/>
                  <a:gd name="T85" fmla="*/ 272 h 371"/>
                  <a:gd name="T86" fmla="*/ 150 w 587"/>
                  <a:gd name="T87" fmla="*/ 291 h 371"/>
                  <a:gd name="T88" fmla="*/ 175 w 587"/>
                  <a:gd name="T89" fmla="*/ 307 h 3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87" h="371">
                    <a:moveTo>
                      <a:pt x="175" y="307"/>
                    </a:moveTo>
                    <a:lnTo>
                      <a:pt x="208" y="317"/>
                    </a:lnTo>
                    <a:lnTo>
                      <a:pt x="218" y="339"/>
                    </a:lnTo>
                    <a:lnTo>
                      <a:pt x="260" y="342"/>
                    </a:lnTo>
                    <a:lnTo>
                      <a:pt x="275" y="354"/>
                    </a:lnTo>
                    <a:lnTo>
                      <a:pt x="292" y="356"/>
                    </a:lnTo>
                    <a:lnTo>
                      <a:pt x="314" y="344"/>
                    </a:lnTo>
                    <a:lnTo>
                      <a:pt x="337" y="344"/>
                    </a:lnTo>
                    <a:lnTo>
                      <a:pt x="385" y="369"/>
                    </a:lnTo>
                    <a:lnTo>
                      <a:pt x="424" y="371"/>
                    </a:lnTo>
                    <a:lnTo>
                      <a:pt x="427" y="342"/>
                    </a:lnTo>
                    <a:lnTo>
                      <a:pt x="435" y="326"/>
                    </a:lnTo>
                    <a:lnTo>
                      <a:pt x="465" y="306"/>
                    </a:lnTo>
                    <a:lnTo>
                      <a:pt x="475" y="282"/>
                    </a:lnTo>
                    <a:lnTo>
                      <a:pt x="549" y="259"/>
                    </a:lnTo>
                    <a:lnTo>
                      <a:pt x="572" y="236"/>
                    </a:lnTo>
                    <a:lnTo>
                      <a:pt x="587" y="207"/>
                    </a:lnTo>
                    <a:lnTo>
                      <a:pt x="567" y="197"/>
                    </a:lnTo>
                    <a:lnTo>
                      <a:pt x="544" y="172"/>
                    </a:lnTo>
                    <a:lnTo>
                      <a:pt x="507" y="157"/>
                    </a:lnTo>
                    <a:lnTo>
                      <a:pt x="459" y="130"/>
                    </a:lnTo>
                    <a:lnTo>
                      <a:pt x="440" y="125"/>
                    </a:lnTo>
                    <a:lnTo>
                      <a:pt x="345" y="124"/>
                    </a:lnTo>
                    <a:lnTo>
                      <a:pt x="310" y="102"/>
                    </a:lnTo>
                    <a:lnTo>
                      <a:pt x="293" y="44"/>
                    </a:lnTo>
                    <a:lnTo>
                      <a:pt x="283" y="24"/>
                    </a:lnTo>
                    <a:lnTo>
                      <a:pt x="238" y="24"/>
                    </a:lnTo>
                    <a:lnTo>
                      <a:pt x="230" y="0"/>
                    </a:lnTo>
                    <a:lnTo>
                      <a:pt x="195" y="25"/>
                    </a:lnTo>
                    <a:lnTo>
                      <a:pt x="185" y="69"/>
                    </a:lnTo>
                    <a:lnTo>
                      <a:pt x="175" y="90"/>
                    </a:lnTo>
                    <a:lnTo>
                      <a:pt x="140" y="102"/>
                    </a:lnTo>
                    <a:lnTo>
                      <a:pt x="95" y="142"/>
                    </a:lnTo>
                    <a:lnTo>
                      <a:pt x="62" y="145"/>
                    </a:lnTo>
                    <a:lnTo>
                      <a:pt x="55" y="164"/>
                    </a:lnTo>
                    <a:lnTo>
                      <a:pt x="48" y="201"/>
                    </a:lnTo>
                    <a:lnTo>
                      <a:pt x="27" y="207"/>
                    </a:lnTo>
                    <a:lnTo>
                      <a:pt x="0" y="229"/>
                    </a:lnTo>
                    <a:lnTo>
                      <a:pt x="2" y="261"/>
                    </a:lnTo>
                    <a:lnTo>
                      <a:pt x="20" y="272"/>
                    </a:lnTo>
                    <a:lnTo>
                      <a:pt x="78" y="274"/>
                    </a:lnTo>
                    <a:lnTo>
                      <a:pt x="115" y="266"/>
                    </a:lnTo>
                    <a:lnTo>
                      <a:pt x="135" y="272"/>
                    </a:lnTo>
                    <a:lnTo>
                      <a:pt x="150" y="291"/>
                    </a:lnTo>
                    <a:lnTo>
                      <a:pt x="175" y="307"/>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503" name="Freeform 153"/>
              <p:cNvSpPr>
                <a:spLocks/>
              </p:cNvSpPr>
              <p:nvPr/>
            </p:nvSpPr>
            <p:spPr bwMode="auto">
              <a:xfrm>
                <a:off x="1649" y="2076"/>
                <a:ext cx="587" cy="371"/>
              </a:xfrm>
              <a:custGeom>
                <a:avLst/>
                <a:gdLst>
                  <a:gd name="T0" fmla="*/ 175 w 587"/>
                  <a:gd name="T1" fmla="*/ 307 h 371"/>
                  <a:gd name="T2" fmla="*/ 208 w 587"/>
                  <a:gd name="T3" fmla="*/ 317 h 371"/>
                  <a:gd name="T4" fmla="*/ 218 w 587"/>
                  <a:gd name="T5" fmla="*/ 339 h 371"/>
                  <a:gd name="T6" fmla="*/ 260 w 587"/>
                  <a:gd name="T7" fmla="*/ 342 h 371"/>
                  <a:gd name="T8" fmla="*/ 275 w 587"/>
                  <a:gd name="T9" fmla="*/ 354 h 371"/>
                  <a:gd name="T10" fmla="*/ 292 w 587"/>
                  <a:gd name="T11" fmla="*/ 356 h 371"/>
                  <a:gd name="T12" fmla="*/ 314 w 587"/>
                  <a:gd name="T13" fmla="*/ 344 h 371"/>
                  <a:gd name="T14" fmla="*/ 337 w 587"/>
                  <a:gd name="T15" fmla="*/ 344 h 371"/>
                  <a:gd name="T16" fmla="*/ 385 w 587"/>
                  <a:gd name="T17" fmla="*/ 369 h 371"/>
                  <a:gd name="T18" fmla="*/ 424 w 587"/>
                  <a:gd name="T19" fmla="*/ 371 h 371"/>
                  <a:gd name="T20" fmla="*/ 427 w 587"/>
                  <a:gd name="T21" fmla="*/ 342 h 371"/>
                  <a:gd name="T22" fmla="*/ 435 w 587"/>
                  <a:gd name="T23" fmla="*/ 326 h 371"/>
                  <a:gd name="T24" fmla="*/ 465 w 587"/>
                  <a:gd name="T25" fmla="*/ 306 h 371"/>
                  <a:gd name="T26" fmla="*/ 475 w 587"/>
                  <a:gd name="T27" fmla="*/ 282 h 371"/>
                  <a:gd name="T28" fmla="*/ 549 w 587"/>
                  <a:gd name="T29" fmla="*/ 259 h 371"/>
                  <a:gd name="T30" fmla="*/ 572 w 587"/>
                  <a:gd name="T31" fmla="*/ 236 h 371"/>
                  <a:gd name="T32" fmla="*/ 587 w 587"/>
                  <a:gd name="T33" fmla="*/ 207 h 371"/>
                  <a:gd name="T34" fmla="*/ 567 w 587"/>
                  <a:gd name="T35" fmla="*/ 197 h 371"/>
                  <a:gd name="T36" fmla="*/ 544 w 587"/>
                  <a:gd name="T37" fmla="*/ 172 h 371"/>
                  <a:gd name="T38" fmla="*/ 507 w 587"/>
                  <a:gd name="T39" fmla="*/ 157 h 371"/>
                  <a:gd name="T40" fmla="*/ 459 w 587"/>
                  <a:gd name="T41" fmla="*/ 130 h 371"/>
                  <a:gd name="T42" fmla="*/ 440 w 587"/>
                  <a:gd name="T43" fmla="*/ 125 h 371"/>
                  <a:gd name="T44" fmla="*/ 345 w 587"/>
                  <a:gd name="T45" fmla="*/ 124 h 371"/>
                  <a:gd name="T46" fmla="*/ 310 w 587"/>
                  <a:gd name="T47" fmla="*/ 102 h 371"/>
                  <a:gd name="T48" fmla="*/ 293 w 587"/>
                  <a:gd name="T49" fmla="*/ 44 h 371"/>
                  <a:gd name="T50" fmla="*/ 283 w 587"/>
                  <a:gd name="T51" fmla="*/ 24 h 371"/>
                  <a:gd name="T52" fmla="*/ 238 w 587"/>
                  <a:gd name="T53" fmla="*/ 24 h 371"/>
                  <a:gd name="T54" fmla="*/ 230 w 587"/>
                  <a:gd name="T55" fmla="*/ 0 h 371"/>
                  <a:gd name="T56" fmla="*/ 195 w 587"/>
                  <a:gd name="T57" fmla="*/ 25 h 371"/>
                  <a:gd name="T58" fmla="*/ 185 w 587"/>
                  <a:gd name="T59" fmla="*/ 69 h 371"/>
                  <a:gd name="T60" fmla="*/ 175 w 587"/>
                  <a:gd name="T61" fmla="*/ 90 h 371"/>
                  <a:gd name="T62" fmla="*/ 140 w 587"/>
                  <a:gd name="T63" fmla="*/ 102 h 371"/>
                  <a:gd name="T64" fmla="*/ 95 w 587"/>
                  <a:gd name="T65" fmla="*/ 142 h 371"/>
                  <a:gd name="T66" fmla="*/ 62 w 587"/>
                  <a:gd name="T67" fmla="*/ 145 h 371"/>
                  <a:gd name="T68" fmla="*/ 55 w 587"/>
                  <a:gd name="T69" fmla="*/ 164 h 371"/>
                  <a:gd name="T70" fmla="*/ 48 w 587"/>
                  <a:gd name="T71" fmla="*/ 201 h 371"/>
                  <a:gd name="T72" fmla="*/ 27 w 587"/>
                  <a:gd name="T73" fmla="*/ 207 h 371"/>
                  <a:gd name="T74" fmla="*/ 0 w 587"/>
                  <a:gd name="T75" fmla="*/ 229 h 371"/>
                  <a:gd name="T76" fmla="*/ 2 w 587"/>
                  <a:gd name="T77" fmla="*/ 261 h 371"/>
                  <a:gd name="T78" fmla="*/ 20 w 587"/>
                  <a:gd name="T79" fmla="*/ 272 h 371"/>
                  <a:gd name="T80" fmla="*/ 78 w 587"/>
                  <a:gd name="T81" fmla="*/ 274 h 371"/>
                  <a:gd name="T82" fmla="*/ 115 w 587"/>
                  <a:gd name="T83" fmla="*/ 266 h 371"/>
                  <a:gd name="T84" fmla="*/ 135 w 587"/>
                  <a:gd name="T85" fmla="*/ 272 h 371"/>
                  <a:gd name="T86" fmla="*/ 150 w 587"/>
                  <a:gd name="T87" fmla="*/ 291 h 371"/>
                  <a:gd name="T88" fmla="*/ 175 w 587"/>
                  <a:gd name="T89" fmla="*/ 307 h 3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87" h="371">
                    <a:moveTo>
                      <a:pt x="175" y="307"/>
                    </a:moveTo>
                    <a:lnTo>
                      <a:pt x="208" y="317"/>
                    </a:lnTo>
                    <a:lnTo>
                      <a:pt x="218" y="339"/>
                    </a:lnTo>
                    <a:lnTo>
                      <a:pt x="260" y="342"/>
                    </a:lnTo>
                    <a:lnTo>
                      <a:pt x="275" y="354"/>
                    </a:lnTo>
                    <a:lnTo>
                      <a:pt x="292" y="356"/>
                    </a:lnTo>
                    <a:lnTo>
                      <a:pt x="314" y="344"/>
                    </a:lnTo>
                    <a:lnTo>
                      <a:pt x="337" y="344"/>
                    </a:lnTo>
                    <a:lnTo>
                      <a:pt x="385" y="369"/>
                    </a:lnTo>
                    <a:lnTo>
                      <a:pt x="424" y="371"/>
                    </a:lnTo>
                    <a:lnTo>
                      <a:pt x="427" y="342"/>
                    </a:lnTo>
                    <a:lnTo>
                      <a:pt x="435" y="326"/>
                    </a:lnTo>
                    <a:lnTo>
                      <a:pt x="465" y="306"/>
                    </a:lnTo>
                    <a:lnTo>
                      <a:pt x="475" y="282"/>
                    </a:lnTo>
                    <a:lnTo>
                      <a:pt x="549" y="259"/>
                    </a:lnTo>
                    <a:lnTo>
                      <a:pt x="572" y="236"/>
                    </a:lnTo>
                    <a:lnTo>
                      <a:pt x="587" y="207"/>
                    </a:lnTo>
                    <a:lnTo>
                      <a:pt x="567" y="197"/>
                    </a:lnTo>
                    <a:lnTo>
                      <a:pt x="544" y="172"/>
                    </a:lnTo>
                    <a:lnTo>
                      <a:pt x="507" y="157"/>
                    </a:lnTo>
                    <a:lnTo>
                      <a:pt x="459" y="130"/>
                    </a:lnTo>
                    <a:lnTo>
                      <a:pt x="440" y="125"/>
                    </a:lnTo>
                    <a:lnTo>
                      <a:pt x="345" y="124"/>
                    </a:lnTo>
                    <a:lnTo>
                      <a:pt x="310" y="102"/>
                    </a:lnTo>
                    <a:lnTo>
                      <a:pt x="293" y="44"/>
                    </a:lnTo>
                    <a:lnTo>
                      <a:pt x="283" y="24"/>
                    </a:lnTo>
                    <a:lnTo>
                      <a:pt x="238" y="24"/>
                    </a:lnTo>
                    <a:lnTo>
                      <a:pt x="230" y="0"/>
                    </a:lnTo>
                    <a:lnTo>
                      <a:pt x="195" y="25"/>
                    </a:lnTo>
                    <a:lnTo>
                      <a:pt x="185" y="69"/>
                    </a:lnTo>
                    <a:lnTo>
                      <a:pt x="175" y="90"/>
                    </a:lnTo>
                    <a:lnTo>
                      <a:pt x="140" y="102"/>
                    </a:lnTo>
                    <a:lnTo>
                      <a:pt x="95" y="142"/>
                    </a:lnTo>
                    <a:lnTo>
                      <a:pt x="62" y="145"/>
                    </a:lnTo>
                    <a:lnTo>
                      <a:pt x="55" y="164"/>
                    </a:lnTo>
                    <a:lnTo>
                      <a:pt x="48" y="201"/>
                    </a:lnTo>
                    <a:lnTo>
                      <a:pt x="27" y="207"/>
                    </a:lnTo>
                    <a:lnTo>
                      <a:pt x="0" y="229"/>
                    </a:lnTo>
                    <a:lnTo>
                      <a:pt x="2" y="261"/>
                    </a:lnTo>
                    <a:lnTo>
                      <a:pt x="20" y="272"/>
                    </a:lnTo>
                    <a:lnTo>
                      <a:pt x="78" y="274"/>
                    </a:lnTo>
                    <a:lnTo>
                      <a:pt x="115" y="266"/>
                    </a:lnTo>
                    <a:lnTo>
                      <a:pt x="135" y="272"/>
                    </a:lnTo>
                    <a:lnTo>
                      <a:pt x="150" y="291"/>
                    </a:lnTo>
                    <a:lnTo>
                      <a:pt x="175" y="307"/>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504" name="Freeform 154"/>
              <p:cNvSpPr>
                <a:spLocks/>
              </p:cNvSpPr>
              <p:nvPr/>
            </p:nvSpPr>
            <p:spPr bwMode="auto">
              <a:xfrm>
                <a:off x="2199" y="2225"/>
                <a:ext cx="454" cy="352"/>
              </a:xfrm>
              <a:custGeom>
                <a:avLst/>
                <a:gdLst>
                  <a:gd name="T0" fmla="*/ 232 w 454"/>
                  <a:gd name="T1" fmla="*/ 0 h 352"/>
                  <a:gd name="T2" fmla="*/ 242 w 454"/>
                  <a:gd name="T3" fmla="*/ 23 h 352"/>
                  <a:gd name="T4" fmla="*/ 266 w 454"/>
                  <a:gd name="T5" fmla="*/ 30 h 352"/>
                  <a:gd name="T6" fmla="*/ 267 w 454"/>
                  <a:gd name="T7" fmla="*/ 93 h 352"/>
                  <a:gd name="T8" fmla="*/ 286 w 454"/>
                  <a:gd name="T9" fmla="*/ 157 h 352"/>
                  <a:gd name="T10" fmla="*/ 354 w 454"/>
                  <a:gd name="T11" fmla="*/ 158 h 352"/>
                  <a:gd name="T12" fmla="*/ 364 w 454"/>
                  <a:gd name="T13" fmla="*/ 120 h 352"/>
                  <a:gd name="T14" fmla="*/ 394 w 454"/>
                  <a:gd name="T15" fmla="*/ 90 h 352"/>
                  <a:gd name="T16" fmla="*/ 436 w 454"/>
                  <a:gd name="T17" fmla="*/ 78 h 352"/>
                  <a:gd name="T18" fmla="*/ 439 w 454"/>
                  <a:gd name="T19" fmla="*/ 87 h 352"/>
                  <a:gd name="T20" fmla="*/ 451 w 454"/>
                  <a:gd name="T21" fmla="*/ 108 h 352"/>
                  <a:gd name="T22" fmla="*/ 454 w 454"/>
                  <a:gd name="T23" fmla="*/ 135 h 352"/>
                  <a:gd name="T24" fmla="*/ 431 w 454"/>
                  <a:gd name="T25" fmla="*/ 160 h 352"/>
                  <a:gd name="T26" fmla="*/ 426 w 454"/>
                  <a:gd name="T27" fmla="*/ 208 h 352"/>
                  <a:gd name="T28" fmla="*/ 402 w 454"/>
                  <a:gd name="T29" fmla="*/ 235 h 352"/>
                  <a:gd name="T30" fmla="*/ 392 w 454"/>
                  <a:gd name="T31" fmla="*/ 280 h 352"/>
                  <a:gd name="T32" fmla="*/ 374 w 454"/>
                  <a:gd name="T33" fmla="*/ 290 h 352"/>
                  <a:gd name="T34" fmla="*/ 354 w 454"/>
                  <a:gd name="T35" fmla="*/ 295 h 352"/>
                  <a:gd name="T36" fmla="*/ 341 w 454"/>
                  <a:gd name="T37" fmla="*/ 319 h 352"/>
                  <a:gd name="T38" fmla="*/ 321 w 454"/>
                  <a:gd name="T39" fmla="*/ 319 h 352"/>
                  <a:gd name="T40" fmla="*/ 302 w 454"/>
                  <a:gd name="T41" fmla="*/ 305 h 352"/>
                  <a:gd name="T42" fmla="*/ 282 w 454"/>
                  <a:gd name="T43" fmla="*/ 312 h 352"/>
                  <a:gd name="T44" fmla="*/ 281 w 454"/>
                  <a:gd name="T45" fmla="*/ 340 h 352"/>
                  <a:gd name="T46" fmla="*/ 294 w 454"/>
                  <a:gd name="T47" fmla="*/ 352 h 352"/>
                  <a:gd name="T48" fmla="*/ 231 w 454"/>
                  <a:gd name="T49" fmla="*/ 342 h 352"/>
                  <a:gd name="T50" fmla="*/ 181 w 454"/>
                  <a:gd name="T51" fmla="*/ 324 h 352"/>
                  <a:gd name="T52" fmla="*/ 119 w 454"/>
                  <a:gd name="T53" fmla="*/ 312 h 352"/>
                  <a:gd name="T54" fmla="*/ 109 w 454"/>
                  <a:gd name="T55" fmla="*/ 295 h 352"/>
                  <a:gd name="T56" fmla="*/ 115 w 454"/>
                  <a:gd name="T57" fmla="*/ 235 h 352"/>
                  <a:gd name="T58" fmla="*/ 112 w 454"/>
                  <a:gd name="T59" fmla="*/ 217 h 352"/>
                  <a:gd name="T60" fmla="*/ 89 w 454"/>
                  <a:gd name="T61" fmla="*/ 208 h 352"/>
                  <a:gd name="T62" fmla="*/ 62 w 454"/>
                  <a:gd name="T63" fmla="*/ 208 h 352"/>
                  <a:gd name="T64" fmla="*/ 32 w 454"/>
                  <a:gd name="T65" fmla="*/ 208 h 352"/>
                  <a:gd name="T66" fmla="*/ 9 w 454"/>
                  <a:gd name="T67" fmla="*/ 190 h 352"/>
                  <a:gd name="T68" fmla="*/ 0 w 454"/>
                  <a:gd name="T69" fmla="*/ 112 h 352"/>
                  <a:gd name="T70" fmla="*/ 22 w 454"/>
                  <a:gd name="T71" fmla="*/ 87 h 352"/>
                  <a:gd name="T72" fmla="*/ 37 w 454"/>
                  <a:gd name="T73" fmla="*/ 58 h 352"/>
                  <a:gd name="T74" fmla="*/ 74 w 454"/>
                  <a:gd name="T75" fmla="*/ 50 h 352"/>
                  <a:gd name="T76" fmla="*/ 161 w 454"/>
                  <a:gd name="T77" fmla="*/ 46 h 352"/>
                  <a:gd name="T78" fmla="*/ 187 w 454"/>
                  <a:gd name="T79" fmla="*/ 23 h 352"/>
                  <a:gd name="T80" fmla="*/ 232 w 454"/>
                  <a:gd name="T81" fmla="*/ 0 h 3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54" h="352">
                    <a:moveTo>
                      <a:pt x="232" y="0"/>
                    </a:moveTo>
                    <a:lnTo>
                      <a:pt x="242" y="23"/>
                    </a:lnTo>
                    <a:lnTo>
                      <a:pt x="266" y="30"/>
                    </a:lnTo>
                    <a:lnTo>
                      <a:pt x="267" y="93"/>
                    </a:lnTo>
                    <a:lnTo>
                      <a:pt x="286" y="157"/>
                    </a:lnTo>
                    <a:lnTo>
                      <a:pt x="354" y="158"/>
                    </a:lnTo>
                    <a:lnTo>
                      <a:pt x="364" y="120"/>
                    </a:lnTo>
                    <a:lnTo>
                      <a:pt x="394" y="90"/>
                    </a:lnTo>
                    <a:lnTo>
                      <a:pt x="436" y="78"/>
                    </a:lnTo>
                    <a:lnTo>
                      <a:pt x="439" y="87"/>
                    </a:lnTo>
                    <a:lnTo>
                      <a:pt x="451" y="108"/>
                    </a:lnTo>
                    <a:lnTo>
                      <a:pt x="454" y="135"/>
                    </a:lnTo>
                    <a:lnTo>
                      <a:pt x="431" y="160"/>
                    </a:lnTo>
                    <a:lnTo>
                      <a:pt x="426" y="208"/>
                    </a:lnTo>
                    <a:lnTo>
                      <a:pt x="402" y="235"/>
                    </a:lnTo>
                    <a:lnTo>
                      <a:pt x="392" y="280"/>
                    </a:lnTo>
                    <a:lnTo>
                      <a:pt x="374" y="290"/>
                    </a:lnTo>
                    <a:lnTo>
                      <a:pt x="354" y="295"/>
                    </a:lnTo>
                    <a:lnTo>
                      <a:pt x="341" y="319"/>
                    </a:lnTo>
                    <a:lnTo>
                      <a:pt x="321" y="319"/>
                    </a:lnTo>
                    <a:lnTo>
                      <a:pt x="302" y="305"/>
                    </a:lnTo>
                    <a:lnTo>
                      <a:pt x="282" y="312"/>
                    </a:lnTo>
                    <a:lnTo>
                      <a:pt x="281" y="340"/>
                    </a:lnTo>
                    <a:lnTo>
                      <a:pt x="294" y="352"/>
                    </a:lnTo>
                    <a:lnTo>
                      <a:pt x="231" y="342"/>
                    </a:lnTo>
                    <a:lnTo>
                      <a:pt x="181" y="324"/>
                    </a:lnTo>
                    <a:lnTo>
                      <a:pt x="119" y="312"/>
                    </a:lnTo>
                    <a:lnTo>
                      <a:pt x="109" y="295"/>
                    </a:lnTo>
                    <a:lnTo>
                      <a:pt x="115" y="235"/>
                    </a:lnTo>
                    <a:lnTo>
                      <a:pt x="112" y="217"/>
                    </a:lnTo>
                    <a:lnTo>
                      <a:pt x="89" y="208"/>
                    </a:lnTo>
                    <a:lnTo>
                      <a:pt x="62" y="208"/>
                    </a:lnTo>
                    <a:lnTo>
                      <a:pt x="32" y="208"/>
                    </a:lnTo>
                    <a:lnTo>
                      <a:pt x="9" y="190"/>
                    </a:lnTo>
                    <a:lnTo>
                      <a:pt x="0" y="112"/>
                    </a:lnTo>
                    <a:lnTo>
                      <a:pt x="22" y="87"/>
                    </a:lnTo>
                    <a:lnTo>
                      <a:pt x="37" y="58"/>
                    </a:lnTo>
                    <a:lnTo>
                      <a:pt x="74" y="50"/>
                    </a:lnTo>
                    <a:lnTo>
                      <a:pt x="161" y="46"/>
                    </a:lnTo>
                    <a:lnTo>
                      <a:pt x="187" y="23"/>
                    </a:lnTo>
                    <a:lnTo>
                      <a:pt x="232" y="0"/>
                    </a:lnTo>
                    <a:close/>
                  </a:path>
                </a:pathLst>
              </a:custGeom>
              <a:solidFill>
                <a:srgbClr val="DB21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505" name="Freeform 155"/>
              <p:cNvSpPr>
                <a:spLocks/>
              </p:cNvSpPr>
              <p:nvPr/>
            </p:nvSpPr>
            <p:spPr bwMode="auto">
              <a:xfrm>
                <a:off x="2199" y="2225"/>
                <a:ext cx="454" cy="352"/>
              </a:xfrm>
              <a:custGeom>
                <a:avLst/>
                <a:gdLst>
                  <a:gd name="T0" fmla="*/ 232 w 454"/>
                  <a:gd name="T1" fmla="*/ 0 h 352"/>
                  <a:gd name="T2" fmla="*/ 242 w 454"/>
                  <a:gd name="T3" fmla="*/ 23 h 352"/>
                  <a:gd name="T4" fmla="*/ 266 w 454"/>
                  <a:gd name="T5" fmla="*/ 30 h 352"/>
                  <a:gd name="T6" fmla="*/ 267 w 454"/>
                  <a:gd name="T7" fmla="*/ 93 h 352"/>
                  <a:gd name="T8" fmla="*/ 286 w 454"/>
                  <a:gd name="T9" fmla="*/ 157 h 352"/>
                  <a:gd name="T10" fmla="*/ 354 w 454"/>
                  <a:gd name="T11" fmla="*/ 158 h 352"/>
                  <a:gd name="T12" fmla="*/ 364 w 454"/>
                  <a:gd name="T13" fmla="*/ 120 h 352"/>
                  <a:gd name="T14" fmla="*/ 394 w 454"/>
                  <a:gd name="T15" fmla="*/ 90 h 352"/>
                  <a:gd name="T16" fmla="*/ 436 w 454"/>
                  <a:gd name="T17" fmla="*/ 78 h 352"/>
                  <a:gd name="T18" fmla="*/ 439 w 454"/>
                  <a:gd name="T19" fmla="*/ 87 h 352"/>
                  <a:gd name="T20" fmla="*/ 451 w 454"/>
                  <a:gd name="T21" fmla="*/ 108 h 352"/>
                  <a:gd name="T22" fmla="*/ 454 w 454"/>
                  <a:gd name="T23" fmla="*/ 135 h 352"/>
                  <a:gd name="T24" fmla="*/ 431 w 454"/>
                  <a:gd name="T25" fmla="*/ 160 h 352"/>
                  <a:gd name="T26" fmla="*/ 426 w 454"/>
                  <a:gd name="T27" fmla="*/ 208 h 352"/>
                  <a:gd name="T28" fmla="*/ 402 w 454"/>
                  <a:gd name="T29" fmla="*/ 235 h 352"/>
                  <a:gd name="T30" fmla="*/ 392 w 454"/>
                  <a:gd name="T31" fmla="*/ 280 h 352"/>
                  <a:gd name="T32" fmla="*/ 374 w 454"/>
                  <a:gd name="T33" fmla="*/ 290 h 352"/>
                  <a:gd name="T34" fmla="*/ 354 w 454"/>
                  <a:gd name="T35" fmla="*/ 295 h 352"/>
                  <a:gd name="T36" fmla="*/ 341 w 454"/>
                  <a:gd name="T37" fmla="*/ 319 h 352"/>
                  <a:gd name="T38" fmla="*/ 321 w 454"/>
                  <a:gd name="T39" fmla="*/ 319 h 352"/>
                  <a:gd name="T40" fmla="*/ 302 w 454"/>
                  <a:gd name="T41" fmla="*/ 305 h 352"/>
                  <a:gd name="T42" fmla="*/ 282 w 454"/>
                  <a:gd name="T43" fmla="*/ 312 h 352"/>
                  <a:gd name="T44" fmla="*/ 281 w 454"/>
                  <a:gd name="T45" fmla="*/ 340 h 352"/>
                  <a:gd name="T46" fmla="*/ 294 w 454"/>
                  <a:gd name="T47" fmla="*/ 352 h 352"/>
                  <a:gd name="T48" fmla="*/ 231 w 454"/>
                  <a:gd name="T49" fmla="*/ 342 h 352"/>
                  <a:gd name="T50" fmla="*/ 181 w 454"/>
                  <a:gd name="T51" fmla="*/ 324 h 352"/>
                  <a:gd name="T52" fmla="*/ 119 w 454"/>
                  <a:gd name="T53" fmla="*/ 312 h 352"/>
                  <a:gd name="T54" fmla="*/ 109 w 454"/>
                  <a:gd name="T55" fmla="*/ 295 h 352"/>
                  <a:gd name="T56" fmla="*/ 115 w 454"/>
                  <a:gd name="T57" fmla="*/ 235 h 352"/>
                  <a:gd name="T58" fmla="*/ 112 w 454"/>
                  <a:gd name="T59" fmla="*/ 217 h 352"/>
                  <a:gd name="T60" fmla="*/ 89 w 454"/>
                  <a:gd name="T61" fmla="*/ 208 h 352"/>
                  <a:gd name="T62" fmla="*/ 62 w 454"/>
                  <a:gd name="T63" fmla="*/ 208 h 352"/>
                  <a:gd name="T64" fmla="*/ 32 w 454"/>
                  <a:gd name="T65" fmla="*/ 208 h 352"/>
                  <a:gd name="T66" fmla="*/ 9 w 454"/>
                  <a:gd name="T67" fmla="*/ 190 h 352"/>
                  <a:gd name="T68" fmla="*/ 0 w 454"/>
                  <a:gd name="T69" fmla="*/ 112 h 352"/>
                  <a:gd name="T70" fmla="*/ 22 w 454"/>
                  <a:gd name="T71" fmla="*/ 87 h 352"/>
                  <a:gd name="T72" fmla="*/ 37 w 454"/>
                  <a:gd name="T73" fmla="*/ 58 h 352"/>
                  <a:gd name="T74" fmla="*/ 74 w 454"/>
                  <a:gd name="T75" fmla="*/ 50 h 352"/>
                  <a:gd name="T76" fmla="*/ 161 w 454"/>
                  <a:gd name="T77" fmla="*/ 46 h 352"/>
                  <a:gd name="T78" fmla="*/ 187 w 454"/>
                  <a:gd name="T79" fmla="*/ 23 h 352"/>
                  <a:gd name="T80" fmla="*/ 232 w 454"/>
                  <a:gd name="T81" fmla="*/ 0 h 3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54" h="352">
                    <a:moveTo>
                      <a:pt x="232" y="0"/>
                    </a:moveTo>
                    <a:lnTo>
                      <a:pt x="242" y="23"/>
                    </a:lnTo>
                    <a:lnTo>
                      <a:pt x="266" y="30"/>
                    </a:lnTo>
                    <a:lnTo>
                      <a:pt x="267" y="93"/>
                    </a:lnTo>
                    <a:lnTo>
                      <a:pt x="286" y="157"/>
                    </a:lnTo>
                    <a:lnTo>
                      <a:pt x="354" y="158"/>
                    </a:lnTo>
                    <a:lnTo>
                      <a:pt x="364" y="120"/>
                    </a:lnTo>
                    <a:lnTo>
                      <a:pt x="394" y="90"/>
                    </a:lnTo>
                    <a:lnTo>
                      <a:pt x="436" y="78"/>
                    </a:lnTo>
                    <a:lnTo>
                      <a:pt x="439" y="87"/>
                    </a:lnTo>
                    <a:lnTo>
                      <a:pt x="451" y="108"/>
                    </a:lnTo>
                    <a:lnTo>
                      <a:pt x="454" y="135"/>
                    </a:lnTo>
                    <a:lnTo>
                      <a:pt x="431" y="160"/>
                    </a:lnTo>
                    <a:lnTo>
                      <a:pt x="426" y="208"/>
                    </a:lnTo>
                    <a:lnTo>
                      <a:pt x="402" y="235"/>
                    </a:lnTo>
                    <a:lnTo>
                      <a:pt x="392" y="280"/>
                    </a:lnTo>
                    <a:lnTo>
                      <a:pt x="374" y="290"/>
                    </a:lnTo>
                    <a:lnTo>
                      <a:pt x="354" y="295"/>
                    </a:lnTo>
                    <a:lnTo>
                      <a:pt x="341" y="319"/>
                    </a:lnTo>
                    <a:lnTo>
                      <a:pt x="321" y="319"/>
                    </a:lnTo>
                    <a:lnTo>
                      <a:pt x="302" y="305"/>
                    </a:lnTo>
                    <a:lnTo>
                      <a:pt x="282" y="312"/>
                    </a:lnTo>
                    <a:lnTo>
                      <a:pt x="281" y="340"/>
                    </a:lnTo>
                    <a:lnTo>
                      <a:pt x="294" y="352"/>
                    </a:lnTo>
                    <a:lnTo>
                      <a:pt x="231" y="342"/>
                    </a:lnTo>
                    <a:lnTo>
                      <a:pt x="181" y="324"/>
                    </a:lnTo>
                    <a:lnTo>
                      <a:pt x="119" y="312"/>
                    </a:lnTo>
                    <a:lnTo>
                      <a:pt x="109" y="295"/>
                    </a:lnTo>
                    <a:lnTo>
                      <a:pt x="115" y="235"/>
                    </a:lnTo>
                    <a:lnTo>
                      <a:pt x="112" y="217"/>
                    </a:lnTo>
                    <a:lnTo>
                      <a:pt x="89" y="208"/>
                    </a:lnTo>
                    <a:lnTo>
                      <a:pt x="62" y="208"/>
                    </a:lnTo>
                    <a:lnTo>
                      <a:pt x="32" y="208"/>
                    </a:lnTo>
                    <a:lnTo>
                      <a:pt x="9" y="190"/>
                    </a:lnTo>
                    <a:lnTo>
                      <a:pt x="0" y="112"/>
                    </a:lnTo>
                    <a:lnTo>
                      <a:pt x="22" y="87"/>
                    </a:lnTo>
                    <a:lnTo>
                      <a:pt x="37" y="58"/>
                    </a:lnTo>
                    <a:lnTo>
                      <a:pt x="74" y="50"/>
                    </a:lnTo>
                    <a:lnTo>
                      <a:pt x="161" y="46"/>
                    </a:lnTo>
                    <a:lnTo>
                      <a:pt x="187" y="23"/>
                    </a:lnTo>
                    <a:lnTo>
                      <a:pt x="232"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506" name="Freeform 156"/>
              <p:cNvSpPr>
                <a:spLocks/>
              </p:cNvSpPr>
              <p:nvPr/>
            </p:nvSpPr>
            <p:spPr bwMode="auto">
              <a:xfrm>
                <a:off x="1754" y="2383"/>
                <a:ext cx="349" cy="321"/>
              </a:xfrm>
              <a:custGeom>
                <a:avLst/>
                <a:gdLst>
                  <a:gd name="T0" fmla="*/ 137 w 349"/>
                  <a:gd name="T1" fmla="*/ 321 h 321"/>
                  <a:gd name="T2" fmla="*/ 148 w 349"/>
                  <a:gd name="T3" fmla="*/ 292 h 321"/>
                  <a:gd name="T4" fmla="*/ 153 w 349"/>
                  <a:gd name="T5" fmla="*/ 269 h 321"/>
                  <a:gd name="T6" fmla="*/ 210 w 349"/>
                  <a:gd name="T7" fmla="*/ 257 h 321"/>
                  <a:gd name="T8" fmla="*/ 239 w 349"/>
                  <a:gd name="T9" fmla="*/ 271 h 321"/>
                  <a:gd name="T10" fmla="*/ 265 w 349"/>
                  <a:gd name="T11" fmla="*/ 269 h 321"/>
                  <a:gd name="T12" fmla="*/ 279 w 349"/>
                  <a:gd name="T13" fmla="*/ 237 h 321"/>
                  <a:gd name="T14" fmla="*/ 324 w 349"/>
                  <a:gd name="T15" fmla="*/ 191 h 321"/>
                  <a:gd name="T16" fmla="*/ 332 w 349"/>
                  <a:gd name="T17" fmla="*/ 164 h 321"/>
                  <a:gd name="T18" fmla="*/ 349 w 349"/>
                  <a:gd name="T19" fmla="*/ 141 h 321"/>
                  <a:gd name="T20" fmla="*/ 330 w 349"/>
                  <a:gd name="T21" fmla="*/ 99 h 321"/>
                  <a:gd name="T22" fmla="*/ 319 w 349"/>
                  <a:gd name="T23" fmla="*/ 64 h 321"/>
                  <a:gd name="T24" fmla="*/ 280 w 349"/>
                  <a:gd name="T25" fmla="*/ 62 h 321"/>
                  <a:gd name="T26" fmla="*/ 232 w 349"/>
                  <a:gd name="T27" fmla="*/ 37 h 321"/>
                  <a:gd name="T28" fmla="*/ 209 w 349"/>
                  <a:gd name="T29" fmla="*/ 37 h 321"/>
                  <a:gd name="T30" fmla="*/ 187 w 349"/>
                  <a:gd name="T31" fmla="*/ 49 h 321"/>
                  <a:gd name="T32" fmla="*/ 170 w 349"/>
                  <a:gd name="T33" fmla="*/ 47 h 321"/>
                  <a:gd name="T34" fmla="*/ 155 w 349"/>
                  <a:gd name="T35" fmla="*/ 35 h 321"/>
                  <a:gd name="T36" fmla="*/ 113 w 349"/>
                  <a:gd name="T37" fmla="*/ 32 h 321"/>
                  <a:gd name="T38" fmla="*/ 103 w 349"/>
                  <a:gd name="T39" fmla="*/ 10 h 321"/>
                  <a:gd name="T40" fmla="*/ 70 w 349"/>
                  <a:gd name="T41" fmla="*/ 0 h 321"/>
                  <a:gd name="T42" fmla="*/ 30 w 349"/>
                  <a:gd name="T43" fmla="*/ 34 h 321"/>
                  <a:gd name="T44" fmla="*/ 7 w 349"/>
                  <a:gd name="T45" fmla="*/ 67 h 321"/>
                  <a:gd name="T46" fmla="*/ 3 w 349"/>
                  <a:gd name="T47" fmla="*/ 117 h 321"/>
                  <a:gd name="T48" fmla="*/ 0 w 349"/>
                  <a:gd name="T49" fmla="*/ 164 h 321"/>
                  <a:gd name="T50" fmla="*/ 32 w 349"/>
                  <a:gd name="T51" fmla="*/ 217 h 321"/>
                  <a:gd name="T52" fmla="*/ 20 w 349"/>
                  <a:gd name="T53" fmla="*/ 239 h 321"/>
                  <a:gd name="T54" fmla="*/ 2 w 349"/>
                  <a:gd name="T55" fmla="*/ 261 h 321"/>
                  <a:gd name="T56" fmla="*/ 20 w 349"/>
                  <a:gd name="T57" fmla="*/ 272 h 321"/>
                  <a:gd name="T58" fmla="*/ 45 w 349"/>
                  <a:gd name="T59" fmla="*/ 297 h 321"/>
                  <a:gd name="T60" fmla="*/ 100 w 349"/>
                  <a:gd name="T61" fmla="*/ 284 h 321"/>
                  <a:gd name="T62" fmla="*/ 137 w 349"/>
                  <a:gd name="T63" fmla="*/ 321 h 3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9" h="321">
                    <a:moveTo>
                      <a:pt x="137" y="321"/>
                    </a:moveTo>
                    <a:lnTo>
                      <a:pt x="148" y="292"/>
                    </a:lnTo>
                    <a:lnTo>
                      <a:pt x="153" y="269"/>
                    </a:lnTo>
                    <a:lnTo>
                      <a:pt x="210" y="257"/>
                    </a:lnTo>
                    <a:lnTo>
                      <a:pt x="239" y="271"/>
                    </a:lnTo>
                    <a:lnTo>
                      <a:pt x="265" y="269"/>
                    </a:lnTo>
                    <a:lnTo>
                      <a:pt x="279" y="237"/>
                    </a:lnTo>
                    <a:lnTo>
                      <a:pt x="324" y="191"/>
                    </a:lnTo>
                    <a:lnTo>
                      <a:pt x="332" y="164"/>
                    </a:lnTo>
                    <a:lnTo>
                      <a:pt x="349" y="141"/>
                    </a:lnTo>
                    <a:lnTo>
                      <a:pt x="330" y="99"/>
                    </a:lnTo>
                    <a:lnTo>
                      <a:pt x="319" y="64"/>
                    </a:lnTo>
                    <a:lnTo>
                      <a:pt x="280" y="62"/>
                    </a:lnTo>
                    <a:lnTo>
                      <a:pt x="232" y="37"/>
                    </a:lnTo>
                    <a:lnTo>
                      <a:pt x="209" y="37"/>
                    </a:lnTo>
                    <a:lnTo>
                      <a:pt x="187" y="49"/>
                    </a:lnTo>
                    <a:lnTo>
                      <a:pt x="170" y="47"/>
                    </a:lnTo>
                    <a:lnTo>
                      <a:pt x="155" y="35"/>
                    </a:lnTo>
                    <a:lnTo>
                      <a:pt x="113" y="32"/>
                    </a:lnTo>
                    <a:lnTo>
                      <a:pt x="103" y="10"/>
                    </a:lnTo>
                    <a:lnTo>
                      <a:pt x="70" y="0"/>
                    </a:lnTo>
                    <a:lnTo>
                      <a:pt x="30" y="34"/>
                    </a:lnTo>
                    <a:lnTo>
                      <a:pt x="7" y="67"/>
                    </a:lnTo>
                    <a:lnTo>
                      <a:pt x="3" y="117"/>
                    </a:lnTo>
                    <a:lnTo>
                      <a:pt x="0" y="164"/>
                    </a:lnTo>
                    <a:lnTo>
                      <a:pt x="32" y="217"/>
                    </a:lnTo>
                    <a:lnTo>
                      <a:pt x="20" y="239"/>
                    </a:lnTo>
                    <a:lnTo>
                      <a:pt x="2" y="261"/>
                    </a:lnTo>
                    <a:lnTo>
                      <a:pt x="20" y="272"/>
                    </a:lnTo>
                    <a:lnTo>
                      <a:pt x="45" y="297"/>
                    </a:lnTo>
                    <a:lnTo>
                      <a:pt x="100" y="284"/>
                    </a:lnTo>
                    <a:lnTo>
                      <a:pt x="137" y="321"/>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507" name="Freeform 157"/>
              <p:cNvSpPr>
                <a:spLocks/>
              </p:cNvSpPr>
              <p:nvPr/>
            </p:nvSpPr>
            <p:spPr bwMode="auto">
              <a:xfrm>
                <a:off x="1754" y="2383"/>
                <a:ext cx="349" cy="321"/>
              </a:xfrm>
              <a:custGeom>
                <a:avLst/>
                <a:gdLst>
                  <a:gd name="T0" fmla="*/ 137 w 349"/>
                  <a:gd name="T1" fmla="*/ 321 h 321"/>
                  <a:gd name="T2" fmla="*/ 148 w 349"/>
                  <a:gd name="T3" fmla="*/ 292 h 321"/>
                  <a:gd name="T4" fmla="*/ 153 w 349"/>
                  <a:gd name="T5" fmla="*/ 269 h 321"/>
                  <a:gd name="T6" fmla="*/ 210 w 349"/>
                  <a:gd name="T7" fmla="*/ 257 h 321"/>
                  <a:gd name="T8" fmla="*/ 239 w 349"/>
                  <a:gd name="T9" fmla="*/ 271 h 321"/>
                  <a:gd name="T10" fmla="*/ 265 w 349"/>
                  <a:gd name="T11" fmla="*/ 269 h 321"/>
                  <a:gd name="T12" fmla="*/ 279 w 349"/>
                  <a:gd name="T13" fmla="*/ 237 h 321"/>
                  <a:gd name="T14" fmla="*/ 324 w 349"/>
                  <a:gd name="T15" fmla="*/ 191 h 321"/>
                  <a:gd name="T16" fmla="*/ 332 w 349"/>
                  <a:gd name="T17" fmla="*/ 164 h 321"/>
                  <a:gd name="T18" fmla="*/ 349 w 349"/>
                  <a:gd name="T19" fmla="*/ 141 h 321"/>
                  <a:gd name="T20" fmla="*/ 330 w 349"/>
                  <a:gd name="T21" fmla="*/ 99 h 321"/>
                  <a:gd name="T22" fmla="*/ 319 w 349"/>
                  <a:gd name="T23" fmla="*/ 64 h 321"/>
                  <a:gd name="T24" fmla="*/ 280 w 349"/>
                  <a:gd name="T25" fmla="*/ 62 h 321"/>
                  <a:gd name="T26" fmla="*/ 232 w 349"/>
                  <a:gd name="T27" fmla="*/ 37 h 321"/>
                  <a:gd name="T28" fmla="*/ 209 w 349"/>
                  <a:gd name="T29" fmla="*/ 37 h 321"/>
                  <a:gd name="T30" fmla="*/ 187 w 349"/>
                  <a:gd name="T31" fmla="*/ 49 h 321"/>
                  <a:gd name="T32" fmla="*/ 170 w 349"/>
                  <a:gd name="T33" fmla="*/ 47 h 321"/>
                  <a:gd name="T34" fmla="*/ 155 w 349"/>
                  <a:gd name="T35" fmla="*/ 35 h 321"/>
                  <a:gd name="T36" fmla="*/ 113 w 349"/>
                  <a:gd name="T37" fmla="*/ 32 h 321"/>
                  <a:gd name="T38" fmla="*/ 103 w 349"/>
                  <a:gd name="T39" fmla="*/ 10 h 321"/>
                  <a:gd name="T40" fmla="*/ 70 w 349"/>
                  <a:gd name="T41" fmla="*/ 0 h 321"/>
                  <a:gd name="T42" fmla="*/ 30 w 349"/>
                  <a:gd name="T43" fmla="*/ 34 h 321"/>
                  <a:gd name="T44" fmla="*/ 7 w 349"/>
                  <a:gd name="T45" fmla="*/ 67 h 321"/>
                  <a:gd name="T46" fmla="*/ 3 w 349"/>
                  <a:gd name="T47" fmla="*/ 117 h 321"/>
                  <a:gd name="T48" fmla="*/ 0 w 349"/>
                  <a:gd name="T49" fmla="*/ 164 h 321"/>
                  <a:gd name="T50" fmla="*/ 32 w 349"/>
                  <a:gd name="T51" fmla="*/ 217 h 321"/>
                  <a:gd name="T52" fmla="*/ 20 w 349"/>
                  <a:gd name="T53" fmla="*/ 239 h 321"/>
                  <a:gd name="T54" fmla="*/ 2 w 349"/>
                  <a:gd name="T55" fmla="*/ 261 h 321"/>
                  <a:gd name="T56" fmla="*/ 20 w 349"/>
                  <a:gd name="T57" fmla="*/ 272 h 321"/>
                  <a:gd name="T58" fmla="*/ 45 w 349"/>
                  <a:gd name="T59" fmla="*/ 297 h 321"/>
                  <a:gd name="T60" fmla="*/ 100 w 349"/>
                  <a:gd name="T61" fmla="*/ 284 h 321"/>
                  <a:gd name="T62" fmla="*/ 137 w 349"/>
                  <a:gd name="T63" fmla="*/ 321 h 3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9" h="321">
                    <a:moveTo>
                      <a:pt x="137" y="321"/>
                    </a:moveTo>
                    <a:lnTo>
                      <a:pt x="148" y="292"/>
                    </a:lnTo>
                    <a:lnTo>
                      <a:pt x="153" y="269"/>
                    </a:lnTo>
                    <a:lnTo>
                      <a:pt x="210" y="257"/>
                    </a:lnTo>
                    <a:lnTo>
                      <a:pt x="239" y="271"/>
                    </a:lnTo>
                    <a:lnTo>
                      <a:pt x="265" y="269"/>
                    </a:lnTo>
                    <a:lnTo>
                      <a:pt x="279" y="237"/>
                    </a:lnTo>
                    <a:lnTo>
                      <a:pt x="324" y="191"/>
                    </a:lnTo>
                    <a:lnTo>
                      <a:pt x="332" y="164"/>
                    </a:lnTo>
                    <a:lnTo>
                      <a:pt x="349" y="141"/>
                    </a:lnTo>
                    <a:lnTo>
                      <a:pt x="330" y="99"/>
                    </a:lnTo>
                    <a:lnTo>
                      <a:pt x="319" y="64"/>
                    </a:lnTo>
                    <a:lnTo>
                      <a:pt x="280" y="62"/>
                    </a:lnTo>
                    <a:lnTo>
                      <a:pt x="232" y="37"/>
                    </a:lnTo>
                    <a:lnTo>
                      <a:pt x="209" y="37"/>
                    </a:lnTo>
                    <a:lnTo>
                      <a:pt x="187" y="49"/>
                    </a:lnTo>
                    <a:lnTo>
                      <a:pt x="170" y="47"/>
                    </a:lnTo>
                    <a:lnTo>
                      <a:pt x="155" y="35"/>
                    </a:lnTo>
                    <a:lnTo>
                      <a:pt x="113" y="32"/>
                    </a:lnTo>
                    <a:lnTo>
                      <a:pt x="103" y="10"/>
                    </a:lnTo>
                    <a:lnTo>
                      <a:pt x="70" y="0"/>
                    </a:lnTo>
                    <a:lnTo>
                      <a:pt x="30" y="34"/>
                    </a:lnTo>
                    <a:lnTo>
                      <a:pt x="7" y="67"/>
                    </a:lnTo>
                    <a:lnTo>
                      <a:pt x="3" y="117"/>
                    </a:lnTo>
                    <a:lnTo>
                      <a:pt x="0" y="164"/>
                    </a:lnTo>
                    <a:lnTo>
                      <a:pt x="32" y="217"/>
                    </a:lnTo>
                    <a:lnTo>
                      <a:pt x="20" y="239"/>
                    </a:lnTo>
                    <a:lnTo>
                      <a:pt x="2" y="261"/>
                    </a:lnTo>
                    <a:lnTo>
                      <a:pt x="20" y="272"/>
                    </a:lnTo>
                    <a:lnTo>
                      <a:pt x="45" y="297"/>
                    </a:lnTo>
                    <a:lnTo>
                      <a:pt x="100" y="284"/>
                    </a:lnTo>
                    <a:lnTo>
                      <a:pt x="137" y="321"/>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508" name="Freeform 158"/>
              <p:cNvSpPr>
                <a:spLocks/>
              </p:cNvSpPr>
              <p:nvPr/>
            </p:nvSpPr>
            <p:spPr bwMode="auto">
              <a:xfrm>
                <a:off x="1891" y="2524"/>
                <a:ext cx="303" cy="347"/>
              </a:xfrm>
              <a:custGeom>
                <a:avLst/>
                <a:gdLst>
                  <a:gd name="T0" fmla="*/ 128 w 303"/>
                  <a:gd name="T1" fmla="*/ 347 h 347"/>
                  <a:gd name="T2" fmla="*/ 107 w 303"/>
                  <a:gd name="T3" fmla="*/ 303 h 347"/>
                  <a:gd name="T4" fmla="*/ 110 w 303"/>
                  <a:gd name="T5" fmla="*/ 280 h 347"/>
                  <a:gd name="T6" fmla="*/ 87 w 303"/>
                  <a:gd name="T7" fmla="*/ 250 h 347"/>
                  <a:gd name="T8" fmla="*/ 62 w 303"/>
                  <a:gd name="T9" fmla="*/ 227 h 347"/>
                  <a:gd name="T10" fmla="*/ 0 w 303"/>
                  <a:gd name="T11" fmla="*/ 180 h 347"/>
                  <a:gd name="T12" fmla="*/ 11 w 303"/>
                  <a:gd name="T13" fmla="*/ 151 h 347"/>
                  <a:gd name="T14" fmla="*/ 16 w 303"/>
                  <a:gd name="T15" fmla="*/ 128 h 347"/>
                  <a:gd name="T16" fmla="*/ 73 w 303"/>
                  <a:gd name="T17" fmla="*/ 116 h 347"/>
                  <a:gd name="T18" fmla="*/ 102 w 303"/>
                  <a:gd name="T19" fmla="*/ 130 h 347"/>
                  <a:gd name="T20" fmla="*/ 128 w 303"/>
                  <a:gd name="T21" fmla="*/ 128 h 347"/>
                  <a:gd name="T22" fmla="*/ 142 w 303"/>
                  <a:gd name="T23" fmla="*/ 96 h 347"/>
                  <a:gd name="T24" fmla="*/ 187 w 303"/>
                  <a:gd name="T25" fmla="*/ 50 h 347"/>
                  <a:gd name="T26" fmla="*/ 195 w 303"/>
                  <a:gd name="T27" fmla="*/ 23 h 347"/>
                  <a:gd name="T28" fmla="*/ 212 w 303"/>
                  <a:gd name="T29" fmla="*/ 0 h 347"/>
                  <a:gd name="T30" fmla="*/ 258 w 303"/>
                  <a:gd name="T31" fmla="*/ 35 h 347"/>
                  <a:gd name="T32" fmla="*/ 298 w 303"/>
                  <a:gd name="T33" fmla="*/ 55 h 347"/>
                  <a:gd name="T34" fmla="*/ 300 w 303"/>
                  <a:gd name="T35" fmla="*/ 73 h 347"/>
                  <a:gd name="T36" fmla="*/ 303 w 303"/>
                  <a:gd name="T37" fmla="*/ 85 h 347"/>
                  <a:gd name="T38" fmla="*/ 290 w 303"/>
                  <a:gd name="T39" fmla="*/ 96 h 347"/>
                  <a:gd name="T40" fmla="*/ 270 w 303"/>
                  <a:gd name="T41" fmla="*/ 100 h 347"/>
                  <a:gd name="T42" fmla="*/ 265 w 303"/>
                  <a:gd name="T43" fmla="*/ 118 h 347"/>
                  <a:gd name="T44" fmla="*/ 275 w 303"/>
                  <a:gd name="T45" fmla="*/ 126 h 347"/>
                  <a:gd name="T46" fmla="*/ 272 w 303"/>
                  <a:gd name="T47" fmla="*/ 146 h 347"/>
                  <a:gd name="T48" fmla="*/ 282 w 303"/>
                  <a:gd name="T49" fmla="*/ 163 h 347"/>
                  <a:gd name="T50" fmla="*/ 278 w 303"/>
                  <a:gd name="T51" fmla="*/ 183 h 347"/>
                  <a:gd name="T52" fmla="*/ 253 w 303"/>
                  <a:gd name="T53" fmla="*/ 198 h 347"/>
                  <a:gd name="T54" fmla="*/ 240 w 303"/>
                  <a:gd name="T55" fmla="*/ 213 h 347"/>
                  <a:gd name="T56" fmla="*/ 230 w 303"/>
                  <a:gd name="T57" fmla="*/ 243 h 347"/>
                  <a:gd name="T58" fmla="*/ 245 w 303"/>
                  <a:gd name="T59" fmla="*/ 262 h 347"/>
                  <a:gd name="T60" fmla="*/ 252 w 303"/>
                  <a:gd name="T61" fmla="*/ 287 h 347"/>
                  <a:gd name="T62" fmla="*/ 245 w 303"/>
                  <a:gd name="T63" fmla="*/ 305 h 347"/>
                  <a:gd name="T64" fmla="*/ 192 w 303"/>
                  <a:gd name="T65" fmla="*/ 323 h 347"/>
                  <a:gd name="T66" fmla="*/ 158 w 303"/>
                  <a:gd name="T67" fmla="*/ 333 h 347"/>
                  <a:gd name="T68" fmla="*/ 128 w 303"/>
                  <a:gd name="T69" fmla="*/ 347 h 3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3" h="347">
                    <a:moveTo>
                      <a:pt x="128" y="347"/>
                    </a:moveTo>
                    <a:lnTo>
                      <a:pt x="107" y="303"/>
                    </a:lnTo>
                    <a:lnTo>
                      <a:pt x="110" y="280"/>
                    </a:lnTo>
                    <a:lnTo>
                      <a:pt x="87" y="250"/>
                    </a:lnTo>
                    <a:lnTo>
                      <a:pt x="62" y="227"/>
                    </a:lnTo>
                    <a:lnTo>
                      <a:pt x="0" y="180"/>
                    </a:lnTo>
                    <a:lnTo>
                      <a:pt x="11" y="151"/>
                    </a:lnTo>
                    <a:lnTo>
                      <a:pt x="16" y="128"/>
                    </a:lnTo>
                    <a:lnTo>
                      <a:pt x="73" y="116"/>
                    </a:lnTo>
                    <a:lnTo>
                      <a:pt x="102" y="130"/>
                    </a:lnTo>
                    <a:lnTo>
                      <a:pt x="128" y="128"/>
                    </a:lnTo>
                    <a:lnTo>
                      <a:pt x="142" y="96"/>
                    </a:lnTo>
                    <a:lnTo>
                      <a:pt x="187" y="50"/>
                    </a:lnTo>
                    <a:lnTo>
                      <a:pt x="195" y="23"/>
                    </a:lnTo>
                    <a:lnTo>
                      <a:pt x="212" y="0"/>
                    </a:lnTo>
                    <a:lnTo>
                      <a:pt x="258" y="35"/>
                    </a:lnTo>
                    <a:lnTo>
                      <a:pt x="298" y="55"/>
                    </a:lnTo>
                    <a:lnTo>
                      <a:pt x="300" y="73"/>
                    </a:lnTo>
                    <a:lnTo>
                      <a:pt x="303" y="85"/>
                    </a:lnTo>
                    <a:lnTo>
                      <a:pt x="290" y="96"/>
                    </a:lnTo>
                    <a:lnTo>
                      <a:pt x="270" y="100"/>
                    </a:lnTo>
                    <a:lnTo>
                      <a:pt x="265" y="118"/>
                    </a:lnTo>
                    <a:lnTo>
                      <a:pt x="275" y="126"/>
                    </a:lnTo>
                    <a:lnTo>
                      <a:pt x="272" y="146"/>
                    </a:lnTo>
                    <a:lnTo>
                      <a:pt x="282" y="163"/>
                    </a:lnTo>
                    <a:lnTo>
                      <a:pt x="278" y="183"/>
                    </a:lnTo>
                    <a:lnTo>
                      <a:pt x="253" y="198"/>
                    </a:lnTo>
                    <a:lnTo>
                      <a:pt x="240" y="213"/>
                    </a:lnTo>
                    <a:lnTo>
                      <a:pt x="230" y="243"/>
                    </a:lnTo>
                    <a:lnTo>
                      <a:pt x="245" y="262"/>
                    </a:lnTo>
                    <a:lnTo>
                      <a:pt x="252" y="287"/>
                    </a:lnTo>
                    <a:lnTo>
                      <a:pt x="245" y="305"/>
                    </a:lnTo>
                    <a:lnTo>
                      <a:pt x="192" y="323"/>
                    </a:lnTo>
                    <a:lnTo>
                      <a:pt x="158" y="333"/>
                    </a:lnTo>
                    <a:lnTo>
                      <a:pt x="128" y="347"/>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509" name="Freeform 159"/>
              <p:cNvSpPr>
                <a:spLocks/>
              </p:cNvSpPr>
              <p:nvPr/>
            </p:nvSpPr>
            <p:spPr bwMode="auto">
              <a:xfrm>
                <a:off x="1891" y="2524"/>
                <a:ext cx="303" cy="347"/>
              </a:xfrm>
              <a:custGeom>
                <a:avLst/>
                <a:gdLst>
                  <a:gd name="T0" fmla="*/ 128 w 303"/>
                  <a:gd name="T1" fmla="*/ 347 h 347"/>
                  <a:gd name="T2" fmla="*/ 107 w 303"/>
                  <a:gd name="T3" fmla="*/ 303 h 347"/>
                  <a:gd name="T4" fmla="*/ 110 w 303"/>
                  <a:gd name="T5" fmla="*/ 280 h 347"/>
                  <a:gd name="T6" fmla="*/ 87 w 303"/>
                  <a:gd name="T7" fmla="*/ 250 h 347"/>
                  <a:gd name="T8" fmla="*/ 62 w 303"/>
                  <a:gd name="T9" fmla="*/ 227 h 347"/>
                  <a:gd name="T10" fmla="*/ 0 w 303"/>
                  <a:gd name="T11" fmla="*/ 180 h 347"/>
                  <a:gd name="T12" fmla="*/ 11 w 303"/>
                  <a:gd name="T13" fmla="*/ 151 h 347"/>
                  <a:gd name="T14" fmla="*/ 16 w 303"/>
                  <a:gd name="T15" fmla="*/ 128 h 347"/>
                  <a:gd name="T16" fmla="*/ 73 w 303"/>
                  <a:gd name="T17" fmla="*/ 116 h 347"/>
                  <a:gd name="T18" fmla="*/ 102 w 303"/>
                  <a:gd name="T19" fmla="*/ 130 h 347"/>
                  <a:gd name="T20" fmla="*/ 128 w 303"/>
                  <a:gd name="T21" fmla="*/ 128 h 347"/>
                  <a:gd name="T22" fmla="*/ 142 w 303"/>
                  <a:gd name="T23" fmla="*/ 96 h 347"/>
                  <a:gd name="T24" fmla="*/ 187 w 303"/>
                  <a:gd name="T25" fmla="*/ 50 h 347"/>
                  <a:gd name="T26" fmla="*/ 195 w 303"/>
                  <a:gd name="T27" fmla="*/ 23 h 347"/>
                  <a:gd name="T28" fmla="*/ 212 w 303"/>
                  <a:gd name="T29" fmla="*/ 0 h 347"/>
                  <a:gd name="T30" fmla="*/ 258 w 303"/>
                  <a:gd name="T31" fmla="*/ 35 h 347"/>
                  <a:gd name="T32" fmla="*/ 298 w 303"/>
                  <a:gd name="T33" fmla="*/ 55 h 347"/>
                  <a:gd name="T34" fmla="*/ 300 w 303"/>
                  <a:gd name="T35" fmla="*/ 73 h 347"/>
                  <a:gd name="T36" fmla="*/ 303 w 303"/>
                  <a:gd name="T37" fmla="*/ 85 h 347"/>
                  <a:gd name="T38" fmla="*/ 290 w 303"/>
                  <a:gd name="T39" fmla="*/ 96 h 347"/>
                  <a:gd name="T40" fmla="*/ 270 w 303"/>
                  <a:gd name="T41" fmla="*/ 100 h 347"/>
                  <a:gd name="T42" fmla="*/ 265 w 303"/>
                  <a:gd name="T43" fmla="*/ 118 h 347"/>
                  <a:gd name="T44" fmla="*/ 275 w 303"/>
                  <a:gd name="T45" fmla="*/ 126 h 347"/>
                  <a:gd name="T46" fmla="*/ 272 w 303"/>
                  <a:gd name="T47" fmla="*/ 146 h 347"/>
                  <a:gd name="T48" fmla="*/ 282 w 303"/>
                  <a:gd name="T49" fmla="*/ 163 h 347"/>
                  <a:gd name="T50" fmla="*/ 278 w 303"/>
                  <a:gd name="T51" fmla="*/ 183 h 347"/>
                  <a:gd name="T52" fmla="*/ 253 w 303"/>
                  <a:gd name="T53" fmla="*/ 198 h 347"/>
                  <a:gd name="T54" fmla="*/ 240 w 303"/>
                  <a:gd name="T55" fmla="*/ 213 h 347"/>
                  <a:gd name="T56" fmla="*/ 230 w 303"/>
                  <a:gd name="T57" fmla="*/ 243 h 347"/>
                  <a:gd name="T58" fmla="*/ 245 w 303"/>
                  <a:gd name="T59" fmla="*/ 262 h 347"/>
                  <a:gd name="T60" fmla="*/ 252 w 303"/>
                  <a:gd name="T61" fmla="*/ 287 h 347"/>
                  <a:gd name="T62" fmla="*/ 245 w 303"/>
                  <a:gd name="T63" fmla="*/ 305 h 347"/>
                  <a:gd name="T64" fmla="*/ 192 w 303"/>
                  <a:gd name="T65" fmla="*/ 323 h 347"/>
                  <a:gd name="T66" fmla="*/ 158 w 303"/>
                  <a:gd name="T67" fmla="*/ 333 h 347"/>
                  <a:gd name="T68" fmla="*/ 128 w 303"/>
                  <a:gd name="T69" fmla="*/ 347 h 3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3" h="347">
                    <a:moveTo>
                      <a:pt x="128" y="347"/>
                    </a:moveTo>
                    <a:lnTo>
                      <a:pt x="107" y="303"/>
                    </a:lnTo>
                    <a:lnTo>
                      <a:pt x="110" y="280"/>
                    </a:lnTo>
                    <a:lnTo>
                      <a:pt x="87" y="250"/>
                    </a:lnTo>
                    <a:lnTo>
                      <a:pt x="62" y="227"/>
                    </a:lnTo>
                    <a:lnTo>
                      <a:pt x="0" y="180"/>
                    </a:lnTo>
                    <a:lnTo>
                      <a:pt x="11" y="151"/>
                    </a:lnTo>
                    <a:lnTo>
                      <a:pt x="16" y="128"/>
                    </a:lnTo>
                    <a:lnTo>
                      <a:pt x="73" y="116"/>
                    </a:lnTo>
                    <a:lnTo>
                      <a:pt x="102" y="130"/>
                    </a:lnTo>
                    <a:lnTo>
                      <a:pt x="128" y="128"/>
                    </a:lnTo>
                    <a:lnTo>
                      <a:pt x="142" y="96"/>
                    </a:lnTo>
                    <a:lnTo>
                      <a:pt x="187" y="50"/>
                    </a:lnTo>
                    <a:lnTo>
                      <a:pt x="195" y="23"/>
                    </a:lnTo>
                    <a:lnTo>
                      <a:pt x="212" y="0"/>
                    </a:lnTo>
                    <a:lnTo>
                      <a:pt x="258" y="35"/>
                    </a:lnTo>
                    <a:lnTo>
                      <a:pt x="298" y="55"/>
                    </a:lnTo>
                    <a:lnTo>
                      <a:pt x="300" y="73"/>
                    </a:lnTo>
                    <a:lnTo>
                      <a:pt x="303" y="85"/>
                    </a:lnTo>
                    <a:lnTo>
                      <a:pt x="290" y="96"/>
                    </a:lnTo>
                    <a:lnTo>
                      <a:pt x="270" y="100"/>
                    </a:lnTo>
                    <a:lnTo>
                      <a:pt x="265" y="118"/>
                    </a:lnTo>
                    <a:lnTo>
                      <a:pt x="275" y="126"/>
                    </a:lnTo>
                    <a:lnTo>
                      <a:pt x="272" y="146"/>
                    </a:lnTo>
                    <a:lnTo>
                      <a:pt x="282" y="163"/>
                    </a:lnTo>
                    <a:lnTo>
                      <a:pt x="278" y="183"/>
                    </a:lnTo>
                    <a:lnTo>
                      <a:pt x="253" y="198"/>
                    </a:lnTo>
                    <a:lnTo>
                      <a:pt x="240" y="213"/>
                    </a:lnTo>
                    <a:lnTo>
                      <a:pt x="230" y="243"/>
                    </a:lnTo>
                    <a:lnTo>
                      <a:pt x="245" y="262"/>
                    </a:lnTo>
                    <a:lnTo>
                      <a:pt x="252" y="287"/>
                    </a:lnTo>
                    <a:lnTo>
                      <a:pt x="245" y="305"/>
                    </a:lnTo>
                    <a:lnTo>
                      <a:pt x="192" y="323"/>
                    </a:lnTo>
                    <a:lnTo>
                      <a:pt x="158" y="333"/>
                    </a:lnTo>
                    <a:lnTo>
                      <a:pt x="128" y="347"/>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510" name="Freeform 160"/>
              <p:cNvSpPr>
                <a:spLocks/>
              </p:cNvSpPr>
              <p:nvPr/>
            </p:nvSpPr>
            <p:spPr bwMode="auto">
              <a:xfrm>
                <a:off x="2011" y="2722"/>
                <a:ext cx="320" cy="220"/>
              </a:xfrm>
              <a:custGeom>
                <a:avLst/>
                <a:gdLst>
                  <a:gd name="T0" fmla="*/ 320 w 320"/>
                  <a:gd name="T1" fmla="*/ 119 h 220"/>
                  <a:gd name="T2" fmla="*/ 320 w 320"/>
                  <a:gd name="T3" fmla="*/ 185 h 220"/>
                  <a:gd name="T4" fmla="*/ 295 w 320"/>
                  <a:gd name="T5" fmla="*/ 192 h 220"/>
                  <a:gd name="T6" fmla="*/ 265 w 320"/>
                  <a:gd name="T7" fmla="*/ 205 h 220"/>
                  <a:gd name="T8" fmla="*/ 155 w 320"/>
                  <a:gd name="T9" fmla="*/ 185 h 220"/>
                  <a:gd name="T10" fmla="*/ 130 w 320"/>
                  <a:gd name="T11" fmla="*/ 199 h 220"/>
                  <a:gd name="T12" fmla="*/ 97 w 320"/>
                  <a:gd name="T13" fmla="*/ 212 h 220"/>
                  <a:gd name="T14" fmla="*/ 17 w 320"/>
                  <a:gd name="T15" fmla="*/ 220 h 220"/>
                  <a:gd name="T16" fmla="*/ 7 w 320"/>
                  <a:gd name="T17" fmla="*/ 200 h 220"/>
                  <a:gd name="T18" fmla="*/ 0 w 320"/>
                  <a:gd name="T19" fmla="*/ 175 h 220"/>
                  <a:gd name="T20" fmla="*/ 8 w 320"/>
                  <a:gd name="T21" fmla="*/ 149 h 220"/>
                  <a:gd name="T22" fmla="*/ 38 w 320"/>
                  <a:gd name="T23" fmla="*/ 135 h 220"/>
                  <a:gd name="T24" fmla="*/ 72 w 320"/>
                  <a:gd name="T25" fmla="*/ 125 h 220"/>
                  <a:gd name="T26" fmla="*/ 125 w 320"/>
                  <a:gd name="T27" fmla="*/ 107 h 220"/>
                  <a:gd name="T28" fmla="*/ 132 w 320"/>
                  <a:gd name="T29" fmla="*/ 89 h 220"/>
                  <a:gd name="T30" fmla="*/ 125 w 320"/>
                  <a:gd name="T31" fmla="*/ 64 h 220"/>
                  <a:gd name="T32" fmla="*/ 110 w 320"/>
                  <a:gd name="T33" fmla="*/ 45 h 220"/>
                  <a:gd name="T34" fmla="*/ 120 w 320"/>
                  <a:gd name="T35" fmla="*/ 15 h 220"/>
                  <a:gd name="T36" fmla="*/ 135 w 320"/>
                  <a:gd name="T37" fmla="*/ 0 h 220"/>
                  <a:gd name="T38" fmla="*/ 215 w 320"/>
                  <a:gd name="T39" fmla="*/ 19 h 220"/>
                  <a:gd name="T40" fmla="*/ 252 w 320"/>
                  <a:gd name="T41" fmla="*/ 8 h 220"/>
                  <a:gd name="T42" fmla="*/ 273 w 320"/>
                  <a:gd name="T43" fmla="*/ 27 h 220"/>
                  <a:gd name="T44" fmla="*/ 275 w 320"/>
                  <a:gd name="T45" fmla="*/ 59 h 220"/>
                  <a:gd name="T46" fmla="*/ 308 w 320"/>
                  <a:gd name="T47" fmla="*/ 85 h 220"/>
                  <a:gd name="T48" fmla="*/ 320 w 320"/>
                  <a:gd name="T49" fmla="*/ 119 h 2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0" h="220">
                    <a:moveTo>
                      <a:pt x="320" y="119"/>
                    </a:moveTo>
                    <a:lnTo>
                      <a:pt x="320" y="185"/>
                    </a:lnTo>
                    <a:lnTo>
                      <a:pt x="295" y="192"/>
                    </a:lnTo>
                    <a:lnTo>
                      <a:pt x="265" y="205"/>
                    </a:lnTo>
                    <a:lnTo>
                      <a:pt x="155" y="185"/>
                    </a:lnTo>
                    <a:lnTo>
                      <a:pt x="130" y="199"/>
                    </a:lnTo>
                    <a:lnTo>
                      <a:pt x="97" y="212"/>
                    </a:lnTo>
                    <a:lnTo>
                      <a:pt x="17" y="220"/>
                    </a:lnTo>
                    <a:lnTo>
                      <a:pt x="7" y="200"/>
                    </a:lnTo>
                    <a:lnTo>
                      <a:pt x="0" y="175"/>
                    </a:lnTo>
                    <a:lnTo>
                      <a:pt x="8" y="149"/>
                    </a:lnTo>
                    <a:lnTo>
                      <a:pt x="38" y="135"/>
                    </a:lnTo>
                    <a:lnTo>
                      <a:pt x="72" y="125"/>
                    </a:lnTo>
                    <a:lnTo>
                      <a:pt x="125" y="107"/>
                    </a:lnTo>
                    <a:lnTo>
                      <a:pt x="132" y="89"/>
                    </a:lnTo>
                    <a:lnTo>
                      <a:pt x="125" y="64"/>
                    </a:lnTo>
                    <a:lnTo>
                      <a:pt x="110" y="45"/>
                    </a:lnTo>
                    <a:lnTo>
                      <a:pt x="120" y="15"/>
                    </a:lnTo>
                    <a:lnTo>
                      <a:pt x="135" y="0"/>
                    </a:lnTo>
                    <a:lnTo>
                      <a:pt x="215" y="19"/>
                    </a:lnTo>
                    <a:lnTo>
                      <a:pt x="252" y="8"/>
                    </a:lnTo>
                    <a:lnTo>
                      <a:pt x="273" y="27"/>
                    </a:lnTo>
                    <a:lnTo>
                      <a:pt x="275" y="59"/>
                    </a:lnTo>
                    <a:lnTo>
                      <a:pt x="308" y="85"/>
                    </a:lnTo>
                    <a:lnTo>
                      <a:pt x="320" y="119"/>
                    </a:lnTo>
                    <a:close/>
                  </a:path>
                </a:pathLst>
              </a:custGeom>
              <a:solidFill>
                <a:srgbClr val="DB21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511" name="Freeform 161"/>
              <p:cNvSpPr>
                <a:spLocks/>
              </p:cNvSpPr>
              <p:nvPr/>
            </p:nvSpPr>
            <p:spPr bwMode="auto">
              <a:xfrm>
                <a:off x="2011" y="2722"/>
                <a:ext cx="320" cy="220"/>
              </a:xfrm>
              <a:custGeom>
                <a:avLst/>
                <a:gdLst>
                  <a:gd name="T0" fmla="*/ 320 w 320"/>
                  <a:gd name="T1" fmla="*/ 119 h 220"/>
                  <a:gd name="T2" fmla="*/ 320 w 320"/>
                  <a:gd name="T3" fmla="*/ 185 h 220"/>
                  <a:gd name="T4" fmla="*/ 295 w 320"/>
                  <a:gd name="T5" fmla="*/ 192 h 220"/>
                  <a:gd name="T6" fmla="*/ 265 w 320"/>
                  <a:gd name="T7" fmla="*/ 205 h 220"/>
                  <a:gd name="T8" fmla="*/ 155 w 320"/>
                  <a:gd name="T9" fmla="*/ 185 h 220"/>
                  <a:gd name="T10" fmla="*/ 130 w 320"/>
                  <a:gd name="T11" fmla="*/ 199 h 220"/>
                  <a:gd name="T12" fmla="*/ 97 w 320"/>
                  <a:gd name="T13" fmla="*/ 212 h 220"/>
                  <a:gd name="T14" fmla="*/ 17 w 320"/>
                  <a:gd name="T15" fmla="*/ 220 h 220"/>
                  <a:gd name="T16" fmla="*/ 7 w 320"/>
                  <a:gd name="T17" fmla="*/ 200 h 220"/>
                  <a:gd name="T18" fmla="*/ 0 w 320"/>
                  <a:gd name="T19" fmla="*/ 175 h 220"/>
                  <a:gd name="T20" fmla="*/ 8 w 320"/>
                  <a:gd name="T21" fmla="*/ 149 h 220"/>
                  <a:gd name="T22" fmla="*/ 38 w 320"/>
                  <a:gd name="T23" fmla="*/ 135 h 220"/>
                  <a:gd name="T24" fmla="*/ 72 w 320"/>
                  <a:gd name="T25" fmla="*/ 125 h 220"/>
                  <a:gd name="T26" fmla="*/ 125 w 320"/>
                  <a:gd name="T27" fmla="*/ 107 h 220"/>
                  <a:gd name="T28" fmla="*/ 132 w 320"/>
                  <a:gd name="T29" fmla="*/ 89 h 220"/>
                  <a:gd name="T30" fmla="*/ 125 w 320"/>
                  <a:gd name="T31" fmla="*/ 64 h 220"/>
                  <a:gd name="T32" fmla="*/ 110 w 320"/>
                  <a:gd name="T33" fmla="*/ 45 h 220"/>
                  <a:gd name="T34" fmla="*/ 120 w 320"/>
                  <a:gd name="T35" fmla="*/ 15 h 220"/>
                  <a:gd name="T36" fmla="*/ 135 w 320"/>
                  <a:gd name="T37" fmla="*/ 0 h 220"/>
                  <a:gd name="T38" fmla="*/ 215 w 320"/>
                  <a:gd name="T39" fmla="*/ 19 h 220"/>
                  <a:gd name="T40" fmla="*/ 252 w 320"/>
                  <a:gd name="T41" fmla="*/ 8 h 220"/>
                  <a:gd name="T42" fmla="*/ 273 w 320"/>
                  <a:gd name="T43" fmla="*/ 27 h 220"/>
                  <a:gd name="T44" fmla="*/ 275 w 320"/>
                  <a:gd name="T45" fmla="*/ 59 h 220"/>
                  <a:gd name="T46" fmla="*/ 308 w 320"/>
                  <a:gd name="T47" fmla="*/ 85 h 220"/>
                  <a:gd name="T48" fmla="*/ 320 w 320"/>
                  <a:gd name="T49" fmla="*/ 119 h 2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0" h="220">
                    <a:moveTo>
                      <a:pt x="320" y="119"/>
                    </a:moveTo>
                    <a:lnTo>
                      <a:pt x="320" y="185"/>
                    </a:lnTo>
                    <a:lnTo>
                      <a:pt x="295" y="192"/>
                    </a:lnTo>
                    <a:lnTo>
                      <a:pt x="265" y="205"/>
                    </a:lnTo>
                    <a:lnTo>
                      <a:pt x="155" y="185"/>
                    </a:lnTo>
                    <a:lnTo>
                      <a:pt x="130" y="199"/>
                    </a:lnTo>
                    <a:lnTo>
                      <a:pt x="97" y="212"/>
                    </a:lnTo>
                    <a:lnTo>
                      <a:pt x="17" y="220"/>
                    </a:lnTo>
                    <a:lnTo>
                      <a:pt x="7" y="200"/>
                    </a:lnTo>
                    <a:lnTo>
                      <a:pt x="0" y="175"/>
                    </a:lnTo>
                    <a:lnTo>
                      <a:pt x="8" y="149"/>
                    </a:lnTo>
                    <a:lnTo>
                      <a:pt x="38" y="135"/>
                    </a:lnTo>
                    <a:lnTo>
                      <a:pt x="72" y="125"/>
                    </a:lnTo>
                    <a:lnTo>
                      <a:pt x="125" y="107"/>
                    </a:lnTo>
                    <a:lnTo>
                      <a:pt x="132" y="89"/>
                    </a:lnTo>
                    <a:lnTo>
                      <a:pt x="125" y="64"/>
                    </a:lnTo>
                    <a:lnTo>
                      <a:pt x="110" y="45"/>
                    </a:lnTo>
                    <a:lnTo>
                      <a:pt x="120" y="15"/>
                    </a:lnTo>
                    <a:lnTo>
                      <a:pt x="135" y="0"/>
                    </a:lnTo>
                    <a:lnTo>
                      <a:pt x="215" y="19"/>
                    </a:lnTo>
                    <a:lnTo>
                      <a:pt x="252" y="8"/>
                    </a:lnTo>
                    <a:lnTo>
                      <a:pt x="273" y="27"/>
                    </a:lnTo>
                    <a:lnTo>
                      <a:pt x="275" y="59"/>
                    </a:lnTo>
                    <a:lnTo>
                      <a:pt x="308" y="85"/>
                    </a:lnTo>
                    <a:lnTo>
                      <a:pt x="320" y="119"/>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512" name="Freeform 162"/>
              <p:cNvSpPr>
                <a:spLocks/>
              </p:cNvSpPr>
              <p:nvPr/>
            </p:nvSpPr>
            <p:spPr bwMode="auto">
              <a:xfrm>
                <a:off x="2331" y="2826"/>
                <a:ext cx="439" cy="187"/>
              </a:xfrm>
              <a:custGeom>
                <a:avLst/>
                <a:gdLst>
                  <a:gd name="T0" fmla="*/ 439 w 439"/>
                  <a:gd name="T1" fmla="*/ 71 h 187"/>
                  <a:gd name="T2" fmla="*/ 432 w 439"/>
                  <a:gd name="T3" fmla="*/ 95 h 187"/>
                  <a:gd name="T4" fmla="*/ 416 w 439"/>
                  <a:gd name="T5" fmla="*/ 126 h 187"/>
                  <a:gd name="T6" fmla="*/ 387 w 439"/>
                  <a:gd name="T7" fmla="*/ 147 h 187"/>
                  <a:gd name="T8" fmla="*/ 287 w 439"/>
                  <a:gd name="T9" fmla="*/ 153 h 187"/>
                  <a:gd name="T10" fmla="*/ 252 w 439"/>
                  <a:gd name="T11" fmla="*/ 185 h 187"/>
                  <a:gd name="T12" fmla="*/ 209 w 439"/>
                  <a:gd name="T13" fmla="*/ 187 h 187"/>
                  <a:gd name="T14" fmla="*/ 195 w 439"/>
                  <a:gd name="T15" fmla="*/ 168 h 187"/>
                  <a:gd name="T16" fmla="*/ 157 w 439"/>
                  <a:gd name="T17" fmla="*/ 167 h 187"/>
                  <a:gd name="T18" fmla="*/ 130 w 439"/>
                  <a:gd name="T19" fmla="*/ 155 h 187"/>
                  <a:gd name="T20" fmla="*/ 72 w 439"/>
                  <a:gd name="T21" fmla="*/ 150 h 187"/>
                  <a:gd name="T22" fmla="*/ 40 w 439"/>
                  <a:gd name="T23" fmla="*/ 138 h 187"/>
                  <a:gd name="T24" fmla="*/ 12 w 439"/>
                  <a:gd name="T25" fmla="*/ 125 h 187"/>
                  <a:gd name="T26" fmla="*/ 0 w 439"/>
                  <a:gd name="T27" fmla="*/ 81 h 187"/>
                  <a:gd name="T28" fmla="*/ 0 w 439"/>
                  <a:gd name="T29" fmla="*/ 15 h 187"/>
                  <a:gd name="T30" fmla="*/ 27 w 439"/>
                  <a:gd name="T31" fmla="*/ 0 h 187"/>
                  <a:gd name="T32" fmla="*/ 97 w 439"/>
                  <a:gd name="T33" fmla="*/ 6 h 187"/>
                  <a:gd name="T34" fmla="*/ 100 w 439"/>
                  <a:gd name="T35" fmla="*/ 20 h 187"/>
                  <a:gd name="T36" fmla="*/ 135 w 439"/>
                  <a:gd name="T37" fmla="*/ 13 h 187"/>
                  <a:gd name="T38" fmla="*/ 199 w 439"/>
                  <a:gd name="T39" fmla="*/ 28 h 187"/>
                  <a:gd name="T40" fmla="*/ 282 w 439"/>
                  <a:gd name="T41" fmla="*/ 33 h 187"/>
                  <a:gd name="T42" fmla="*/ 307 w 439"/>
                  <a:gd name="T43" fmla="*/ 50 h 187"/>
                  <a:gd name="T44" fmla="*/ 387 w 439"/>
                  <a:gd name="T45" fmla="*/ 63 h 187"/>
                  <a:gd name="T46" fmla="*/ 439 w 439"/>
                  <a:gd name="T47" fmla="*/ 71 h 1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9" h="187">
                    <a:moveTo>
                      <a:pt x="439" y="71"/>
                    </a:moveTo>
                    <a:lnTo>
                      <a:pt x="432" y="95"/>
                    </a:lnTo>
                    <a:lnTo>
                      <a:pt x="416" y="126"/>
                    </a:lnTo>
                    <a:lnTo>
                      <a:pt x="387" y="147"/>
                    </a:lnTo>
                    <a:lnTo>
                      <a:pt x="287" y="153"/>
                    </a:lnTo>
                    <a:lnTo>
                      <a:pt x="252" y="185"/>
                    </a:lnTo>
                    <a:lnTo>
                      <a:pt x="209" y="187"/>
                    </a:lnTo>
                    <a:lnTo>
                      <a:pt x="195" y="168"/>
                    </a:lnTo>
                    <a:lnTo>
                      <a:pt x="157" y="167"/>
                    </a:lnTo>
                    <a:lnTo>
                      <a:pt x="130" y="155"/>
                    </a:lnTo>
                    <a:lnTo>
                      <a:pt x="72" y="150"/>
                    </a:lnTo>
                    <a:lnTo>
                      <a:pt x="40" y="138"/>
                    </a:lnTo>
                    <a:lnTo>
                      <a:pt x="12" y="125"/>
                    </a:lnTo>
                    <a:lnTo>
                      <a:pt x="0" y="81"/>
                    </a:lnTo>
                    <a:lnTo>
                      <a:pt x="0" y="15"/>
                    </a:lnTo>
                    <a:lnTo>
                      <a:pt x="27" y="0"/>
                    </a:lnTo>
                    <a:lnTo>
                      <a:pt x="97" y="6"/>
                    </a:lnTo>
                    <a:lnTo>
                      <a:pt x="100" y="20"/>
                    </a:lnTo>
                    <a:lnTo>
                      <a:pt x="135" y="13"/>
                    </a:lnTo>
                    <a:lnTo>
                      <a:pt x="199" y="28"/>
                    </a:lnTo>
                    <a:lnTo>
                      <a:pt x="282" y="33"/>
                    </a:lnTo>
                    <a:lnTo>
                      <a:pt x="307" y="50"/>
                    </a:lnTo>
                    <a:lnTo>
                      <a:pt x="387" y="63"/>
                    </a:lnTo>
                    <a:lnTo>
                      <a:pt x="439" y="7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513" name="Freeform 163"/>
              <p:cNvSpPr>
                <a:spLocks/>
              </p:cNvSpPr>
              <p:nvPr/>
            </p:nvSpPr>
            <p:spPr bwMode="auto">
              <a:xfrm>
                <a:off x="2331" y="2826"/>
                <a:ext cx="439" cy="187"/>
              </a:xfrm>
              <a:custGeom>
                <a:avLst/>
                <a:gdLst>
                  <a:gd name="T0" fmla="*/ 439 w 439"/>
                  <a:gd name="T1" fmla="*/ 71 h 187"/>
                  <a:gd name="T2" fmla="*/ 432 w 439"/>
                  <a:gd name="T3" fmla="*/ 95 h 187"/>
                  <a:gd name="T4" fmla="*/ 416 w 439"/>
                  <a:gd name="T5" fmla="*/ 126 h 187"/>
                  <a:gd name="T6" fmla="*/ 387 w 439"/>
                  <a:gd name="T7" fmla="*/ 147 h 187"/>
                  <a:gd name="T8" fmla="*/ 287 w 439"/>
                  <a:gd name="T9" fmla="*/ 153 h 187"/>
                  <a:gd name="T10" fmla="*/ 252 w 439"/>
                  <a:gd name="T11" fmla="*/ 185 h 187"/>
                  <a:gd name="T12" fmla="*/ 209 w 439"/>
                  <a:gd name="T13" fmla="*/ 187 h 187"/>
                  <a:gd name="T14" fmla="*/ 195 w 439"/>
                  <a:gd name="T15" fmla="*/ 168 h 187"/>
                  <a:gd name="T16" fmla="*/ 157 w 439"/>
                  <a:gd name="T17" fmla="*/ 167 h 187"/>
                  <a:gd name="T18" fmla="*/ 130 w 439"/>
                  <a:gd name="T19" fmla="*/ 155 h 187"/>
                  <a:gd name="T20" fmla="*/ 72 w 439"/>
                  <a:gd name="T21" fmla="*/ 150 h 187"/>
                  <a:gd name="T22" fmla="*/ 40 w 439"/>
                  <a:gd name="T23" fmla="*/ 138 h 187"/>
                  <a:gd name="T24" fmla="*/ 12 w 439"/>
                  <a:gd name="T25" fmla="*/ 125 h 187"/>
                  <a:gd name="T26" fmla="*/ 0 w 439"/>
                  <a:gd name="T27" fmla="*/ 81 h 187"/>
                  <a:gd name="T28" fmla="*/ 0 w 439"/>
                  <a:gd name="T29" fmla="*/ 15 h 187"/>
                  <a:gd name="T30" fmla="*/ 27 w 439"/>
                  <a:gd name="T31" fmla="*/ 0 h 187"/>
                  <a:gd name="T32" fmla="*/ 97 w 439"/>
                  <a:gd name="T33" fmla="*/ 6 h 187"/>
                  <a:gd name="T34" fmla="*/ 100 w 439"/>
                  <a:gd name="T35" fmla="*/ 20 h 187"/>
                  <a:gd name="T36" fmla="*/ 135 w 439"/>
                  <a:gd name="T37" fmla="*/ 13 h 187"/>
                  <a:gd name="T38" fmla="*/ 199 w 439"/>
                  <a:gd name="T39" fmla="*/ 28 h 187"/>
                  <a:gd name="T40" fmla="*/ 282 w 439"/>
                  <a:gd name="T41" fmla="*/ 33 h 187"/>
                  <a:gd name="T42" fmla="*/ 307 w 439"/>
                  <a:gd name="T43" fmla="*/ 50 h 187"/>
                  <a:gd name="T44" fmla="*/ 387 w 439"/>
                  <a:gd name="T45" fmla="*/ 63 h 187"/>
                  <a:gd name="T46" fmla="*/ 439 w 439"/>
                  <a:gd name="T47" fmla="*/ 71 h 1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9" h="187">
                    <a:moveTo>
                      <a:pt x="439" y="71"/>
                    </a:moveTo>
                    <a:lnTo>
                      <a:pt x="432" y="95"/>
                    </a:lnTo>
                    <a:lnTo>
                      <a:pt x="416" y="126"/>
                    </a:lnTo>
                    <a:lnTo>
                      <a:pt x="387" y="147"/>
                    </a:lnTo>
                    <a:lnTo>
                      <a:pt x="287" y="153"/>
                    </a:lnTo>
                    <a:lnTo>
                      <a:pt x="252" y="185"/>
                    </a:lnTo>
                    <a:lnTo>
                      <a:pt x="209" y="187"/>
                    </a:lnTo>
                    <a:lnTo>
                      <a:pt x="195" y="168"/>
                    </a:lnTo>
                    <a:lnTo>
                      <a:pt x="157" y="167"/>
                    </a:lnTo>
                    <a:lnTo>
                      <a:pt x="130" y="155"/>
                    </a:lnTo>
                    <a:lnTo>
                      <a:pt x="72" y="150"/>
                    </a:lnTo>
                    <a:lnTo>
                      <a:pt x="40" y="138"/>
                    </a:lnTo>
                    <a:lnTo>
                      <a:pt x="12" y="125"/>
                    </a:lnTo>
                    <a:lnTo>
                      <a:pt x="0" y="81"/>
                    </a:lnTo>
                    <a:lnTo>
                      <a:pt x="0" y="15"/>
                    </a:lnTo>
                    <a:lnTo>
                      <a:pt x="27" y="0"/>
                    </a:lnTo>
                    <a:lnTo>
                      <a:pt x="97" y="6"/>
                    </a:lnTo>
                    <a:lnTo>
                      <a:pt x="100" y="20"/>
                    </a:lnTo>
                    <a:lnTo>
                      <a:pt x="135" y="13"/>
                    </a:lnTo>
                    <a:lnTo>
                      <a:pt x="199" y="28"/>
                    </a:lnTo>
                    <a:lnTo>
                      <a:pt x="282" y="33"/>
                    </a:lnTo>
                    <a:lnTo>
                      <a:pt x="307" y="50"/>
                    </a:lnTo>
                    <a:lnTo>
                      <a:pt x="387" y="63"/>
                    </a:lnTo>
                    <a:lnTo>
                      <a:pt x="439" y="71"/>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514" name="Freeform 164"/>
              <p:cNvSpPr>
                <a:spLocks/>
              </p:cNvSpPr>
              <p:nvPr/>
            </p:nvSpPr>
            <p:spPr bwMode="auto">
              <a:xfrm>
                <a:off x="2426" y="2640"/>
                <a:ext cx="386" cy="249"/>
              </a:xfrm>
              <a:custGeom>
                <a:avLst/>
                <a:gdLst>
                  <a:gd name="T0" fmla="*/ 386 w 386"/>
                  <a:gd name="T1" fmla="*/ 90 h 249"/>
                  <a:gd name="T2" fmla="*/ 347 w 386"/>
                  <a:gd name="T3" fmla="*/ 95 h 249"/>
                  <a:gd name="T4" fmla="*/ 314 w 386"/>
                  <a:gd name="T5" fmla="*/ 94 h 249"/>
                  <a:gd name="T6" fmla="*/ 314 w 386"/>
                  <a:gd name="T7" fmla="*/ 117 h 249"/>
                  <a:gd name="T8" fmla="*/ 324 w 386"/>
                  <a:gd name="T9" fmla="*/ 131 h 249"/>
                  <a:gd name="T10" fmla="*/ 326 w 386"/>
                  <a:gd name="T11" fmla="*/ 151 h 249"/>
                  <a:gd name="T12" fmla="*/ 317 w 386"/>
                  <a:gd name="T13" fmla="*/ 167 h 249"/>
                  <a:gd name="T14" fmla="*/ 319 w 386"/>
                  <a:gd name="T15" fmla="*/ 207 h 249"/>
                  <a:gd name="T16" fmla="*/ 292 w 386"/>
                  <a:gd name="T17" fmla="*/ 249 h 249"/>
                  <a:gd name="T18" fmla="*/ 212 w 386"/>
                  <a:gd name="T19" fmla="*/ 236 h 249"/>
                  <a:gd name="T20" fmla="*/ 187 w 386"/>
                  <a:gd name="T21" fmla="*/ 219 h 249"/>
                  <a:gd name="T22" fmla="*/ 104 w 386"/>
                  <a:gd name="T23" fmla="*/ 214 h 249"/>
                  <a:gd name="T24" fmla="*/ 40 w 386"/>
                  <a:gd name="T25" fmla="*/ 199 h 249"/>
                  <a:gd name="T26" fmla="*/ 5 w 386"/>
                  <a:gd name="T27" fmla="*/ 206 h 249"/>
                  <a:gd name="T28" fmla="*/ 2 w 386"/>
                  <a:gd name="T29" fmla="*/ 192 h 249"/>
                  <a:gd name="T30" fmla="*/ 0 w 386"/>
                  <a:gd name="T31" fmla="*/ 184 h 249"/>
                  <a:gd name="T32" fmla="*/ 22 w 386"/>
                  <a:gd name="T33" fmla="*/ 167 h 249"/>
                  <a:gd name="T34" fmla="*/ 64 w 386"/>
                  <a:gd name="T35" fmla="*/ 171 h 249"/>
                  <a:gd name="T36" fmla="*/ 90 w 386"/>
                  <a:gd name="T37" fmla="*/ 162 h 249"/>
                  <a:gd name="T38" fmla="*/ 94 w 386"/>
                  <a:gd name="T39" fmla="*/ 146 h 249"/>
                  <a:gd name="T40" fmla="*/ 137 w 386"/>
                  <a:gd name="T41" fmla="*/ 141 h 249"/>
                  <a:gd name="T42" fmla="*/ 154 w 386"/>
                  <a:gd name="T43" fmla="*/ 101 h 249"/>
                  <a:gd name="T44" fmla="*/ 159 w 386"/>
                  <a:gd name="T45" fmla="*/ 60 h 249"/>
                  <a:gd name="T46" fmla="*/ 177 w 386"/>
                  <a:gd name="T47" fmla="*/ 17 h 249"/>
                  <a:gd name="T48" fmla="*/ 212 w 386"/>
                  <a:gd name="T49" fmla="*/ 0 h 249"/>
                  <a:gd name="T50" fmla="*/ 237 w 386"/>
                  <a:gd name="T51" fmla="*/ 17 h 249"/>
                  <a:gd name="T52" fmla="*/ 307 w 386"/>
                  <a:gd name="T53" fmla="*/ 32 h 249"/>
                  <a:gd name="T54" fmla="*/ 354 w 386"/>
                  <a:gd name="T55" fmla="*/ 44 h 249"/>
                  <a:gd name="T56" fmla="*/ 374 w 386"/>
                  <a:gd name="T57" fmla="*/ 64 h 249"/>
                  <a:gd name="T58" fmla="*/ 386 w 386"/>
                  <a:gd name="T59" fmla="*/ 90 h 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6" h="249">
                    <a:moveTo>
                      <a:pt x="386" y="90"/>
                    </a:moveTo>
                    <a:lnTo>
                      <a:pt x="347" y="95"/>
                    </a:lnTo>
                    <a:lnTo>
                      <a:pt x="314" y="94"/>
                    </a:lnTo>
                    <a:lnTo>
                      <a:pt x="314" y="117"/>
                    </a:lnTo>
                    <a:lnTo>
                      <a:pt x="324" y="131"/>
                    </a:lnTo>
                    <a:lnTo>
                      <a:pt x="326" y="151"/>
                    </a:lnTo>
                    <a:lnTo>
                      <a:pt x="317" y="167"/>
                    </a:lnTo>
                    <a:lnTo>
                      <a:pt x="319" y="207"/>
                    </a:lnTo>
                    <a:lnTo>
                      <a:pt x="292" y="249"/>
                    </a:lnTo>
                    <a:lnTo>
                      <a:pt x="212" y="236"/>
                    </a:lnTo>
                    <a:lnTo>
                      <a:pt x="187" y="219"/>
                    </a:lnTo>
                    <a:lnTo>
                      <a:pt x="104" y="214"/>
                    </a:lnTo>
                    <a:lnTo>
                      <a:pt x="40" y="199"/>
                    </a:lnTo>
                    <a:lnTo>
                      <a:pt x="5" y="206"/>
                    </a:lnTo>
                    <a:lnTo>
                      <a:pt x="2" y="192"/>
                    </a:lnTo>
                    <a:lnTo>
                      <a:pt x="0" y="184"/>
                    </a:lnTo>
                    <a:lnTo>
                      <a:pt x="22" y="167"/>
                    </a:lnTo>
                    <a:lnTo>
                      <a:pt x="64" y="171"/>
                    </a:lnTo>
                    <a:lnTo>
                      <a:pt x="90" y="162"/>
                    </a:lnTo>
                    <a:lnTo>
                      <a:pt x="94" y="146"/>
                    </a:lnTo>
                    <a:lnTo>
                      <a:pt x="137" y="141"/>
                    </a:lnTo>
                    <a:lnTo>
                      <a:pt x="154" y="101"/>
                    </a:lnTo>
                    <a:lnTo>
                      <a:pt x="159" y="60"/>
                    </a:lnTo>
                    <a:lnTo>
                      <a:pt x="177" y="17"/>
                    </a:lnTo>
                    <a:lnTo>
                      <a:pt x="212" y="0"/>
                    </a:lnTo>
                    <a:lnTo>
                      <a:pt x="237" y="17"/>
                    </a:lnTo>
                    <a:lnTo>
                      <a:pt x="307" y="32"/>
                    </a:lnTo>
                    <a:lnTo>
                      <a:pt x="354" y="44"/>
                    </a:lnTo>
                    <a:lnTo>
                      <a:pt x="374" y="64"/>
                    </a:lnTo>
                    <a:lnTo>
                      <a:pt x="386" y="90"/>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en-US" dirty="0"/>
              </a:p>
            </p:txBody>
          </p:sp>
          <p:sp>
            <p:nvSpPr>
              <p:cNvPr id="515" name="Freeform 165"/>
              <p:cNvSpPr>
                <a:spLocks/>
              </p:cNvSpPr>
              <p:nvPr/>
            </p:nvSpPr>
            <p:spPr bwMode="auto">
              <a:xfrm>
                <a:off x="2426" y="2640"/>
                <a:ext cx="386" cy="249"/>
              </a:xfrm>
              <a:custGeom>
                <a:avLst/>
                <a:gdLst>
                  <a:gd name="T0" fmla="*/ 386 w 386"/>
                  <a:gd name="T1" fmla="*/ 90 h 249"/>
                  <a:gd name="T2" fmla="*/ 347 w 386"/>
                  <a:gd name="T3" fmla="*/ 95 h 249"/>
                  <a:gd name="T4" fmla="*/ 314 w 386"/>
                  <a:gd name="T5" fmla="*/ 94 h 249"/>
                  <a:gd name="T6" fmla="*/ 314 w 386"/>
                  <a:gd name="T7" fmla="*/ 117 h 249"/>
                  <a:gd name="T8" fmla="*/ 324 w 386"/>
                  <a:gd name="T9" fmla="*/ 131 h 249"/>
                  <a:gd name="T10" fmla="*/ 326 w 386"/>
                  <a:gd name="T11" fmla="*/ 151 h 249"/>
                  <a:gd name="T12" fmla="*/ 317 w 386"/>
                  <a:gd name="T13" fmla="*/ 167 h 249"/>
                  <a:gd name="T14" fmla="*/ 319 w 386"/>
                  <a:gd name="T15" fmla="*/ 207 h 249"/>
                  <a:gd name="T16" fmla="*/ 292 w 386"/>
                  <a:gd name="T17" fmla="*/ 249 h 249"/>
                  <a:gd name="T18" fmla="*/ 212 w 386"/>
                  <a:gd name="T19" fmla="*/ 236 h 249"/>
                  <a:gd name="T20" fmla="*/ 187 w 386"/>
                  <a:gd name="T21" fmla="*/ 219 h 249"/>
                  <a:gd name="T22" fmla="*/ 104 w 386"/>
                  <a:gd name="T23" fmla="*/ 214 h 249"/>
                  <a:gd name="T24" fmla="*/ 40 w 386"/>
                  <a:gd name="T25" fmla="*/ 199 h 249"/>
                  <a:gd name="T26" fmla="*/ 5 w 386"/>
                  <a:gd name="T27" fmla="*/ 206 h 249"/>
                  <a:gd name="T28" fmla="*/ 2 w 386"/>
                  <a:gd name="T29" fmla="*/ 192 h 249"/>
                  <a:gd name="T30" fmla="*/ 0 w 386"/>
                  <a:gd name="T31" fmla="*/ 184 h 249"/>
                  <a:gd name="T32" fmla="*/ 22 w 386"/>
                  <a:gd name="T33" fmla="*/ 167 h 249"/>
                  <a:gd name="T34" fmla="*/ 64 w 386"/>
                  <a:gd name="T35" fmla="*/ 171 h 249"/>
                  <a:gd name="T36" fmla="*/ 90 w 386"/>
                  <a:gd name="T37" fmla="*/ 162 h 249"/>
                  <a:gd name="T38" fmla="*/ 94 w 386"/>
                  <a:gd name="T39" fmla="*/ 146 h 249"/>
                  <a:gd name="T40" fmla="*/ 137 w 386"/>
                  <a:gd name="T41" fmla="*/ 141 h 249"/>
                  <a:gd name="T42" fmla="*/ 154 w 386"/>
                  <a:gd name="T43" fmla="*/ 101 h 249"/>
                  <a:gd name="T44" fmla="*/ 159 w 386"/>
                  <a:gd name="T45" fmla="*/ 60 h 249"/>
                  <a:gd name="T46" fmla="*/ 177 w 386"/>
                  <a:gd name="T47" fmla="*/ 17 h 249"/>
                  <a:gd name="T48" fmla="*/ 212 w 386"/>
                  <a:gd name="T49" fmla="*/ 0 h 249"/>
                  <a:gd name="T50" fmla="*/ 237 w 386"/>
                  <a:gd name="T51" fmla="*/ 17 h 249"/>
                  <a:gd name="T52" fmla="*/ 307 w 386"/>
                  <a:gd name="T53" fmla="*/ 32 h 249"/>
                  <a:gd name="T54" fmla="*/ 354 w 386"/>
                  <a:gd name="T55" fmla="*/ 44 h 249"/>
                  <a:gd name="T56" fmla="*/ 374 w 386"/>
                  <a:gd name="T57" fmla="*/ 64 h 249"/>
                  <a:gd name="T58" fmla="*/ 386 w 386"/>
                  <a:gd name="T59" fmla="*/ 90 h 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6" h="249">
                    <a:moveTo>
                      <a:pt x="386" y="90"/>
                    </a:moveTo>
                    <a:lnTo>
                      <a:pt x="347" y="95"/>
                    </a:lnTo>
                    <a:lnTo>
                      <a:pt x="314" y="94"/>
                    </a:lnTo>
                    <a:lnTo>
                      <a:pt x="314" y="117"/>
                    </a:lnTo>
                    <a:lnTo>
                      <a:pt x="324" y="131"/>
                    </a:lnTo>
                    <a:lnTo>
                      <a:pt x="326" y="151"/>
                    </a:lnTo>
                    <a:lnTo>
                      <a:pt x="317" y="167"/>
                    </a:lnTo>
                    <a:lnTo>
                      <a:pt x="319" y="207"/>
                    </a:lnTo>
                    <a:lnTo>
                      <a:pt x="292" y="249"/>
                    </a:lnTo>
                    <a:lnTo>
                      <a:pt x="212" y="236"/>
                    </a:lnTo>
                    <a:lnTo>
                      <a:pt x="187" y="219"/>
                    </a:lnTo>
                    <a:lnTo>
                      <a:pt x="104" y="214"/>
                    </a:lnTo>
                    <a:lnTo>
                      <a:pt x="40" y="199"/>
                    </a:lnTo>
                    <a:lnTo>
                      <a:pt x="5" y="206"/>
                    </a:lnTo>
                    <a:lnTo>
                      <a:pt x="2" y="192"/>
                    </a:lnTo>
                    <a:lnTo>
                      <a:pt x="0" y="184"/>
                    </a:lnTo>
                    <a:lnTo>
                      <a:pt x="22" y="167"/>
                    </a:lnTo>
                    <a:lnTo>
                      <a:pt x="64" y="171"/>
                    </a:lnTo>
                    <a:lnTo>
                      <a:pt x="90" y="162"/>
                    </a:lnTo>
                    <a:lnTo>
                      <a:pt x="94" y="146"/>
                    </a:lnTo>
                    <a:lnTo>
                      <a:pt x="137" y="141"/>
                    </a:lnTo>
                    <a:lnTo>
                      <a:pt x="154" y="101"/>
                    </a:lnTo>
                    <a:lnTo>
                      <a:pt x="159" y="60"/>
                    </a:lnTo>
                    <a:lnTo>
                      <a:pt x="177" y="17"/>
                    </a:lnTo>
                    <a:lnTo>
                      <a:pt x="212" y="0"/>
                    </a:lnTo>
                    <a:lnTo>
                      <a:pt x="237" y="17"/>
                    </a:lnTo>
                    <a:lnTo>
                      <a:pt x="307" y="32"/>
                    </a:lnTo>
                    <a:lnTo>
                      <a:pt x="354" y="44"/>
                    </a:lnTo>
                    <a:lnTo>
                      <a:pt x="374" y="64"/>
                    </a:lnTo>
                    <a:lnTo>
                      <a:pt x="386" y="90"/>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516" name="Freeform 166"/>
              <p:cNvSpPr>
                <a:spLocks/>
              </p:cNvSpPr>
              <p:nvPr/>
            </p:nvSpPr>
            <p:spPr bwMode="auto">
              <a:xfrm>
                <a:off x="2144" y="2592"/>
                <a:ext cx="376" cy="249"/>
              </a:xfrm>
              <a:custGeom>
                <a:avLst/>
                <a:gdLst>
                  <a:gd name="T0" fmla="*/ 376 w 376"/>
                  <a:gd name="T1" fmla="*/ 195 h 249"/>
                  <a:gd name="T2" fmla="*/ 372 w 376"/>
                  <a:gd name="T3" fmla="*/ 210 h 249"/>
                  <a:gd name="T4" fmla="*/ 346 w 376"/>
                  <a:gd name="T5" fmla="*/ 219 h 249"/>
                  <a:gd name="T6" fmla="*/ 304 w 376"/>
                  <a:gd name="T7" fmla="*/ 215 h 249"/>
                  <a:gd name="T8" fmla="*/ 282 w 376"/>
                  <a:gd name="T9" fmla="*/ 232 h 249"/>
                  <a:gd name="T10" fmla="*/ 284 w 376"/>
                  <a:gd name="T11" fmla="*/ 240 h 249"/>
                  <a:gd name="T12" fmla="*/ 214 w 376"/>
                  <a:gd name="T13" fmla="*/ 234 h 249"/>
                  <a:gd name="T14" fmla="*/ 187 w 376"/>
                  <a:gd name="T15" fmla="*/ 249 h 249"/>
                  <a:gd name="T16" fmla="*/ 175 w 376"/>
                  <a:gd name="T17" fmla="*/ 215 h 249"/>
                  <a:gd name="T18" fmla="*/ 142 w 376"/>
                  <a:gd name="T19" fmla="*/ 189 h 249"/>
                  <a:gd name="T20" fmla="*/ 140 w 376"/>
                  <a:gd name="T21" fmla="*/ 157 h 249"/>
                  <a:gd name="T22" fmla="*/ 119 w 376"/>
                  <a:gd name="T23" fmla="*/ 138 h 249"/>
                  <a:gd name="T24" fmla="*/ 82 w 376"/>
                  <a:gd name="T25" fmla="*/ 149 h 249"/>
                  <a:gd name="T26" fmla="*/ 0 w 376"/>
                  <a:gd name="T27" fmla="*/ 130 h 249"/>
                  <a:gd name="T28" fmla="*/ 25 w 376"/>
                  <a:gd name="T29" fmla="*/ 115 h 249"/>
                  <a:gd name="T30" fmla="*/ 29 w 376"/>
                  <a:gd name="T31" fmla="*/ 95 h 249"/>
                  <a:gd name="T32" fmla="*/ 19 w 376"/>
                  <a:gd name="T33" fmla="*/ 78 h 249"/>
                  <a:gd name="T34" fmla="*/ 22 w 376"/>
                  <a:gd name="T35" fmla="*/ 58 h 249"/>
                  <a:gd name="T36" fmla="*/ 12 w 376"/>
                  <a:gd name="T37" fmla="*/ 50 h 249"/>
                  <a:gd name="T38" fmla="*/ 17 w 376"/>
                  <a:gd name="T39" fmla="*/ 32 h 249"/>
                  <a:gd name="T40" fmla="*/ 37 w 376"/>
                  <a:gd name="T41" fmla="*/ 28 h 249"/>
                  <a:gd name="T42" fmla="*/ 50 w 376"/>
                  <a:gd name="T43" fmla="*/ 17 h 249"/>
                  <a:gd name="T44" fmla="*/ 49 w 376"/>
                  <a:gd name="T45" fmla="*/ 5 h 249"/>
                  <a:gd name="T46" fmla="*/ 109 w 376"/>
                  <a:gd name="T47" fmla="*/ 10 h 249"/>
                  <a:gd name="T48" fmla="*/ 149 w 376"/>
                  <a:gd name="T49" fmla="*/ 0 h 249"/>
                  <a:gd name="T50" fmla="*/ 170 w 376"/>
                  <a:gd name="T51" fmla="*/ 22 h 249"/>
                  <a:gd name="T52" fmla="*/ 172 w 376"/>
                  <a:gd name="T53" fmla="*/ 65 h 249"/>
                  <a:gd name="T54" fmla="*/ 209 w 376"/>
                  <a:gd name="T55" fmla="*/ 68 h 249"/>
                  <a:gd name="T56" fmla="*/ 249 w 376"/>
                  <a:gd name="T57" fmla="*/ 93 h 249"/>
                  <a:gd name="T58" fmla="*/ 271 w 376"/>
                  <a:gd name="T59" fmla="*/ 117 h 249"/>
                  <a:gd name="T60" fmla="*/ 314 w 376"/>
                  <a:gd name="T61" fmla="*/ 118 h 249"/>
                  <a:gd name="T62" fmla="*/ 347 w 376"/>
                  <a:gd name="T63" fmla="*/ 143 h 249"/>
                  <a:gd name="T64" fmla="*/ 352 w 376"/>
                  <a:gd name="T65" fmla="*/ 184 h 249"/>
                  <a:gd name="T66" fmla="*/ 376 w 376"/>
                  <a:gd name="T67" fmla="*/ 195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 h="249">
                    <a:moveTo>
                      <a:pt x="376" y="195"/>
                    </a:moveTo>
                    <a:lnTo>
                      <a:pt x="372" y="210"/>
                    </a:lnTo>
                    <a:lnTo>
                      <a:pt x="346" y="219"/>
                    </a:lnTo>
                    <a:lnTo>
                      <a:pt x="304" y="215"/>
                    </a:lnTo>
                    <a:lnTo>
                      <a:pt x="282" y="232"/>
                    </a:lnTo>
                    <a:lnTo>
                      <a:pt x="284" y="240"/>
                    </a:lnTo>
                    <a:lnTo>
                      <a:pt x="214" y="234"/>
                    </a:lnTo>
                    <a:lnTo>
                      <a:pt x="187" y="249"/>
                    </a:lnTo>
                    <a:lnTo>
                      <a:pt x="175" y="215"/>
                    </a:lnTo>
                    <a:lnTo>
                      <a:pt x="142" y="189"/>
                    </a:lnTo>
                    <a:lnTo>
                      <a:pt x="140" y="157"/>
                    </a:lnTo>
                    <a:lnTo>
                      <a:pt x="119" y="138"/>
                    </a:lnTo>
                    <a:lnTo>
                      <a:pt x="82" y="149"/>
                    </a:lnTo>
                    <a:lnTo>
                      <a:pt x="0" y="130"/>
                    </a:lnTo>
                    <a:lnTo>
                      <a:pt x="25" y="115"/>
                    </a:lnTo>
                    <a:lnTo>
                      <a:pt x="29" y="95"/>
                    </a:lnTo>
                    <a:lnTo>
                      <a:pt x="19" y="78"/>
                    </a:lnTo>
                    <a:lnTo>
                      <a:pt x="22" y="58"/>
                    </a:lnTo>
                    <a:lnTo>
                      <a:pt x="12" y="50"/>
                    </a:lnTo>
                    <a:lnTo>
                      <a:pt x="17" y="32"/>
                    </a:lnTo>
                    <a:lnTo>
                      <a:pt x="37" y="28"/>
                    </a:lnTo>
                    <a:lnTo>
                      <a:pt x="50" y="17"/>
                    </a:lnTo>
                    <a:lnTo>
                      <a:pt x="49" y="5"/>
                    </a:lnTo>
                    <a:lnTo>
                      <a:pt x="109" y="10"/>
                    </a:lnTo>
                    <a:lnTo>
                      <a:pt x="149" y="0"/>
                    </a:lnTo>
                    <a:lnTo>
                      <a:pt x="170" y="22"/>
                    </a:lnTo>
                    <a:lnTo>
                      <a:pt x="172" y="65"/>
                    </a:lnTo>
                    <a:lnTo>
                      <a:pt x="209" y="68"/>
                    </a:lnTo>
                    <a:lnTo>
                      <a:pt x="249" y="93"/>
                    </a:lnTo>
                    <a:lnTo>
                      <a:pt x="271" y="117"/>
                    </a:lnTo>
                    <a:lnTo>
                      <a:pt x="314" y="118"/>
                    </a:lnTo>
                    <a:lnTo>
                      <a:pt x="347" y="143"/>
                    </a:lnTo>
                    <a:lnTo>
                      <a:pt x="352" y="184"/>
                    </a:lnTo>
                    <a:lnTo>
                      <a:pt x="376" y="195"/>
                    </a:ln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517" name="Freeform 167"/>
              <p:cNvSpPr>
                <a:spLocks/>
              </p:cNvSpPr>
              <p:nvPr/>
            </p:nvSpPr>
            <p:spPr bwMode="auto">
              <a:xfrm>
                <a:off x="2144" y="2592"/>
                <a:ext cx="376" cy="249"/>
              </a:xfrm>
              <a:custGeom>
                <a:avLst/>
                <a:gdLst>
                  <a:gd name="T0" fmla="*/ 376 w 376"/>
                  <a:gd name="T1" fmla="*/ 195 h 249"/>
                  <a:gd name="T2" fmla="*/ 372 w 376"/>
                  <a:gd name="T3" fmla="*/ 210 h 249"/>
                  <a:gd name="T4" fmla="*/ 346 w 376"/>
                  <a:gd name="T5" fmla="*/ 219 h 249"/>
                  <a:gd name="T6" fmla="*/ 304 w 376"/>
                  <a:gd name="T7" fmla="*/ 215 h 249"/>
                  <a:gd name="T8" fmla="*/ 282 w 376"/>
                  <a:gd name="T9" fmla="*/ 232 h 249"/>
                  <a:gd name="T10" fmla="*/ 284 w 376"/>
                  <a:gd name="T11" fmla="*/ 240 h 249"/>
                  <a:gd name="T12" fmla="*/ 214 w 376"/>
                  <a:gd name="T13" fmla="*/ 234 h 249"/>
                  <a:gd name="T14" fmla="*/ 187 w 376"/>
                  <a:gd name="T15" fmla="*/ 249 h 249"/>
                  <a:gd name="T16" fmla="*/ 175 w 376"/>
                  <a:gd name="T17" fmla="*/ 215 h 249"/>
                  <a:gd name="T18" fmla="*/ 142 w 376"/>
                  <a:gd name="T19" fmla="*/ 189 h 249"/>
                  <a:gd name="T20" fmla="*/ 140 w 376"/>
                  <a:gd name="T21" fmla="*/ 157 h 249"/>
                  <a:gd name="T22" fmla="*/ 119 w 376"/>
                  <a:gd name="T23" fmla="*/ 138 h 249"/>
                  <a:gd name="T24" fmla="*/ 82 w 376"/>
                  <a:gd name="T25" fmla="*/ 149 h 249"/>
                  <a:gd name="T26" fmla="*/ 0 w 376"/>
                  <a:gd name="T27" fmla="*/ 130 h 249"/>
                  <a:gd name="T28" fmla="*/ 25 w 376"/>
                  <a:gd name="T29" fmla="*/ 115 h 249"/>
                  <a:gd name="T30" fmla="*/ 29 w 376"/>
                  <a:gd name="T31" fmla="*/ 95 h 249"/>
                  <a:gd name="T32" fmla="*/ 19 w 376"/>
                  <a:gd name="T33" fmla="*/ 78 h 249"/>
                  <a:gd name="T34" fmla="*/ 22 w 376"/>
                  <a:gd name="T35" fmla="*/ 58 h 249"/>
                  <a:gd name="T36" fmla="*/ 12 w 376"/>
                  <a:gd name="T37" fmla="*/ 50 h 249"/>
                  <a:gd name="T38" fmla="*/ 17 w 376"/>
                  <a:gd name="T39" fmla="*/ 32 h 249"/>
                  <a:gd name="T40" fmla="*/ 37 w 376"/>
                  <a:gd name="T41" fmla="*/ 28 h 249"/>
                  <a:gd name="T42" fmla="*/ 50 w 376"/>
                  <a:gd name="T43" fmla="*/ 17 h 249"/>
                  <a:gd name="T44" fmla="*/ 49 w 376"/>
                  <a:gd name="T45" fmla="*/ 5 h 249"/>
                  <a:gd name="T46" fmla="*/ 109 w 376"/>
                  <a:gd name="T47" fmla="*/ 10 h 249"/>
                  <a:gd name="T48" fmla="*/ 149 w 376"/>
                  <a:gd name="T49" fmla="*/ 0 h 249"/>
                  <a:gd name="T50" fmla="*/ 170 w 376"/>
                  <a:gd name="T51" fmla="*/ 22 h 249"/>
                  <a:gd name="T52" fmla="*/ 172 w 376"/>
                  <a:gd name="T53" fmla="*/ 65 h 249"/>
                  <a:gd name="T54" fmla="*/ 209 w 376"/>
                  <a:gd name="T55" fmla="*/ 68 h 249"/>
                  <a:gd name="T56" fmla="*/ 249 w 376"/>
                  <a:gd name="T57" fmla="*/ 93 h 249"/>
                  <a:gd name="T58" fmla="*/ 271 w 376"/>
                  <a:gd name="T59" fmla="*/ 117 h 249"/>
                  <a:gd name="T60" fmla="*/ 314 w 376"/>
                  <a:gd name="T61" fmla="*/ 118 h 249"/>
                  <a:gd name="T62" fmla="*/ 347 w 376"/>
                  <a:gd name="T63" fmla="*/ 143 h 249"/>
                  <a:gd name="T64" fmla="*/ 352 w 376"/>
                  <a:gd name="T65" fmla="*/ 184 h 249"/>
                  <a:gd name="T66" fmla="*/ 376 w 376"/>
                  <a:gd name="T67" fmla="*/ 195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 h="249">
                    <a:moveTo>
                      <a:pt x="376" y="195"/>
                    </a:moveTo>
                    <a:lnTo>
                      <a:pt x="372" y="210"/>
                    </a:lnTo>
                    <a:lnTo>
                      <a:pt x="346" y="219"/>
                    </a:lnTo>
                    <a:lnTo>
                      <a:pt x="304" y="215"/>
                    </a:lnTo>
                    <a:lnTo>
                      <a:pt x="282" y="232"/>
                    </a:lnTo>
                    <a:lnTo>
                      <a:pt x="284" y="240"/>
                    </a:lnTo>
                    <a:lnTo>
                      <a:pt x="214" y="234"/>
                    </a:lnTo>
                    <a:lnTo>
                      <a:pt x="187" y="249"/>
                    </a:lnTo>
                    <a:lnTo>
                      <a:pt x="175" y="215"/>
                    </a:lnTo>
                    <a:lnTo>
                      <a:pt x="142" y="189"/>
                    </a:lnTo>
                    <a:lnTo>
                      <a:pt x="140" y="157"/>
                    </a:lnTo>
                    <a:lnTo>
                      <a:pt x="119" y="138"/>
                    </a:lnTo>
                    <a:lnTo>
                      <a:pt x="82" y="149"/>
                    </a:lnTo>
                    <a:lnTo>
                      <a:pt x="0" y="130"/>
                    </a:lnTo>
                    <a:lnTo>
                      <a:pt x="25" y="115"/>
                    </a:lnTo>
                    <a:lnTo>
                      <a:pt x="29" y="95"/>
                    </a:lnTo>
                    <a:lnTo>
                      <a:pt x="19" y="78"/>
                    </a:lnTo>
                    <a:lnTo>
                      <a:pt x="22" y="58"/>
                    </a:lnTo>
                    <a:lnTo>
                      <a:pt x="12" y="50"/>
                    </a:lnTo>
                    <a:lnTo>
                      <a:pt x="17" y="32"/>
                    </a:lnTo>
                    <a:lnTo>
                      <a:pt x="37" y="28"/>
                    </a:lnTo>
                    <a:lnTo>
                      <a:pt x="50" y="17"/>
                    </a:lnTo>
                    <a:lnTo>
                      <a:pt x="49" y="5"/>
                    </a:lnTo>
                    <a:lnTo>
                      <a:pt x="109" y="10"/>
                    </a:lnTo>
                    <a:lnTo>
                      <a:pt x="149" y="0"/>
                    </a:lnTo>
                    <a:lnTo>
                      <a:pt x="170" y="22"/>
                    </a:lnTo>
                    <a:lnTo>
                      <a:pt x="172" y="65"/>
                    </a:lnTo>
                    <a:lnTo>
                      <a:pt x="209" y="68"/>
                    </a:lnTo>
                    <a:lnTo>
                      <a:pt x="249" y="93"/>
                    </a:lnTo>
                    <a:lnTo>
                      <a:pt x="271" y="117"/>
                    </a:lnTo>
                    <a:lnTo>
                      <a:pt x="314" y="118"/>
                    </a:lnTo>
                    <a:lnTo>
                      <a:pt x="347" y="143"/>
                    </a:lnTo>
                    <a:lnTo>
                      <a:pt x="352" y="184"/>
                    </a:lnTo>
                    <a:lnTo>
                      <a:pt x="376" y="195"/>
                    </a:lnTo>
                    <a:close/>
                  </a:path>
                </a:pathLst>
              </a:custGeom>
              <a:noFill/>
              <a:ln w="7">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518" name="Freeform 168"/>
              <p:cNvSpPr>
                <a:spLocks/>
              </p:cNvSpPr>
              <p:nvPr/>
            </p:nvSpPr>
            <p:spPr bwMode="auto">
              <a:xfrm>
                <a:off x="2073" y="2337"/>
                <a:ext cx="468" cy="400"/>
              </a:xfrm>
              <a:custGeom>
                <a:avLst/>
                <a:gdLst>
                  <a:gd name="T0" fmla="*/ 30 w 468"/>
                  <a:gd name="T1" fmla="*/ 187 h 400"/>
                  <a:gd name="T2" fmla="*/ 76 w 468"/>
                  <a:gd name="T3" fmla="*/ 222 h 400"/>
                  <a:gd name="T4" fmla="*/ 116 w 468"/>
                  <a:gd name="T5" fmla="*/ 242 h 400"/>
                  <a:gd name="T6" fmla="*/ 120 w 468"/>
                  <a:gd name="T7" fmla="*/ 260 h 400"/>
                  <a:gd name="T8" fmla="*/ 180 w 468"/>
                  <a:gd name="T9" fmla="*/ 265 h 400"/>
                  <a:gd name="T10" fmla="*/ 220 w 468"/>
                  <a:gd name="T11" fmla="*/ 255 h 400"/>
                  <a:gd name="T12" fmla="*/ 241 w 468"/>
                  <a:gd name="T13" fmla="*/ 277 h 400"/>
                  <a:gd name="T14" fmla="*/ 243 w 468"/>
                  <a:gd name="T15" fmla="*/ 320 h 400"/>
                  <a:gd name="T16" fmla="*/ 280 w 468"/>
                  <a:gd name="T17" fmla="*/ 323 h 400"/>
                  <a:gd name="T18" fmla="*/ 320 w 468"/>
                  <a:gd name="T19" fmla="*/ 348 h 400"/>
                  <a:gd name="T20" fmla="*/ 342 w 468"/>
                  <a:gd name="T21" fmla="*/ 372 h 400"/>
                  <a:gd name="T22" fmla="*/ 385 w 468"/>
                  <a:gd name="T23" fmla="*/ 373 h 400"/>
                  <a:gd name="T24" fmla="*/ 420 w 468"/>
                  <a:gd name="T25" fmla="*/ 400 h 400"/>
                  <a:gd name="T26" fmla="*/ 437 w 468"/>
                  <a:gd name="T27" fmla="*/ 377 h 400"/>
                  <a:gd name="T28" fmla="*/ 453 w 468"/>
                  <a:gd name="T29" fmla="*/ 372 h 400"/>
                  <a:gd name="T30" fmla="*/ 455 w 468"/>
                  <a:gd name="T31" fmla="*/ 338 h 400"/>
                  <a:gd name="T32" fmla="*/ 468 w 468"/>
                  <a:gd name="T33" fmla="*/ 298 h 400"/>
                  <a:gd name="T34" fmla="*/ 443 w 468"/>
                  <a:gd name="T35" fmla="*/ 275 h 400"/>
                  <a:gd name="T36" fmla="*/ 420 w 468"/>
                  <a:gd name="T37" fmla="*/ 240 h 400"/>
                  <a:gd name="T38" fmla="*/ 357 w 468"/>
                  <a:gd name="T39" fmla="*/ 230 h 400"/>
                  <a:gd name="T40" fmla="*/ 307 w 468"/>
                  <a:gd name="T41" fmla="*/ 212 h 400"/>
                  <a:gd name="T42" fmla="*/ 245 w 468"/>
                  <a:gd name="T43" fmla="*/ 200 h 400"/>
                  <a:gd name="T44" fmla="*/ 235 w 468"/>
                  <a:gd name="T45" fmla="*/ 183 h 400"/>
                  <a:gd name="T46" fmla="*/ 241 w 468"/>
                  <a:gd name="T47" fmla="*/ 123 h 400"/>
                  <a:gd name="T48" fmla="*/ 238 w 468"/>
                  <a:gd name="T49" fmla="*/ 105 h 400"/>
                  <a:gd name="T50" fmla="*/ 215 w 468"/>
                  <a:gd name="T51" fmla="*/ 96 h 400"/>
                  <a:gd name="T52" fmla="*/ 188 w 468"/>
                  <a:gd name="T53" fmla="*/ 96 h 400"/>
                  <a:gd name="T54" fmla="*/ 158 w 468"/>
                  <a:gd name="T55" fmla="*/ 96 h 400"/>
                  <a:gd name="T56" fmla="*/ 135 w 468"/>
                  <a:gd name="T57" fmla="*/ 78 h 400"/>
                  <a:gd name="T58" fmla="*/ 126 w 468"/>
                  <a:gd name="T59" fmla="*/ 0 h 400"/>
                  <a:gd name="T60" fmla="*/ 51 w 468"/>
                  <a:gd name="T61" fmla="*/ 21 h 400"/>
                  <a:gd name="T62" fmla="*/ 41 w 468"/>
                  <a:gd name="T63" fmla="*/ 45 h 400"/>
                  <a:gd name="T64" fmla="*/ 11 w 468"/>
                  <a:gd name="T65" fmla="*/ 65 h 400"/>
                  <a:gd name="T66" fmla="*/ 3 w 468"/>
                  <a:gd name="T67" fmla="*/ 81 h 400"/>
                  <a:gd name="T68" fmla="*/ 0 w 468"/>
                  <a:gd name="T69" fmla="*/ 110 h 400"/>
                  <a:gd name="T70" fmla="*/ 11 w 468"/>
                  <a:gd name="T71" fmla="*/ 145 h 400"/>
                  <a:gd name="T72" fmla="*/ 30 w 468"/>
                  <a:gd name="T73" fmla="*/ 187 h 4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68" h="400">
                    <a:moveTo>
                      <a:pt x="30" y="187"/>
                    </a:moveTo>
                    <a:lnTo>
                      <a:pt x="76" y="222"/>
                    </a:lnTo>
                    <a:lnTo>
                      <a:pt x="116" y="242"/>
                    </a:lnTo>
                    <a:lnTo>
                      <a:pt x="120" y="260"/>
                    </a:lnTo>
                    <a:lnTo>
                      <a:pt x="180" y="265"/>
                    </a:lnTo>
                    <a:lnTo>
                      <a:pt x="220" y="255"/>
                    </a:lnTo>
                    <a:lnTo>
                      <a:pt x="241" y="277"/>
                    </a:lnTo>
                    <a:lnTo>
                      <a:pt x="243" y="320"/>
                    </a:lnTo>
                    <a:lnTo>
                      <a:pt x="280" y="323"/>
                    </a:lnTo>
                    <a:lnTo>
                      <a:pt x="320" y="348"/>
                    </a:lnTo>
                    <a:lnTo>
                      <a:pt x="342" y="372"/>
                    </a:lnTo>
                    <a:lnTo>
                      <a:pt x="385" y="373"/>
                    </a:lnTo>
                    <a:lnTo>
                      <a:pt x="420" y="400"/>
                    </a:lnTo>
                    <a:lnTo>
                      <a:pt x="437" y="377"/>
                    </a:lnTo>
                    <a:lnTo>
                      <a:pt x="453" y="372"/>
                    </a:lnTo>
                    <a:lnTo>
                      <a:pt x="455" y="338"/>
                    </a:lnTo>
                    <a:lnTo>
                      <a:pt x="468" y="298"/>
                    </a:lnTo>
                    <a:lnTo>
                      <a:pt x="443" y="275"/>
                    </a:lnTo>
                    <a:lnTo>
                      <a:pt x="420" y="240"/>
                    </a:lnTo>
                    <a:lnTo>
                      <a:pt x="357" y="230"/>
                    </a:lnTo>
                    <a:lnTo>
                      <a:pt x="307" y="212"/>
                    </a:lnTo>
                    <a:lnTo>
                      <a:pt x="245" y="200"/>
                    </a:lnTo>
                    <a:lnTo>
                      <a:pt x="235" y="183"/>
                    </a:lnTo>
                    <a:lnTo>
                      <a:pt x="241" y="123"/>
                    </a:lnTo>
                    <a:lnTo>
                      <a:pt x="238" y="105"/>
                    </a:lnTo>
                    <a:lnTo>
                      <a:pt x="215" y="96"/>
                    </a:lnTo>
                    <a:lnTo>
                      <a:pt x="188" y="96"/>
                    </a:lnTo>
                    <a:lnTo>
                      <a:pt x="158" y="96"/>
                    </a:lnTo>
                    <a:lnTo>
                      <a:pt x="135" y="78"/>
                    </a:lnTo>
                    <a:lnTo>
                      <a:pt x="126" y="0"/>
                    </a:lnTo>
                    <a:lnTo>
                      <a:pt x="51" y="21"/>
                    </a:lnTo>
                    <a:lnTo>
                      <a:pt x="41" y="45"/>
                    </a:lnTo>
                    <a:lnTo>
                      <a:pt x="11" y="65"/>
                    </a:lnTo>
                    <a:lnTo>
                      <a:pt x="3" y="81"/>
                    </a:lnTo>
                    <a:lnTo>
                      <a:pt x="0" y="110"/>
                    </a:lnTo>
                    <a:lnTo>
                      <a:pt x="11" y="145"/>
                    </a:lnTo>
                    <a:lnTo>
                      <a:pt x="30" y="187"/>
                    </a:lnTo>
                    <a:close/>
                  </a:path>
                </a:pathLst>
              </a:custGeom>
              <a:solidFill>
                <a:srgbClr val="DB214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519" name="Freeform 169"/>
              <p:cNvSpPr>
                <a:spLocks/>
              </p:cNvSpPr>
              <p:nvPr/>
            </p:nvSpPr>
            <p:spPr bwMode="auto">
              <a:xfrm>
                <a:off x="2073" y="2337"/>
                <a:ext cx="468" cy="400"/>
              </a:xfrm>
              <a:custGeom>
                <a:avLst/>
                <a:gdLst>
                  <a:gd name="T0" fmla="*/ 30 w 468"/>
                  <a:gd name="T1" fmla="*/ 187 h 400"/>
                  <a:gd name="T2" fmla="*/ 76 w 468"/>
                  <a:gd name="T3" fmla="*/ 222 h 400"/>
                  <a:gd name="T4" fmla="*/ 116 w 468"/>
                  <a:gd name="T5" fmla="*/ 242 h 400"/>
                  <a:gd name="T6" fmla="*/ 120 w 468"/>
                  <a:gd name="T7" fmla="*/ 260 h 400"/>
                  <a:gd name="T8" fmla="*/ 180 w 468"/>
                  <a:gd name="T9" fmla="*/ 265 h 400"/>
                  <a:gd name="T10" fmla="*/ 220 w 468"/>
                  <a:gd name="T11" fmla="*/ 255 h 400"/>
                  <a:gd name="T12" fmla="*/ 241 w 468"/>
                  <a:gd name="T13" fmla="*/ 277 h 400"/>
                  <a:gd name="T14" fmla="*/ 243 w 468"/>
                  <a:gd name="T15" fmla="*/ 320 h 400"/>
                  <a:gd name="T16" fmla="*/ 280 w 468"/>
                  <a:gd name="T17" fmla="*/ 323 h 400"/>
                  <a:gd name="T18" fmla="*/ 320 w 468"/>
                  <a:gd name="T19" fmla="*/ 348 h 400"/>
                  <a:gd name="T20" fmla="*/ 342 w 468"/>
                  <a:gd name="T21" fmla="*/ 372 h 400"/>
                  <a:gd name="T22" fmla="*/ 385 w 468"/>
                  <a:gd name="T23" fmla="*/ 373 h 400"/>
                  <a:gd name="T24" fmla="*/ 420 w 468"/>
                  <a:gd name="T25" fmla="*/ 400 h 400"/>
                  <a:gd name="T26" fmla="*/ 437 w 468"/>
                  <a:gd name="T27" fmla="*/ 377 h 400"/>
                  <a:gd name="T28" fmla="*/ 453 w 468"/>
                  <a:gd name="T29" fmla="*/ 372 h 400"/>
                  <a:gd name="T30" fmla="*/ 455 w 468"/>
                  <a:gd name="T31" fmla="*/ 338 h 400"/>
                  <a:gd name="T32" fmla="*/ 468 w 468"/>
                  <a:gd name="T33" fmla="*/ 298 h 400"/>
                  <a:gd name="T34" fmla="*/ 443 w 468"/>
                  <a:gd name="T35" fmla="*/ 275 h 400"/>
                  <a:gd name="T36" fmla="*/ 420 w 468"/>
                  <a:gd name="T37" fmla="*/ 240 h 400"/>
                  <a:gd name="T38" fmla="*/ 357 w 468"/>
                  <a:gd name="T39" fmla="*/ 230 h 400"/>
                  <a:gd name="T40" fmla="*/ 307 w 468"/>
                  <a:gd name="T41" fmla="*/ 212 h 400"/>
                  <a:gd name="T42" fmla="*/ 245 w 468"/>
                  <a:gd name="T43" fmla="*/ 200 h 400"/>
                  <a:gd name="T44" fmla="*/ 235 w 468"/>
                  <a:gd name="T45" fmla="*/ 183 h 400"/>
                  <a:gd name="T46" fmla="*/ 241 w 468"/>
                  <a:gd name="T47" fmla="*/ 123 h 400"/>
                  <a:gd name="T48" fmla="*/ 238 w 468"/>
                  <a:gd name="T49" fmla="*/ 105 h 400"/>
                  <a:gd name="T50" fmla="*/ 215 w 468"/>
                  <a:gd name="T51" fmla="*/ 96 h 400"/>
                  <a:gd name="T52" fmla="*/ 188 w 468"/>
                  <a:gd name="T53" fmla="*/ 96 h 400"/>
                  <a:gd name="T54" fmla="*/ 158 w 468"/>
                  <a:gd name="T55" fmla="*/ 96 h 400"/>
                  <a:gd name="T56" fmla="*/ 135 w 468"/>
                  <a:gd name="T57" fmla="*/ 78 h 400"/>
                  <a:gd name="T58" fmla="*/ 126 w 468"/>
                  <a:gd name="T59" fmla="*/ 0 h 400"/>
                  <a:gd name="T60" fmla="*/ 51 w 468"/>
                  <a:gd name="T61" fmla="*/ 21 h 400"/>
                  <a:gd name="T62" fmla="*/ 41 w 468"/>
                  <a:gd name="T63" fmla="*/ 45 h 400"/>
                  <a:gd name="T64" fmla="*/ 11 w 468"/>
                  <a:gd name="T65" fmla="*/ 65 h 400"/>
                  <a:gd name="T66" fmla="*/ 3 w 468"/>
                  <a:gd name="T67" fmla="*/ 81 h 400"/>
                  <a:gd name="T68" fmla="*/ 0 w 468"/>
                  <a:gd name="T69" fmla="*/ 110 h 400"/>
                  <a:gd name="T70" fmla="*/ 11 w 468"/>
                  <a:gd name="T71" fmla="*/ 145 h 400"/>
                  <a:gd name="T72" fmla="*/ 30 w 468"/>
                  <a:gd name="T73" fmla="*/ 187 h 4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68" h="400">
                    <a:moveTo>
                      <a:pt x="30" y="187"/>
                    </a:moveTo>
                    <a:lnTo>
                      <a:pt x="76" y="222"/>
                    </a:lnTo>
                    <a:lnTo>
                      <a:pt x="116" y="242"/>
                    </a:lnTo>
                    <a:lnTo>
                      <a:pt x="120" y="260"/>
                    </a:lnTo>
                    <a:lnTo>
                      <a:pt x="180" y="265"/>
                    </a:lnTo>
                    <a:lnTo>
                      <a:pt x="220" y="255"/>
                    </a:lnTo>
                    <a:lnTo>
                      <a:pt x="241" y="277"/>
                    </a:lnTo>
                    <a:lnTo>
                      <a:pt x="243" y="320"/>
                    </a:lnTo>
                    <a:lnTo>
                      <a:pt x="280" y="323"/>
                    </a:lnTo>
                    <a:lnTo>
                      <a:pt x="320" y="348"/>
                    </a:lnTo>
                    <a:lnTo>
                      <a:pt x="342" y="372"/>
                    </a:lnTo>
                    <a:lnTo>
                      <a:pt x="385" y="373"/>
                    </a:lnTo>
                    <a:lnTo>
                      <a:pt x="420" y="400"/>
                    </a:lnTo>
                    <a:lnTo>
                      <a:pt x="437" y="377"/>
                    </a:lnTo>
                    <a:lnTo>
                      <a:pt x="453" y="372"/>
                    </a:lnTo>
                    <a:lnTo>
                      <a:pt x="455" y="338"/>
                    </a:lnTo>
                    <a:lnTo>
                      <a:pt x="468" y="298"/>
                    </a:lnTo>
                    <a:lnTo>
                      <a:pt x="443" y="275"/>
                    </a:lnTo>
                    <a:lnTo>
                      <a:pt x="420" y="240"/>
                    </a:lnTo>
                    <a:lnTo>
                      <a:pt x="357" y="230"/>
                    </a:lnTo>
                    <a:lnTo>
                      <a:pt x="307" y="212"/>
                    </a:lnTo>
                    <a:lnTo>
                      <a:pt x="245" y="200"/>
                    </a:lnTo>
                    <a:lnTo>
                      <a:pt x="235" y="183"/>
                    </a:lnTo>
                    <a:lnTo>
                      <a:pt x="241" y="123"/>
                    </a:lnTo>
                    <a:lnTo>
                      <a:pt x="238" y="105"/>
                    </a:lnTo>
                    <a:lnTo>
                      <a:pt x="215" y="96"/>
                    </a:lnTo>
                    <a:lnTo>
                      <a:pt x="188" y="96"/>
                    </a:lnTo>
                    <a:lnTo>
                      <a:pt x="158" y="96"/>
                    </a:lnTo>
                    <a:lnTo>
                      <a:pt x="135" y="78"/>
                    </a:lnTo>
                    <a:lnTo>
                      <a:pt x="126" y="0"/>
                    </a:lnTo>
                    <a:lnTo>
                      <a:pt x="51" y="21"/>
                    </a:lnTo>
                    <a:lnTo>
                      <a:pt x="41" y="45"/>
                    </a:lnTo>
                    <a:lnTo>
                      <a:pt x="11" y="65"/>
                    </a:lnTo>
                    <a:lnTo>
                      <a:pt x="3" y="81"/>
                    </a:lnTo>
                    <a:lnTo>
                      <a:pt x="0" y="110"/>
                    </a:lnTo>
                    <a:lnTo>
                      <a:pt x="11" y="145"/>
                    </a:lnTo>
                    <a:lnTo>
                      <a:pt x="30" y="187"/>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dirty="0"/>
              </a:p>
            </p:txBody>
          </p:sp>
          <p:sp>
            <p:nvSpPr>
              <p:cNvPr id="520" name="Freeform 170"/>
              <p:cNvSpPr>
                <a:spLocks/>
              </p:cNvSpPr>
              <p:nvPr/>
            </p:nvSpPr>
            <p:spPr bwMode="auto">
              <a:xfrm>
                <a:off x="2480" y="2514"/>
                <a:ext cx="158" cy="272"/>
              </a:xfrm>
              <a:custGeom>
                <a:avLst/>
                <a:gdLst>
                  <a:gd name="T0" fmla="*/ 158 w 158"/>
                  <a:gd name="T1" fmla="*/ 126 h 272"/>
                  <a:gd name="T2" fmla="*/ 156 w 158"/>
                  <a:gd name="T3" fmla="*/ 91 h 272"/>
                  <a:gd name="T4" fmla="*/ 123 w 158"/>
                  <a:gd name="T5" fmla="*/ 78 h 272"/>
                  <a:gd name="T6" fmla="*/ 113 w 158"/>
                  <a:gd name="T7" fmla="*/ 31 h 272"/>
                  <a:gd name="T8" fmla="*/ 96 w 158"/>
                  <a:gd name="T9" fmla="*/ 23 h 272"/>
                  <a:gd name="T10" fmla="*/ 93 w 158"/>
                  <a:gd name="T11" fmla="*/ 0 h 272"/>
                  <a:gd name="T12" fmla="*/ 73 w 158"/>
                  <a:gd name="T13" fmla="*/ 6 h 272"/>
                  <a:gd name="T14" fmla="*/ 60 w 158"/>
                  <a:gd name="T15" fmla="*/ 30 h 272"/>
                  <a:gd name="T16" fmla="*/ 40 w 158"/>
                  <a:gd name="T17" fmla="*/ 30 h 272"/>
                  <a:gd name="T18" fmla="*/ 21 w 158"/>
                  <a:gd name="T19" fmla="*/ 16 h 272"/>
                  <a:gd name="T20" fmla="*/ 1 w 158"/>
                  <a:gd name="T21" fmla="*/ 23 h 272"/>
                  <a:gd name="T22" fmla="*/ 0 w 158"/>
                  <a:gd name="T23" fmla="*/ 51 h 272"/>
                  <a:gd name="T24" fmla="*/ 13 w 158"/>
                  <a:gd name="T25" fmla="*/ 63 h 272"/>
                  <a:gd name="T26" fmla="*/ 36 w 158"/>
                  <a:gd name="T27" fmla="*/ 98 h 272"/>
                  <a:gd name="T28" fmla="*/ 61 w 158"/>
                  <a:gd name="T29" fmla="*/ 121 h 272"/>
                  <a:gd name="T30" fmla="*/ 48 w 158"/>
                  <a:gd name="T31" fmla="*/ 161 h 272"/>
                  <a:gd name="T32" fmla="*/ 46 w 158"/>
                  <a:gd name="T33" fmla="*/ 195 h 272"/>
                  <a:gd name="T34" fmla="*/ 30 w 158"/>
                  <a:gd name="T35" fmla="*/ 200 h 272"/>
                  <a:gd name="T36" fmla="*/ 13 w 158"/>
                  <a:gd name="T37" fmla="*/ 223 h 272"/>
                  <a:gd name="T38" fmla="*/ 16 w 158"/>
                  <a:gd name="T39" fmla="*/ 262 h 272"/>
                  <a:gd name="T40" fmla="*/ 40 w 158"/>
                  <a:gd name="T41" fmla="*/ 272 h 272"/>
                  <a:gd name="T42" fmla="*/ 83 w 158"/>
                  <a:gd name="T43" fmla="*/ 267 h 272"/>
                  <a:gd name="T44" fmla="*/ 100 w 158"/>
                  <a:gd name="T45" fmla="*/ 227 h 272"/>
                  <a:gd name="T46" fmla="*/ 105 w 158"/>
                  <a:gd name="T47" fmla="*/ 186 h 272"/>
                  <a:gd name="T48" fmla="*/ 123 w 158"/>
                  <a:gd name="T49" fmla="*/ 143 h 272"/>
                  <a:gd name="T50" fmla="*/ 158 w 158"/>
                  <a:gd name="T51" fmla="*/ 126 h 2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8" h="272">
                    <a:moveTo>
                      <a:pt x="158" y="126"/>
                    </a:moveTo>
                    <a:lnTo>
                      <a:pt x="156" y="91"/>
                    </a:lnTo>
                    <a:lnTo>
                      <a:pt x="123" y="78"/>
                    </a:lnTo>
                    <a:lnTo>
                      <a:pt x="113" y="31"/>
                    </a:lnTo>
                    <a:lnTo>
                      <a:pt x="96" y="23"/>
                    </a:lnTo>
                    <a:lnTo>
                      <a:pt x="93" y="0"/>
                    </a:lnTo>
                    <a:lnTo>
                      <a:pt x="73" y="6"/>
                    </a:lnTo>
                    <a:lnTo>
                      <a:pt x="60" y="30"/>
                    </a:lnTo>
                    <a:lnTo>
                      <a:pt x="40" y="30"/>
                    </a:lnTo>
                    <a:lnTo>
                      <a:pt x="21" y="16"/>
                    </a:lnTo>
                    <a:lnTo>
                      <a:pt x="1" y="23"/>
                    </a:lnTo>
                    <a:lnTo>
                      <a:pt x="0" y="51"/>
                    </a:lnTo>
                    <a:lnTo>
                      <a:pt x="13" y="63"/>
                    </a:lnTo>
                    <a:lnTo>
                      <a:pt x="36" y="98"/>
                    </a:lnTo>
                    <a:lnTo>
                      <a:pt x="61" y="121"/>
                    </a:lnTo>
                    <a:lnTo>
                      <a:pt x="48" y="161"/>
                    </a:lnTo>
                    <a:lnTo>
                      <a:pt x="46" y="195"/>
                    </a:lnTo>
                    <a:lnTo>
                      <a:pt x="30" y="200"/>
                    </a:lnTo>
                    <a:lnTo>
                      <a:pt x="13" y="223"/>
                    </a:lnTo>
                    <a:lnTo>
                      <a:pt x="16" y="262"/>
                    </a:lnTo>
                    <a:lnTo>
                      <a:pt x="40" y="272"/>
                    </a:lnTo>
                    <a:lnTo>
                      <a:pt x="83" y="267"/>
                    </a:lnTo>
                    <a:lnTo>
                      <a:pt x="100" y="227"/>
                    </a:lnTo>
                    <a:lnTo>
                      <a:pt x="105" y="186"/>
                    </a:lnTo>
                    <a:lnTo>
                      <a:pt x="123" y="143"/>
                    </a:lnTo>
                    <a:lnTo>
                      <a:pt x="158" y="12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521" name="Freeform 171"/>
              <p:cNvSpPr>
                <a:spLocks/>
              </p:cNvSpPr>
              <p:nvPr/>
            </p:nvSpPr>
            <p:spPr bwMode="auto">
              <a:xfrm>
                <a:off x="2480" y="2514"/>
                <a:ext cx="158" cy="272"/>
              </a:xfrm>
              <a:custGeom>
                <a:avLst/>
                <a:gdLst>
                  <a:gd name="T0" fmla="*/ 158 w 158"/>
                  <a:gd name="T1" fmla="*/ 126 h 272"/>
                  <a:gd name="T2" fmla="*/ 156 w 158"/>
                  <a:gd name="T3" fmla="*/ 91 h 272"/>
                  <a:gd name="T4" fmla="*/ 123 w 158"/>
                  <a:gd name="T5" fmla="*/ 78 h 272"/>
                  <a:gd name="T6" fmla="*/ 113 w 158"/>
                  <a:gd name="T7" fmla="*/ 31 h 272"/>
                  <a:gd name="T8" fmla="*/ 96 w 158"/>
                  <a:gd name="T9" fmla="*/ 23 h 272"/>
                  <a:gd name="T10" fmla="*/ 93 w 158"/>
                  <a:gd name="T11" fmla="*/ 0 h 272"/>
                  <a:gd name="T12" fmla="*/ 73 w 158"/>
                  <a:gd name="T13" fmla="*/ 6 h 272"/>
                  <a:gd name="T14" fmla="*/ 60 w 158"/>
                  <a:gd name="T15" fmla="*/ 30 h 272"/>
                  <a:gd name="T16" fmla="*/ 40 w 158"/>
                  <a:gd name="T17" fmla="*/ 30 h 272"/>
                  <a:gd name="T18" fmla="*/ 21 w 158"/>
                  <a:gd name="T19" fmla="*/ 16 h 272"/>
                  <a:gd name="T20" fmla="*/ 1 w 158"/>
                  <a:gd name="T21" fmla="*/ 23 h 272"/>
                  <a:gd name="T22" fmla="*/ 0 w 158"/>
                  <a:gd name="T23" fmla="*/ 51 h 272"/>
                  <a:gd name="T24" fmla="*/ 13 w 158"/>
                  <a:gd name="T25" fmla="*/ 63 h 272"/>
                  <a:gd name="T26" fmla="*/ 36 w 158"/>
                  <a:gd name="T27" fmla="*/ 98 h 272"/>
                  <a:gd name="T28" fmla="*/ 61 w 158"/>
                  <a:gd name="T29" fmla="*/ 121 h 272"/>
                  <a:gd name="T30" fmla="*/ 48 w 158"/>
                  <a:gd name="T31" fmla="*/ 161 h 272"/>
                  <a:gd name="T32" fmla="*/ 46 w 158"/>
                  <a:gd name="T33" fmla="*/ 195 h 272"/>
                  <a:gd name="T34" fmla="*/ 30 w 158"/>
                  <a:gd name="T35" fmla="*/ 200 h 272"/>
                  <a:gd name="T36" fmla="*/ 13 w 158"/>
                  <a:gd name="T37" fmla="*/ 223 h 272"/>
                  <a:gd name="T38" fmla="*/ 16 w 158"/>
                  <a:gd name="T39" fmla="*/ 262 h 272"/>
                  <a:gd name="T40" fmla="*/ 40 w 158"/>
                  <a:gd name="T41" fmla="*/ 272 h 272"/>
                  <a:gd name="T42" fmla="*/ 83 w 158"/>
                  <a:gd name="T43" fmla="*/ 267 h 272"/>
                  <a:gd name="T44" fmla="*/ 100 w 158"/>
                  <a:gd name="T45" fmla="*/ 227 h 272"/>
                  <a:gd name="T46" fmla="*/ 105 w 158"/>
                  <a:gd name="T47" fmla="*/ 186 h 272"/>
                  <a:gd name="T48" fmla="*/ 123 w 158"/>
                  <a:gd name="T49" fmla="*/ 143 h 272"/>
                  <a:gd name="T50" fmla="*/ 158 w 158"/>
                  <a:gd name="T51" fmla="*/ 126 h 2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8" h="272">
                    <a:moveTo>
                      <a:pt x="158" y="126"/>
                    </a:moveTo>
                    <a:lnTo>
                      <a:pt x="156" y="91"/>
                    </a:lnTo>
                    <a:lnTo>
                      <a:pt x="123" y="78"/>
                    </a:lnTo>
                    <a:lnTo>
                      <a:pt x="113" y="31"/>
                    </a:lnTo>
                    <a:lnTo>
                      <a:pt x="96" y="23"/>
                    </a:lnTo>
                    <a:lnTo>
                      <a:pt x="93" y="0"/>
                    </a:lnTo>
                    <a:lnTo>
                      <a:pt x="73" y="6"/>
                    </a:lnTo>
                    <a:lnTo>
                      <a:pt x="60" y="30"/>
                    </a:lnTo>
                    <a:lnTo>
                      <a:pt x="40" y="30"/>
                    </a:lnTo>
                    <a:lnTo>
                      <a:pt x="21" y="16"/>
                    </a:lnTo>
                    <a:lnTo>
                      <a:pt x="1" y="23"/>
                    </a:lnTo>
                    <a:lnTo>
                      <a:pt x="0" y="51"/>
                    </a:lnTo>
                    <a:lnTo>
                      <a:pt x="13" y="63"/>
                    </a:lnTo>
                    <a:lnTo>
                      <a:pt x="36" y="98"/>
                    </a:lnTo>
                    <a:lnTo>
                      <a:pt x="61" y="121"/>
                    </a:lnTo>
                    <a:lnTo>
                      <a:pt x="48" y="161"/>
                    </a:lnTo>
                    <a:lnTo>
                      <a:pt x="46" y="195"/>
                    </a:lnTo>
                    <a:lnTo>
                      <a:pt x="30" y="200"/>
                    </a:lnTo>
                    <a:lnTo>
                      <a:pt x="13" y="223"/>
                    </a:lnTo>
                    <a:lnTo>
                      <a:pt x="16" y="262"/>
                    </a:lnTo>
                    <a:lnTo>
                      <a:pt x="40" y="272"/>
                    </a:lnTo>
                    <a:lnTo>
                      <a:pt x="83" y="267"/>
                    </a:lnTo>
                    <a:lnTo>
                      <a:pt x="100" y="227"/>
                    </a:lnTo>
                    <a:lnTo>
                      <a:pt x="105" y="186"/>
                    </a:lnTo>
                    <a:lnTo>
                      <a:pt x="123" y="143"/>
                    </a:lnTo>
                    <a:lnTo>
                      <a:pt x="158" y="126"/>
                    </a:lnTo>
                    <a:close/>
                  </a:path>
                </a:pathLst>
              </a:custGeom>
              <a:solidFill>
                <a:schemeClr val="bg1"/>
              </a:solidFill>
              <a:ln w="7">
                <a:solidFill>
                  <a:srgbClr val="1F1A17"/>
                </a:solidFill>
                <a:prstDash val="solid"/>
                <a:round/>
                <a:headEnd/>
                <a:tailEnd/>
              </a:ln>
            </p:spPr>
            <p:txBody>
              <a:bodyPr/>
              <a:lstStyle/>
              <a:p>
                <a:endParaRPr lang="en-US" dirty="0"/>
              </a:p>
            </p:txBody>
          </p:sp>
          <p:sp>
            <p:nvSpPr>
              <p:cNvPr id="523" name="Freeform 184"/>
              <p:cNvSpPr>
                <a:spLocks noEditPoints="1"/>
              </p:cNvSpPr>
              <p:nvPr/>
            </p:nvSpPr>
            <p:spPr bwMode="auto">
              <a:xfrm>
                <a:off x="284" y="1015"/>
                <a:ext cx="5152" cy="2941"/>
              </a:xfrm>
              <a:custGeom>
                <a:avLst/>
                <a:gdLst>
                  <a:gd name="T0" fmla="*/ 29 w 5152"/>
                  <a:gd name="T1" fmla="*/ 1136 h 2941"/>
                  <a:gd name="T2" fmla="*/ 177 w 5152"/>
                  <a:gd name="T3" fmla="*/ 1238 h 2941"/>
                  <a:gd name="T4" fmla="*/ 292 w 5152"/>
                  <a:gd name="T5" fmla="*/ 1348 h 2941"/>
                  <a:gd name="T6" fmla="*/ 376 w 5152"/>
                  <a:gd name="T7" fmla="*/ 1285 h 2941"/>
                  <a:gd name="T8" fmla="*/ 472 w 5152"/>
                  <a:gd name="T9" fmla="*/ 1393 h 2941"/>
                  <a:gd name="T10" fmla="*/ 629 w 5152"/>
                  <a:gd name="T11" fmla="*/ 1477 h 2941"/>
                  <a:gd name="T12" fmla="*/ 818 w 5152"/>
                  <a:gd name="T13" fmla="*/ 1617 h 2941"/>
                  <a:gd name="T14" fmla="*/ 1053 w 5152"/>
                  <a:gd name="T15" fmla="*/ 1749 h 2941"/>
                  <a:gd name="T16" fmla="*/ 1236 w 5152"/>
                  <a:gd name="T17" fmla="*/ 1792 h 2941"/>
                  <a:gd name="T18" fmla="*/ 1598 w 5152"/>
                  <a:gd name="T19" fmla="*/ 1971 h 2941"/>
                  <a:gd name="T20" fmla="*/ 1860 w 5152"/>
                  <a:gd name="T21" fmla="*/ 2131 h 2941"/>
                  <a:gd name="T22" fmla="*/ 2052 w 5152"/>
                  <a:gd name="T23" fmla="*/ 2206 h 2941"/>
                  <a:gd name="T24" fmla="*/ 2137 w 5152"/>
                  <a:gd name="T25" fmla="*/ 2118 h 2941"/>
                  <a:gd name="T26" fmla="*/ 2407 w 5152"/>
                  <a:gd name="T27" fmla="*/ 2211 h 2941"/>
                  <a:gd name="T28" fmla="*/ 2551 w 5152"/>
                  <a:gd name="T29" fmla="*/ 2153 h 2941"/>
                  <a:gd name="T30" fmla="*/ 2855 w 5152"/>
                  <a:gd name="T31" fmla="*/ 2238 h 2941"/>
                  <a:gd name="T32" fmla="*/ 2960 w 5152"/>
                  <a:gd name="T33" fmla="*/ 2457 h 2941"/>
                  <a:gd name="T34" fmla="*/ 3165 w 5152"/>
                  <a:gd name="T35" fmla="*/ 2538 h 2941"/>
                  <a:gd name="T36" fmla="*/ 3303 w 5152"/>
                  <a:gd name="T37" fmla="*/ 2642 h 2941"/>
                  <a:gd name="T38" fmla="*/ 3535 w 5152"/>
                  <a:gd name="T39" fmla="*/ 2592 h 2941"/>
                  <a:gd name="T40" fmla="*/ 3674 w 5152"/>
                  <a:gd name="T41" fmla="*/ 2782 h 2941"/>
                  <a:gd name="T42" fmla="*/ 3912 w 5152"/>
                  <a:gd name="T43" fmla="*/ 2742 h 2941"/>
                  <a:gd name="T44" fmla="*/ 4117 w 5152"/>
                  <a:gd name="T45" fmla="*/ 2842 h 2941"/>
                  <a:gd name="T46" fmla="*/ 4236 w 5152"/>
                  <a:gd name="T47" fmla="*/ 2850 h 2941"/>
                  <a:gd name="T48" fmla="*/ 4429 w 5152"/>
                  <a:gd name="T49" fmla="*/ 2850 h 2941"/>
                  <a:gd name="T50" fmla="*/ 4621 w 5152"/>
                  <a:gd name="T51" fmla="*/ 2929 h 2941"/>
                  <a:gd name="T52" fmla="*/ 4760 w 5152"/>
                  <a:gd name="T53" fmla="*/ 2897 h 2941"/>
                  <a:gd name="T54" fmla="*/ 4963 w 5152"/>
                  <a:gd name="T55" fmla="*/ 2876 h 2941"/>
                  <a:gd name="T56" fmla="*/ 5068 w 5152"/>
                  <a:gd name="T57" fmla="*/ 2832 h 2941"/>
                  <a:gd name="T58" fmla="*/ 5117 w 5152"/>
                  <a:gd name="T59" fmla="*/ 2520 h 2941"/>
                  <a:gd name="T60" fmla="*/ 5057 w 5152"/>
                  <a:gd name="T61" fmla="*/ 2256 h 2941"/>
                  <a:gd name="T62" fmla="*/ 5123 w 5152"/>
                  <a:gd name="T63" fmla="*/ 1989 h 2941"/>
                  <a:gd name="T64" fmla="*/ 5057 w 5152"/>
                  <a:gd name="T65" fmla="*/ 1839 h 2941"/>
                  <a:gd name="T66" fmla="*/ 4901 w 5152"/>
                  <a:gd name="T67" fmla="*/ 1892 h 2941"/>
                  <a:gd name="T68" fmla="*/ 4700 w 5152"/>
                  <a:gd name="T69" fmla="*/ 1874 h 2941"/>
                  <a:gd name="T70" fmla="*/ 4262 w 5152"/>
                  <a:gd name="T71" fmla="*/ 1726 h 2941"/>
                  <a:gd name="T72" fmla="*/ 4146 w 5152"/>
                  <a:gd name="T73" fmla="*/ 1707 h 2941"/>
                  <a:gd name="T74" fmla="*/ 3962 w 5152"/>
                  <a:gd name="T75" fmla="*/ 1756 h 2941"/>
                  <a:gd name="T76" fmla="*/ 3822 w 5152"/>
                  <a:gd name="T77" fmla="*/ 1687 h 2941"/>
                  <a:gd name="T78" fmla="*/ 3725 w 5152"/>
                  <a:gd name="T79" fmla="*/ 1797 h 2941"/>
                  <a:gd name="T80" fmla="*/ 3513 w 5152"/>
                  <a:gd name="T81" fmla="*/ 1572 h 2941"/>
                  <a:gd name="T82" fmla="*/ 3273 w 5152"/>
                  <a:gd name="T83" fmla="*/ 1532 h 2941"/>
                  <a:gd name="T84" fmla="*/ 3225 w 5152"/>
                  <a:gd name="T85" fmla="*/ 1260 h 2941"/>
                  <a:gd name="T86" fmla="*/ 3023 w 5152"/>
                  <a:gd name="T87" fmla="*/ 1337 h 2941"/>
                  <a:gd name="T88" fmla="*/ 2766 w 5152"/>
                  <a:gd name="T89" fmla="*/ 1213 h 2941"/>
                  <a:gd name="T90" fmla="*/ 2678 w 5152"/>
                  <a:gd name="T91" fmla="*/ 1091 h 2941"/>
                  <a:gd name="T92" fmla="*/ 2586 w 5152"/>
                  <a:gd name="T93" fmla="*/ 973 h 2941"/>
                  <a:gd name="T94" fmla="*/ 2508 w 5152"/>
                  <a:gd name="T95" fmla="*/ 813 h 2941"/>
                  <a:gd name="T96" fmla="*/ 2202 w 5152"/>
                  <a:gd name="T97" fmla="*/ 913 h 2941"/>
                  <a:gd name="T98" fmla="*/ 2069 w 5152"/>
                  <a:gd name="T99" fmla="*/ 721 h 2941"/>
                  <a:gd name="T100" fmla="*/ 1905 w 5152"/>
                  <a:gd name="T101" fmla="*/ 596 h 2941"/>
                  <a:gd name="T102" fmla="*/ 1597 w 5152"/>
                  <a:gd name="T103" fmla="*/ 382 h 2941"/>
                  <a:gd name="T104" fmla="*/ 1457 w 5152"/>
                  <a:gd name="T105" fmla="*/ 310 h 2941"/>
                  <a:gd name="T106" fmla="*/ 1357 w 5152"/>
                  <a:gd name="T107" fmla="*/ 192 h 2941"/>
                  <a:gd name="T108" fmla="*/ 1158 w 5152"/>
                  <a:gd name="T109" fmla="*/ 73 h 2941"/>
                  <a:gd name="T110" fmla="*/ 935 w 5152"/>
                  <a:gd name="T111" fmla="*/ 30 h 2941"/>
                  <a:gd name="T112" fmla="*/ 854 w 5152"/>
                  <a:gd name="T113" fmla="*/ 128 h 2941"/>
                  <a:gd name="T114" fmla="*/ 684 w 5152"/>
                  <a:gd name="T115" fmla="*/ 283 h 2941"/>
                  <a:gd name="T116" fmla="*/ 574 w 5152"/>
                  <a:gd name="T117" fmla="*/ 177 h 2941"/>
                  <a:gd name="T118" fmla="*/ 381 w 5152"/>
                  <a:gd name="T119" fmla="*/ 359 h 2941"/>
                  <a:gd name="T120" fmla="*/ 199 w 5152"/>
                  <a:gd name="T121" fmla="*/ 499 h 2941"/>
                  <a:gd name="T122" fmla="*/ 125 w 5152"/>
                  <a:gd name="T123" fmla="*/ 722 h 2941"/>
                  <a:gd name="T124" fmla="*/ 155 w 5152"/>
                  <a:gd name="T125" fmla="*/ 924 h 29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52" h="2941">
                    <a:moveTo>
                      <a:pt x="107" y="961"/>
                    </a:moveTo>
                    <a:lnTo>
                      <a:pt x="79" y="973"/>
                    </a:lnTo>
                    <a:lnTo>
                      <a:pt x="69" y="946"/>
                    </a:lnTo>
                    <a:lnTo>
                      <a:pt x="97" y="934"/>
                    </a:lnTo>
                    <a:lnTo>
                      <a:pt x="107" y="961"/>
                    </a:lnTo>
                    <a:close/>
                    <a:moveTo>
                      <a:pt x="60" y="956"/>
                    </a:moveTo>
                    <a:lnTo>
                      <a:pt x="62" y="949"/>
                    </a:lnTo>
                    <a:lnTo>
                      <a:pt x="69" y="946"/>
                    </a:lnTo>
                    <a:lnTo>
                      <a:pt x="74" y="959"/>
                    </a:lnTo>
                    <a:lnTo>
                      <a:pt x="60" y="956"/>
                    </a:lnTo>
                    <a:close/>
                    <a:moveTo>
                      <a:pt x="87" y="963"/>
                    </a:moveTo>
                    <a:lnTo>
                      <a:pt x="79" y="998"/>
                    </a:lnTo>
                    <a:lnTo>
                      <a:pt x="52" y="991"/>
                    </a:lnTo>
                    <a:lnTo>
                      <a:pt x="60" y="956"/>
                    </a:lnTo>
                    <a:lnTo>
                      <a:pt x="87" y="963"/>
                    </a:lnTo>
                    <a:close/>
                    <a:moveTo>
                      <a:pt x="52" y="993"/>
                    </a:moveTo>
                    <a:lnTo>
                      <a:pt x="52" y="991"/>
                    </a:lnTo>
                    <a:lnTo>
                      <a:pt x="65" y="994"/>
                    </a:lnTo>
                    <a:lnTo>
                      <a:pt x="52" y="993"/>
                    </a:lnTo>
                    <a:close/>
                    <a:moveTo>
                      <a:pt x="79" y="994"/>
                    </a:moveTo>
                    <a:lnTo>
                      <a:pt x="75" y="1040"/>
                    </a:lnTo>
                    <a:lnTo>
                      <a:pt x="49" y="1038"/>
                    </a:lnTo>
                    <a:lnTo>
                      <a:pt x="52" y="993"/>
                    </a:lnTo>
                    <a:lnTo>
                      <a:pt x="79" y="994"/>
                    </a:lnTo>
                    <a:close/>
                    <a:moveTo>
                      <a:pt x="75" y="1040"/>
                    </a:moveTo>
                    <a:lnTo>
                      <a:pt x="72" y="1050"/>
                    </a:lnTo>
                    <a:lnTo>
                      <a:pt x="62" y="1040"/>
                    </a:lnTo>
                    <a:lnTo>
                      <a:pt x="75" y="1040"/>
                    </a:lnTo>
                    <a:close/>
                    <a:moveTo>
                      <a:pt x="72" y="1050"/>
                    </a:moveTo>
                    <a:lnTo>
                      <a:pt x="44" y="1076"/>
                    </a:lnTo>
                    <a:lnTo>
                      <a:pt x="25" y="1056"/>
                    </a:lnTo>
                    <a:lnTo>
                      <a:pt x="52" y="1029"/>
                    </a:lnTo>
                    <a:lnTo>
                      <a:pt x="72" y="1050"/>
                    </a:lnTo>
                    <a:close/>
                    <a:moveTo>
                      <a:pt x="22" y="1060"/>
                    </a:moveTo>
                    <a:lnTo>
                      <a:pt x="25" y="1056"/>
                    </a:lnTo>
                    <a:lnTo>
                      <a:pt x="34" y="1066"/>
                    </a:lnTo>
                    <a:lnTo>
                      <a:pt x="22" y="1060"/>
                    </a:lnTo>
                    <a:close/>
                    <a:moveTo>
                      <a:pt x="47" y="1073"/>
                    </a:moveTo>
                    <a:lnTo>
                      <a:pt x="25" y="1111"/>
                    </a:lnTo>
                    <a:lnTo>
                      <a:pt x="0" y="1098"/>
                    </a:lnTo>
                    <a:lnTo>
                      <a:pt x="22" y="1060"/>
                    </a:lnTo>
                    <a:lnTo>
                      <a:pt x="47" y="1073"/>
                    </a:lnTo>
                    <a:close/>
                    <a:moveTo>
                      <a:pt x="0" y="1106"/>
                    </a:moveTo>
                    <a:lnTo>
                      <a:pt x="0" y="1098"/>
                    </a:lnTo>
                    <a:lnTo>
                      <a:pt x="14" y="1105"/>
                    </a:lnTo>
                    <a:lnTo>
                      <a:pt x="0" y="1106"/>
                    </a:lnTo>
                    <a:close/>
                    <a:moveTo>
                      <a:pt x="27" y="1105"/>
                    </a:moveTo>
                    <a:lnTo>
                      <a:pt x="30" y="1140"/>
                    </a:lnTo>
                    <a:lnTo>
                      <a:pt x="4" y="1143"/>
                    </a:lnTo>
                    <a:lnTo>
                      <a:pt x="0" y="1106"/>
                    </a:lnTo>
                    <a:lnTo>
                      <a:pt x="27" y="1105"/>
                    </a:lnTo>
                    <a:close/>
                    <a:moveTo>
                      <a:pt x="4" y="1148"/>
                    </a:moveTo>
                    <a:lnTo>
                      <a:pt x="4" y="1143"/>
                    </a:lnTo>
                    <a:lnTo>
                      <a:pt x="17" y="1141"/>
                    </a:lnTo>
                    <a:lnTo>
                      <a:pt x="4" y="1148"/>
                    </a:lnTo>
                    <a:close/>
                    <a:moveTo>
                      <a:pt x="29" y="1136"/>
                    </a:moveTo>
                    <a:lnTo>
                      <a:pt x="40" y="1158"/>
                    </a:lnTo>
                    <a:lnTo>
                      <a:pt x="15" y="1170"/>
                    </a:lnTo>
                    <a:lnTo>
                      <a:pt x="4" y="1148"/>
                    </a:lnTo>
                    <a:lnTo>
                      <a:pt x="29" y="1136"/>
                    </a:lnTo>
                    <a:close/>
                    <a:moveTo>
                      <a:pt x="25" y="1178"/>
                    </a:moveTo>
                    <a:lnTo>
                      <a:pt x="19" y="1176"/>
                    </a:lnTo>
                    <a:lnTo>
                      <a:pt x="15" y="1170"/>
                    </a:lnTo>
                    <a:lnTo>
                      <a:pt x="27" y="1165"/>
                    </a:lnTo>
                    <a:lnTo>
                      <a:pt x="25" y="1178"/>
                    </a:lnTo>
                    <a:close/>
                    <a:moveTo>
                      <a:pt x="29" y="1150"/>
                    </a:moveTo>
                    <a:lnTo>
                      <a:pt x="50" y="1153"/>
                    </a:lnTo>
                    <a:lnTo>
                      <a:pt x="47" y="1180"/>
                    </a:lnTo>
                    <a:lnTo>
                      <a:pt x="25" y="1178"/>
                    </a:lnTo>
                    <a:lnTo>
                      <a:pt x="29" y="1150"/>
                    </a:lnTo>
                    <a:close/>
                    <a:moveTo>
                      <a:pt x="50" y="1153"/>
                    </a:moveTo>
                    <a:lnTo>
                      <a:pt x="55" y="1153"/>
                    </a:lnTo>
                    <a:lnTo>
                      <a:pt x="60" y="1158"/>
                    </a:lnTo>
                    <a:lnTo>
                      <a:pt x="49" y="1166"/>
                    </a:lnTo>
                    <a:lnTo>
                      <a:pt x="50" y="1153"/>
                    </a:lnTo>
                    <a:close/>
                    <a:moveTo>
                      <a:pt x="60" y="1158"/>
                    </a:moveTo>
                    <a:lnTo>
                      <a:pt x="80" y="1185"/>
                    </a:lnTo>
                    <a:lnTo>
                      <a:pt x="59" y="1201"/>
                    </a:lnTo>
                    <a:lnTo>
                      <a:pt x="39" y="1175"/>
                    </a:lnTo>
                    <a:lnTo>
                      <a:pt x="60" y="1158"/>
                    </a:lnTo>
                    <a:close/>
                    <a:moveTo>
                      <a:pt x="64" y="1206"/>
                    </a:moveTo>
                    <a:lnTo>
                      <a:pt x="59" y="1201"/>
                    </a:lnTo>
                    <a:lnTo>
                      <a:pt x="70" y="1193"/>
                    </a:lnTo>
                    <a:lnTo>
                      <a:pt x="64" y="1206"/>
                    </a:lnTo>
                    <a:close/>
                    <a:moveTo>
                      <a:pt x="75" y="1180"/>
                    </a:moveTo>
                    <a:lnTo>
                      <a:pt x="114" y="1196"/>
                    </a:lnTo>
                    <a:lnTo>
                      <a:pt x="102" y="1223"/>
                    </a:lnTo>
                    <a:lnTo>
                      <a:pt x="64" y="1206"/>
                    </a:lnTo>
                    <a:lnTo>
                      <a:pt x="75" y="1180"/>
                    </a:lnTo>
                    <a:close/>
                    <a:moveTo>
                      <a:pt x="104" y="1223"/>
                    </a:moveTo>
                    <a:lnTo>
                      <a:pt x="102" y="1223"/>
                    </a:lnTo>
                    <a:lnTo>
                      <a:pt x="107" y="1210"/>
                    </a:lnTo>
                    <a:lnTo>
                      <a:pt x="104" y="1223"/>
                    </a:lnTo>
                    <a:close/>
                    <a:moveTo>
                      <a:pt x="112" y="1196"/>
                    </a:moveTo>
                    <a:lnTo>
                      <a:pt x="140" y="1205"/>
                    </a:lnTo>
                    <a:lnTo>
                      <a:pt x="132" y="1231"/>
                    </a:lnTo>
                    <a:lnTo>
                      <a:pt x="104" y="1223"/>
                    </a:lnTo>
                    <a:lnTo>
                      <a:pt x="112" y="1196"/>
                    </a:lnTo>
                    <a:close/>
                    <a:moveTo>
                      <a:pt x="140" y="1205"/>
                    </a:moveTo>
                    <a:lnTo>
                      <a:pt x="147" y="1208"/>
                    </a:lnTo>
                    <a:lnTo>
                      <a:pt x="150" y="1215"/>
                    </a:lnTo>
                    <a:lnTo>
                      <a:pt x="137" y="1218"/>
                    </a:lnTo>
                    <a:lnTo>
                      <a:pt x="140" y="1205"/>
                    </a:lnTo>
                    <a:close/>
                    <a:moveTo>
                      <a:pt x="150" y="1215"/>
                    </a:moveTo>
                    <a:lnTo>
                      <a:pt x="159" y="1240"/>
                    </a:lnTo>
                    <a:lnTo>
                      <a:pt x="132" y="1248"/>
                    </a:lnTo>
                    <a:lnTo>
                      <a:pt x="124" y="1223"/>
                    </a:lnTo>
                    <a:lnTo>
                      <a:pt x="150" y="1215"/>
                    </a:lnTo>
                    <a:close/>
                    <a:moveTo>
                      <a:pt x="142" y="1256"/>
                    </a:moveTo>
                    <a:lnTo>
                      <a:pt x="135" y="1255"/>
                    </a:lnTo>
                    <a:lnTo>
                      <a:pt x="132" y="1248"/>
                    </a:lnTo>
                    <a:lnTo>
                      <a:pt x="145" y="1243"/>
                    </a:lnTo>
                    <a:lnTo>
                      <a:pt x="142" y="1256"/>
                    </a:lnTo>
                    <a:close/>
                    <a:moveTo>
                      <a:pt x="149" y="1230"/>
                    </a:moveTo>
                    <a:lnTo>
                      <a:pt x="170" y="1236"/>
                    </a:lnTo>
                    <a:lnTo>
                      <a:pt x="162" y="1263"/>
                    </a:lnTo>
                    <a:lnTo>
                      <a:pt x="142" y="1256"/>
                    </a:lnTo>
                    <a:lnTo>
                      <a:pt x="149" y="1230"/>
                    </a:lnTo>
                    <a:close/>
                    <a:moveTo>
                      <a:pt x="170" y="1236"/>
                    </a:moveTo>
                    <a:lnTo>
                      <a:pt x="177" y="1238"/>
                    </a:lnTo>
                    <a:lnTo>
                      <a:pt x="179" y="1245"/>
                    </a:lnTo>
                    <a:lnTo>
                      <a:pt x="167" y="1250"/>
                    </a:lnTo>
                    <a:lnTo>
                      <a:pt x="170" y="1236"/>
                    </a:lnTo>
                    <a:close/>
                    <a:moveTo>
                      <a:pt x="179" y="1245"/>
                    </a:moveTo>
                    <a:lnTo>
                      <a:pt x="194" y="1277"/>
                    </a:lnTo>
                    <a:lnTo>
                      <a:pt x="169" y="1288"/>
                    </a:lnTo>
                    <a:lnTo>
                      <a:pt x="154" y="1256"/>
                    </a:lnTo>
                    <a:lnTo>
                      <a:pt x="179" y="1245"/>
                    </a:lnTo>
                    <a:close/>
                    <a:moveTo>
                      <a:pt x="174" y="1295"/>
                    </a:moveTo>
                    <a:lnTo>
                      <a:pt x="169" y="1288"/>
                    </a:lnTo>
                    <a:lnTo>
                      <a:pt x="181" y="1283"/>
                    </a:lnTo>
                    <a:lnTo>
                      <a:pt x="174" y="1295"/>
                    </a:lnTo>
                    <a:close/>
                    <a:moveTo>
                      <a:pt x="189" y="1272"/>
                    </a:moveTo>
                    <a:lnTo>
                      <a:pt x="216" y="1288"/>
                    </a:lnTo>
                    <a:lnTo>
                      <a:pt x="199" y="1312"/>
                    </a:lnTo>
                    <a:lnTo>
                      <a:pt x="174" y="1295"/>
                    </a:lnTo>
                    <a:lnTo>
                      <a:pt x="189" y="1272"/>
                    </a:lnTo>
                    <a:close/>
                    <a:moveTo>
                      <a:pt x="206" y="1313"/>
                    </a:moveTo>
                    <a:lnTo>
                      <a:pt x="199" y="1312"/>
                    </a:lnTo>
                    <a:lnTo>
                      <a:pt x="207" y="1300"/>
                    </a:lnTo>
                    <a:lnTo>
                      <a:pt x="206" y="1313"/>
                    </a:lnTo>
                    <a:close/>
                    <a:moveTo>
                      <a:pt x="209" y="1285"/>
                    </a:moveTo>
                    <a:lnTo>
                      <a:pt x="259" y="1290"/>
                    </a:lnTo>
                    <a:lnTo>
                      <a:pt x="256" y="1318"/>
                    </a:lnTo>
                    <a:lnTo>
                      <a:pt x="206" y="1313"/>
                    </a:lnTo>
                    <a:lnTo>
                      <a:pt x="209" y="1285"/>
                    </a:lnTo>
                    <a:close/>
                    <a:moveTo>
                      <a:pt x="259" y="1290"/>
                    </a:moveTo>
                    <a:lnTo>
                      <a:pt x="266" y="1290"/>
                    </a:lnTo>
                    <a:lnTo>
                      <a:pt x="269" y="1298"/>
                    </a:lnTo>
                    <a:lnTo>
                      <a:pt x="257" y="1303"/>
                    </a:lnTo>
                    <a:lnTo>
                      <a:pt x="259" y="1290"/>
                    </a:lnTo>
                    <a:close/>
                    <a:moveTo>
                      <a:pt x="269" y="1298"/>
                    </a:moveTo>
                    <a:lnTo>
                      <a:pt x="284" y="1323"/>
                    </a:lnTo>
                    <a:lnTo>
                      <a:pt x="259" y="1337"/>
                    </a:lnTo>
                    <a:lnTo>
                      <a:pt x="246" y="1310"/>
                    </a:lnTo>
                    <a:lnTo>
                      <a:pt x="269" y="1298"/>
                    </a:lnTo>
                    <a:close/>
                    <a:moveTo>
                      <a:pt x="261" y="1338"/>
                    </a:moveTo>
                    <a:lnTo>
                      <a:pt x="259" y="1337"/>
                    </a:lnTo>
                    <a:lnTo>
                      <a:pt x="271" y="1330"/>
                    </a:lnTo>
                    <a:lnTo>
                      <a:pt x="261" y="1338"/>
                    </a:lnTo>
                    <a:close/>
                    <a:moveTo>
                      <a:pt x="282" y="1322"/>
                    </a:moveTo>
                    <a:lnTo>
                      <a:pt x="301" y="1347"/>
                    </a:lnTo>
                    <a:lnTo>
                      <a:pt x="277" y="1363"/>
                    </a:lnTo>
                    <a:lnTo>
                      <a:pt x="261" y="1338"/>
                    </a:lnTo>
                    <a:lnTo>
                      <a:pt x="282" y="1322"/>
                    </a:lnTo>
                    <a:close/>
                    <a:moveTo>
                      <a:pt x="286" y="1368"/>
                    </a:moveTo>
                    <a:lnTo>
                      <a:pt x="277" y="1363"/>
                    </a:lnTo>
                    <a:lnTo>
                      <a:pt x="289" y="1355"/>
                    </a:lnTo>
                    <a:lnTo>
                      <a:pt x="286" y="1368"/>
                    </a:lnTo>
                    <a:close/>
                    <a:moveTo>
                      <a:pt x="292" y="1342"/>
                    </a:moveTo>
                    <a:lnTo>
                      <a:pt x="306" y="1345"/>
                    </a:lnTo>
                    <a:lnTo>
                      <a:pt x="297" y="1372"/>
                    </a:lnTo>
                    <a:lnTo>
                      <a:pt x="286" y="1368"/>
                    </a:lnTo>
                    <a:lnTo>
                      <a:pt x="292" y="1342"/>
                    </a:lnTo>
                    <a:close/>
                    <a:moveTo>
                      <a:pt x="311" y="1368"/>
                    </a:moveTo>
                    <a:lnTo>
                      <a:pt x="304" y="1373"/>
                    </a:lnTo>
                    <a:lnTo>
                      <a:pt x="297" y="1372"/>
                    </a:lnTo>
                    <a:lnTo>
                      <a:pt x="301" y="1358"/>
                    </a:lnTo>
                    <a:lnTo>
                      <a:pt x="311" y="1368"/>
                    </a:lnTo>
                    <a:close/>
                    <a:moveTo>
                      <a:pt x="292" y="1348"/>
                    </a:moveTo>
                    <a:lnTo>
                      <a:pt x="301" y="1340"/>
                    </a:lnTo>
                    <a:lnTo>
                      <a:pt x="319" y="1362"/>
                    </a:lnTo>
                    <a:lnTo>
                      <a:pt x="311" y="1368"/>
                    </a:lnTo>
                    <a:lnTo>
                      <a:pt x="292" y="1348"/>
                    </a:lnTo>
                    <a:close/>
                    <a:moveTo>
                      <a:pt x="324" y="1350"/>
                    </a:moveTo>
                    <a:lnTo>
                      <a:pt x="326" y="1357"/>
                    </a:lnTo>
                    <a:lnTo>
                      <a:pt x="319" y="1362"/>
                    </a:lnTo>
                    <a:lnTo>
                      <a:pt x="311" y="1350"/>
                    </a:lnTo>
                    <a:lnTo>
                      <a:pt x="324" y="1350"/>
                    </a:lnTo>
                    <a:close/>
                    <a:moveTo>
                      <a:pt x="297" y="1352"/>
                    </a:moveTo>
                    <a:lnTo>
                      <a:pt x="292" y="1318"/>
                    </a:lnTo>
                    <a:lnTo>
                      <a:pt x="321" y="1315"/>
                    </a:lnTo>
                    <a:lnTo>
                      <a:pt x="324" y="1350"/>
                    </a:lnTo>
                    <a:lnTo>
                      <a:pt x="297" y="1352"/>
                    </a:lnTo>
                    <a:close/>
                    <a:moveTo>
                      <a:pt x="321" y="1313"/>
                    </a:moveTo>
                    <a:lnTo>
                      <a:pt x="321" y="1315"/>
                    </a:lnTo>
                    <a:lnTo>
                      <a:pt x="307" y="1317"/>
                    </a:lnTo>
                    <a:lnTo>
                      <a:pt x="321" y="1313"/>
                    </a:lnTo>
                    <a:close/>
                    <a:moveTo>
                      <a:pt x="294" y="1318"/>
                    </a:moveTo>
                    <a:lnTo>
                      <a:pt x="286" y="1287"/>
                    </a:lnTo>
                    <a:lnTo>
                      <a:pt x="314" y="1280"/>
                    </a:lnTo>
                    <a:lnTo>
                      <a:pt x="321" y="1313"/>
                    </a:lnTo>
                    <a:lnTo>
                      <a:pt x="294" y="1318"/>
                    </a:lnTo>
                    <a:close/>
                    <a:moveTo>
                      <a:pt x="286" y="1287"/>
                    </a:moveTo>
                    <a:lnTo>
                      <a:pt x="284" y="1280"/>
                    </a:lnTo>
                    <a:lnTo>
                      <a:pt x="289" y="1273"/>
                    </a:lnTo>
                    <a:lnTo>
                      <a:pt x="299" y="1283"/>
                    </a:lnTo>
                    <a:lnTo>
                      <a:pt x="286" y="1287"/>
                    </a:lnTo>
                    <a:close/>
                    <a:moveTo>
                      <a:pt x="289" y="1273"/>
                    </a:moveTo>
                    <a:lnTo>
                      <a:pt x="307" y="1255"/>
                    </a:lnTo>
                    <a:lnTo>
                      <a:pt x="327" y="1273"/>
                    </a:lnTo>
                    <a:lnTo>
                      <a:pt x="311" y="1293"/>
                    </a:lnTo>
                    <a:lnTo>
                      <a:pt x="289" y="1273"/>
                    </a:lnTo>
                    <a:close/>
                    <a:moveTo>
                      <a:pt x="307" y="1255"/>
                    </a:moveTo>
                    <a:lnTo>
                      <a:pt x="311" y="1250"/>
                    </a:lnTo>
                    <a:lnTo>
                      <a:pt x="317" y="1250"/>
                    </a:lnTo>
                    <a:lnTo>
                      <a:pt x="317" y="1263"/>
                    </a:lnTo>
                    <a:lnTo>
                      <a:pt x="307" y="1255"/>
                    </a:lnTo>
                    <a:close/>
                    <a:moveTo>
                      <a:pt x="317" y="1250"/>
                    </a:moveTo>
                    <a:lnTo>
                      <a:pt x="344" y="1250"/>
                    </a:lnTo>
                    <a:lnTo>
                      <a:pt x="344" y="1277"/>
                    </a:lnTo>
                    <a:lnTo>
                      <a:pt x="317" y="1278"/>
                    </a:lnTo>
                    <a:lnTo>
                      <a:pt x="317" y="1250"/>
                    </a:lnTo>
                    <a:close/>
                    <a:moveTo>
                      <a:pt x="344" y="1250"/>
                    </a:moveTo>
                    <a:lnTo>
                      <a:pt x="356" y="1250"/>
                    </a:lnTo>
                    <a:lnTo>
                      <a:pt x="357" y="1260"/>
                    </a:lnTo>
                    <a:lnTo>
                      <a:pt x="344" y="1263"/>
                    </a:lnTo>
                    <a:lnTo>
                      <a:pt x="344" y="1250"/>
                    </a:lnTo>
                    <a:close/>
                    <a:moveTo>
                      <a:pt x="357" y="1260"/>
                    </a:moveTo>
                    <a:lnTo>
                      <a:pt x="362" y="1282"/>
                    </a:lnTo>
                    <a:lnTo>
                      <a:pt x="336" y="1288"/>
                    </a:lnTo>
                    <a:lnTo>
                      <a:pt x="331" y="1267"/>
                    </a:lnTo>
                    <a:lnTo>
                      <a:pt x="357" y="1260"/>
                    </a:lnTo>
                    <a:close/>
                    <a:moveTo>
                      <a:pt x="342" y="1297"/>
                    </a:moveTo>
                    <a:lnTo>
                      <a:pt x="336" y="1293"/>
                    </a:lnTo>
                    <a:lnTo>
                      <a:pt x="336" y="1288"/>
                    </a:lnTo>
                    <a:lnTo>
                      <a:pt x="349" y="1285"/>
                    </a:lnTo>
                    <a:lnTo>
                      <a:pt x="342" y="1297"/>
                    </a:lnTo>
                    <a:close/>
                    <a:moveTo>
                      <a:pt x="356" y="1273"/>
                    </a:moveTo>
                    <a:lnTo>
                      <a:pt x="376" y="1285"/>
                    </a:lnTo>
                    <a:lnTo>
                      <a:pt x="361" y="1308"/>
                    </a:lnTo>
                    <a:lnTo>
                      <a:pt x="342" y="1297"/>
                    </a:lnTo>
                    <a:lnTo>
                      <a:pt x="356" y="1273"/>
                    </a:lnTo>
                    <a:close/>
                    <a:moveTo>
                      <a:pt x="366" y="1310"/>
                    </a:moveTo>
                    <a:lnTo>
                      <a:pt x="361" y="1308"/>
                    </a:lnTo>
                    <a:lnTo>
                      <a:pt x="367" y="1297"/>
                    </a:lnTo>
                    <a:lnTo>
                      <a:pt x="366" y="1310"/>
                    </a:lnTo>
                    <a:close/>
                    <a:moveTo>
                      <a:pt x="369" y="1283"/>
                    </a:moveTo>
                    <a:lnTo>
                      <a:pt x="392" y="1285"/>
                    </a:lnTo>
                    <a:lnTo>
                      <a:pt x="389" y="1313"/>
                    </a:lnTo>
                    <a:lnTo>
                      <a:pt x="366" y="1310"/>
                    </a:lnTo>
                    <a:lnTo>
                      <a:pt x="369" y="1283"/>
                    </a:lnTo>
                    <a:close/>
                    <a:moveTo>
                      <a:pt x="392" y="1285"/>
                    </a:moveTo>
                    <a:lnTo>
                      <a:pt x="401" y="1288"/>
                    </a:lnTo>
                    <a:lnTo>
                      <a:pt x="391" y="1300"/>
                    </a:lnTo>
                    <a:lnTo>
                      <a:pt x="392" y="1285"/>
                    </a:lnTo>
                    <a:close/>
                    <a:moveTo>
                      <a:pt x="401" y="1288"/>
                    </a:moveTo>
                    <a:lnTo>
                      <a:pt x="412" y="1298"/>
                    </a:lnTo>
                    <a:lnTo>
                      <a:pt x="394" y="1320"/>
                    </a:lnTo>
                    <a:lnTo>
                      <a:pt x="382" y="1310"/>
                    </a:lnTo>
                    <a:lnTo>
                      <a:pt x="401" y="1288"/>
                    </a:lnTo>
                    <a:close/>
                    <a:moveTo>
                      <a:pt x="412" y="1298"/>
                    </a:moveTo>
                    <a:lnTo>
                      <a:pt x="416" y="1305"/>
                    </a:lnTo>
                    <a:lnTo>
                      <a:pt x="402" y="1310"/>
                    </a:lnTo>
                    <a:lnTo>
                      <a:pt x="412" y="1298"/>
                    </a:lnTo>
                    <a:close/>
                    <a:moveTo>
                      <a:pt x="416" y="1305"/>
                    </a:moveTo>
                    <a:lnTo>
                      <a:pt x="426" y="1340"/>
                    </a:lnTo>
                    <a:lnTo>
                      <a:pt x="399" y="1348"/>
                    </a:lnTo>
                    <a:lnTo>
                      <a:pt x="389" y="1313"/>
                    </a:lnTo>
                    <a:lnTo>
                      <a:pt x="416" y="1305"/>
                    </a:lnTo>
                    <a:close/>
                    <a:moveTo>
                      <a:pt x="407" y="1357"/>
                    </a:moveTo>
                    <a:lnTo>
                      <a:pt x="401" y="1355"/>
                    </a:lnTo>
                    <a:lnTo>
                      <a:pt x="399" y="1348"/>
                    </a:lnTo>
                    <a:lnTo>
                      <a:pt x="412" y="1343"/>
                    </a:lnTo>
                    <a:lnTo>
                      <a:pt x="407" y="1357"/>
                    </a:lnTo>
                    <a:close/>
                    <a:moveTo>
                      <a:pt x="416" y="1332"/>
                    </a:moveTo>
                    <a:lnTo>
                      <a:pt x="452" y="1342"/>
                    </a:lnTo>
                    <a:lnTo>
                      <a:pt x="444" y="1368"/>
                    </a:lnTo>
                    <a:lnTo>
                      <a:pt x="407" y="1357"/>
                    </a:lnTo>
                    <a:lnTo>
                      <a:pt x="416" y="1332"/>
                    </a:lnTo>
                    <a:close/>
                    <a:moveTo>
                      <a:pt x="452" y="1342"/>
                    </a:moveTo>
                    <a:lnTo>
                      <a:pt x="454" y="1343"/>
                    </a:lnTo>
                    <a:lnTo>
                      <a:pt x="447" y="1355"/>
                    </a:lnTo>
                    <a:lnTo>
                      <a:pt x="452" y="1342"/>
                    </a:lnTo>
                    <a:close/>
                    <a:moveTo>
                      <a:pt x="454" y="1343"/>
                    </a:moveTo>
                    <a:lnTo>
                      <a:pt x="482" y="1357"/>
                    </a:lnTo>
                    <a:lnTo>
                      <a:pt x="471" y="1382"/>
                    </a:lnTo>
                    <a:lnTo>
                      <a:pt x="442" y="1368"/>
                    </a:lnTo>
                    <a:lnTo>
                      <a:pt x="454" y="1343"/>
                    </a:lnTo>
                    <a:close/>
                    <a:moveTo>
                      <a:pt x="482" y="1357"/>
                    </a:moveTo>
                    <a:lnTo>
                      <a:pt x="489" y="1363"/>
                    </a:lnTo>
                    <a:lnTo>
                      <a:pt x="476" y="1368"/>
                    </a:lnTo>
                    <a:lnTo>
                      <a:pt x="482" y="1357"/>
                    </a:lnTo>
                    <a:close/>
                    <a:moveTo>
                      <a:pt x="489" y="1363"/>
                    </a:moveTo>
                    <a:lnTo>
                      <a:pt x="497" y="1382"/>
                    </a:lnTo>
                    <a:lnTo>
                      <a:pt x="472" y="1393"/>
                    </a:lnTo>
                    <a:lnTo>
                      <a:pt x="464" y="1375"/>
                    </a:lnTo>
                    <a:lnTo>
                      <a:pt x="489" y="1363"/>
                    </a:lnTo>
                    <a:close/>
                    <a:moveTo>
                      <a:pt x="479" y="1400"/>
                    </a:moveTo>
                    <a:lnTo>
                      <a:pt x="472" y="1393"/>
                    </a:lnTo>
                    <a:lnTo>
                      <a:pt x="486" y="1387"/>
                    </a:lnTo>
                    <a:lnTo>
                      <a:pt x="479" y="1400"/>
                    </a:lnTo>
                    <a:close/>
                    <a:moveTo>
                      <a:pt x="492" y="1375"/>
                    </a:moveTo>
                    <a:lnTo>
                      <a:pt x="519" y="1390"/>
                    </a:lnTo>
                    <a:lnTo>
                      <a:pt x="504" y="1415"/>
                    </a:lnTo>
                    <a:lnTo>
                      <a:pt x="479" y="1400"/>
                    </a:lnTo>
                    <a:lnTo>
                      <a:pt x="492" y="1375"/>
                    </a:lnTo>
                    <a:close/>
                    <a:moveTo>
                      <a:pt x="519" y="1413"/>
                    </a:moveTo>
                    <a:lnTo>
                      <a:pt x="512" y="1418"/>
                    </a:lnTo>
                    <a:lnTo>
                      <a:pt x="504" y="1415"/>
                    </a:lnTo>
                    <a:lnTo>
                      <a:pt x="512" y="1402"/>
                    </a:lnTo>
                    <a:lnTo>
                      <a:pt x="519" y="1413"/>
                    </a:lnTo>
                    <a:close/>
                    <a:moveTo>
                      <a:pt x="504" y="1390"/>
                    </a:moveTo>
                    <a:lnTo>
                      <a:pt x="524" y="1378"/>
                    </a:lnTo>
                    <a:lnTo>
                      <a:pt x="539" y="1402"/>
                    </a:lnTo>
                    <a:lnTo>
                      <a:pt x="519" y="1413"/>
                    </a:lnTo>
                    <a:lnTo>
                      <a:pt x="504" y="1390"/>
                    </a:lnTo>
                    <a:close/>
                    <a:moveTo>
                      <a:pt x="524" y="1378"/>
                    </a:moveTo>
                    <a:lnTo>
                      <a:pt x="531" y="1375"/>
                    </a:lnTo>
                    <a:lnTo>
                      <a:pt x="539" y="1378"/>
                    </a:lnTo>
                    <a:lnTo>
                      <a:pt x="531" y="1390"/>
                    </a:lnTo>
                    <a:lnTo>
                      <a:pt x="524" y="1378"/>
                    </a:lnTo>
                    <a:close/>
                    <a:moveTo>
                      <a:pt x="539" y="1378"/>
                    </a:moveTo>
                    <a:lnTo>
                      <a:pt x="553" y="1387"/>
                    </a:lnTo>
                    <a:lnTo>
                      <a:pt x="539" y="1410"/>
                    </a:lnTo>
                    <a:lnTo>
                      <a:pt x="524" y="1403"/>
                    </a:lnTo>
                    <a:lnTo>
                      <a:pt x="539" y="1378"/>
                    </a:lnTo>
                    <a:close/>
                    <a:moveTo>
                      <a:pt x="553" y="1387"/>
                    </a:moveTo>
                    <a:lnTo>
                      <a:pt x="559" y="1390"/>
                    </a:lnTo>
                    <a:lnTo>
                      <a:pt x="559" y="1397"/>
                    </a:lnTo>
                    <a:lnTo>
                      <a:pt x="546" y="1398"/>
                    </a:lnTo>
                    <a:lnTo>
                      <a:pt x="553" y="1387"/>
                    </a:lnTo>
                    <a:close/>
                    <a:moveTo>
                      <a:pt x="559" y="1397"/>
                    </a:moveTo>
                    <a:lnTo>
                      <a:pt x="563" y="1420"/>
                    </a:lnTo>
                    <a:lnTo>
                      <a:pt x="536" y="1423"/>
                    </a:lnTo>
                    <a:lnTo>
                      <a:pt x="532" y="1400"/>
                    </a:lnTo>
                    <a:lnTo>
                      <a:pt x="559" y="1397"/>
                    </a:lnTo>
                    <a:close/>
                    <a:moveTo>
                      <a:pt x="546" y="1435"/>
                    </a:moveTo>
                    <a:lnTo>
                      <a:pt x="537" y="1433"/>
                    </a:lnTo>
                    <a:lnTo>
                      <a:pt x="536" y="1423"/>
                    </a:lnTo>
                    <a:lnTo>
                      <a:pt x="549" y="1422"/>
                    </a:lnTo>
                    <a:lnTo>
                      <a:pt x="546" y="1435"/>
                    </a:lnTo>
                    <a:close/>
                    <a:moveTo>
                      <a:pt x="553" y="1408"/>
                    </a:moveTo>
                    <a:lnTo>
                      <a:pt x="608" y="1422"/>
                    </a:lnTo>
                    <a:lnTo>
                      <a:pt x="601" y="1448"/>
                    </a:lnTo>
                    <a:lnTo>
                      <a:pt x="546" y="1435"/>
                    </a:lnTo>
                    <a:lnTo>
                      <a:pt x="553" y="1408"/>
                    </a:lnTo>
                    <a:close/>
                    <a:moveTo>
                      <a:pt x="608" y="1422"/>
                    </a:moveTo>
                    <a:lnTo>
                      <a:pt x="614" y="1425"/>
                    </a:lnTo>
                    <a:lnTo>
                      <a:pt x="604" y="1435"/>
                    </a:lnTo>
                    <a:lnTo>
                      <a:pt x="608" y="1422"/>
                    </a:lnTo>
                    <a:close/>
                    <a:moveTo>
                      <a:pt x="614" y="1425"/>
                    </a:moveTo>
                    <a:lnTo>
                      <a:pt x="644" y="1453"/>
                    </a:lnTo>
                    <a:lnTo>
                      <a:pt x="624" y="1473"/>
                    </a:lnTo>
                    <a:lnTo>
                      <a:pt x="594" y="1445"/>
                    </a:lnTo>
                    <a:lnTo>
                      <a:pt x="614" y="1425"/>
                    </a:lnTo>
                    <a:close/>
                    <a:moveTo>
                      <a:pt x="629" y="1477"/>
                    </a:moveTo>
                    <a:lnTo>
                      <a:pt x="624" y="1473"/>
                    </a:lnTo>
                    <a:lnTo>
                      <a:pt x="634" y="1463"/>
                    </a:lnTo>
                    <a:lnTo>
                      <a:pt x="629" y="1477"/>
                    </a:lnTo>
                    <a:close/>
                    <a:moveTo>
                      <a:pt x="638" y="1450"/>
                    </a:moveTo>
                    <a:lnTo>
                      <a:pt x="681" y="1463"/>
                    </a:lnTo>
                    <a:lnTo>
                      <a:pt x="673" y="1490"/>
                    </a:lnTo>
                    <a:lnTo>
                      <a:pt x="629" y="1477"/>
                    </a:lnTo>
                    <a:lnTo>
                      <a:pt x="638" y="1450"/>
                    </a:lnTo>
                    <a:close/>
                    <a:moveTo>
                      <a:pt x="674" y="1490"/>
                    </a:moveTo>
                    <a:lnTo>
                      <a:pt x="673" y="1490"/>
                    </a:lnTo>
                    <a:lnTo>
                      <a:pt x="678" y="1477"/>
                    </a:lnTo>
                    <a:lnTo>
                      <a:pt x="674" y="1490"/>
                    </a:lnTo>
                    <a:close/>
                    <a:moveTo>
                      <a:pt x="679" y="1463"/>
                    </a:moveTo>
                    <a:lnTo>
                      <a:pt x="721" y="1472"/>
                    </a:lnTo>
                    <a:lnTo>
                      <a:pt x="716" y="1499"/>
                    </a:lnTo>
                    <a:lnTo>
                      <a:pt x="674" y="1490"/>
                    </a:lnTo>
                    <a:lnTo>
                      <a:pt x="679" y="1463"/>
                    </a:lnTo>
                    <a:close/>
                    <a:moveTo>
                      <a:pt x="721" y="1472"/>
                    </a:moveTo>
                    <a:lnTo>
                      <a:pt x="728" y="1475"/>
                    </a:lnTo>
                    <a:lnTo>
                      <a:pt x="719" y="1485"/>
                    </a:lnTo>
                    <a:lnTo>
                      <a:pt x="721" y="1472"/>
                    </a:lnTo>
                    <a:close/>
                    <a:moveTo>
                      <a:pt x="728" y="1475"/>
                    </a:moveTo>
                    <a:lnTo>
                      <a:pt x="758" y="1499"/>
                    </a:lnTo>
                    <a:lnTo>
                      <a:pt x="739" y="1520"/>
                    </a:lnTo>
                    <a:lnTo>
                      <a:pt x="711" y="1497"/>
                    </a:lnTo>
                    <a:lnTo>
                      <a:pt x="728" y="1475"/>
                    </a:lnTo>
                    <a:close/>
                    <a:moveTo>
                      <a:pt x="758" y="1499"/>
                    </a:moveTo>
                    <a:lnTo>
                      <a:pt x="761" y="1502"/>
                    </a:lnTo>
                    <a:lnTo>
                      <a:pt x="763" y="1507"/>
                    </a:lnTo>
                    <a:lnTo>
                      <a:pt x="748" y="1509"/>
                    </a:lnTo>
                    <a:lnTo>
                      <a:pt x="758" y="1499"/>
                    </a:lnTo>
                    <a:close/>
                    <a:moveTo>
                      <a:pt x="763" y="1507"/>
                    </a:moveTo>
                    <a:lnTo>
                      <a:pt x="768" y="1562"/>
                    </a:lnTo>
                    <a:lnTo>
                      <a:pt x="741" y="1565"/>
                    </a:lnTo>
                    <a:lnTo>
                      <a:pt x="734" y="1510"/>
                    </a:lnTo>
                    <a:lnTo>
                      <a:pt x="763" y="1507"/>
                    </a:lnTo>
                    <a:close/>
                    <a:moveTo>
                      <a:pt x="743" y="1572"/>
                    </a:moveTo>
                    <a:lnTo>
                      <a:pt x="741" y="1565"/>
                    </a:lnTo>
                    <a:lnTo>
                      <a:pt x="754" y="1564"/>
                    </a:lnTo>
                    <a:lnTo>
                      <a:pt x="743" y="1572"/>
                    </a:lnTo>
                    <a:close/>
                    <a:moveTo>
                      <a:pt x="766" y="1555"/>
                    </a:moveTo>
                    <a:lnTo>
                      <a:pt x="799" y="1600"/>
                    </a:lnTo>
                    <a:lnTo>
                      <a:pt x="776" y="1617"/>
                    </a:lnTo>
                    <a:lnTo>
                      <a:pt x="743" y="1572"/>
                    </a:lnTo>
                    <a:lnTo>
                      <a:pt x="766" y="1555"/>
                    </a:lnTo>
                    <a:close/>
                    <a:moveTo>
                      <a:pt x="779" y="1620"/>
                    </a:moveTo>
                    <a:lnTo>
                      <a:pt x="776" y="1617"/>
                    </a:lnTo>
                    <a:lnTo>
                      <a:pt x="788" y="1609"/>
                    </a:lnTo>
                    <a:lnTo>
                      <a:pt x="779" y="1620"/>
                    </a:lnTo>
                    <a:close/>
                    <a:moveTo>
                      <a:pt x="796" y="1599"/>
                    </a:moveTo>
                    <a:lnTo>
                      <a:pt x="826" y="1620"/>
                    </a:lnTo>
                    <a:lnTo>
                      <a:pt x="809" y="1642"/>
                    </a:lnTo>
                    <a:lnTo>
                      <a:pt x="779" y="1620"/>
                    </a:lnTo>
                    <a:lnTo>
                      <a:pt x="796" y="1599"/>
                    </a:lnTo>
                    <a:close/>
                    <a:moveTo>
                      <a:pt x="816" y="1645"/>
                    </a:moveTo>
                    <a:lnTo>
                      <a:pt x="809" y="1642"/>
                    </a:lnTo>
                    <a:lnTo>
                      <a:pt x="818" y="1632"/>
                    </a:lnTo>
                    <a:lnTo>
                      <a:pt x="816" y="1645"/>
                    </a:lnTo>
                    <a:close/>
                    <a:moveTo>
                      <a:pt x="818" y="1617"/>
                    </a:moveTo>
                    <a:lnTo>
                      <a:pt x="888" y="1624"/>
                    </a:lnTo>
                    <a:lnTo>
                      <a:pt x="886" y="1650"/>
                    </a:lnTo>
                    <a:lnTo>
                      <a:pt x="816" y="1645"/>
                    </a:lnTo>
                    <a:lnTo>
                      <a:pt x="818" y="1617"/>
                    </a:lnTo>
                    <a:close/>
                    <a:moveTo>
                      <a:pt x="888" y="1624"/>
                    </a:moveTo>
                    <a:lnTo>
                      <a:pt x="894" y="1624"/>
                    </a:lnTo>
                    <a:lnTo>
                      <a:pt x="899" y="1629"/>
                    </a:lnTo>
                    <a:lnTo>
                      <a:pt x="888" y="1637"/>
                    </a:lnTo>
                    <a:lnTo>
                      <a:pt x="888" y="1624"/>
                    </a:lnTo>
                    <a:close/>
                    <a:moveTo>
                      <a:pt x="899" y="1629"/>
                    </a:moveTo>
                    <a:lnTo>
                      <a:pt x="916" y="1657"/>
                    </a:lnTo>
                    <a:lnTo>
                      <a:pt x="893" y="1672"/>
                    </a:lnTo>
                    <a:lnTo>
                      <a:pt x="876" y="1644"/>
                    </a:lnTo>
                    <a:lnTo>
                      <a:pt x="899" y="1629"/>
                    </a:lnTo>
                    <a:close/>
                    <a:moveTo>
                      <a:pt x="916" y="1657"/>
                    </a:moveTo>
                    <a:lnTo>
                      <a:pt x="919" y="1662"/>
                    </a:lnTo>
                    <a:lnTo>
                      <a:pt x="904" y="1664"/>
                    </a:lnTo>
                    <a:lnTo>
                      <a:pt x="916" y="1657"/>
                    </a:lnTo>
                    <a:close/>
                    <a:moveTo>
                      <a:pt x="919" y="1662"/>
                    </a:moveTo>
                    <a:lnTo>
                      <a:pt x="926" y="1704"/>
                    </a:lnTo>
                    <a:lnTo>
                      <a:pt x="898" y="1709"/>
                    </a:lnTo>
                    <a:lnTo>
                      <a:pt x="891" y="1665"/>
                    </a:lnTo>
                    <a:lnTo>
                      <a:pt x="919" y="1662"/>
                    </a:lnTo>
                    <a:close/>
                    <a:moveTo>
                      <a:pt x="908" y="1719"/>
                    </a:moveTo>
                    <a:lnTo>
                      <a:pt x="899" y="1717"/>
                    </a:lnTo>
                    <a:lnTo>
                      <a:pt x="898" y="1709"/>
                    </a:lnTo>
                    <a:lnTo>
                      <a:pt x="911" y="1705"/>
                    </a:lnTo>
                    <a:lnTo>
                      <a:pt x="908" y="1719"/>
                    </a:lnTo>
                    <a:close/>
                    <a:moveTo>
                      <a:pt x="916" y="1692"/>
                    </a:moveTo>
                    <a:lnTo>
                      <a:pt x="961" y="1705"/>
                    </a:lnTo>
                    <a:lnTo>
                      <a:pt x="953" y="1732"/>
                    </a:lnTo>
                    <a:lnTo>
                      <a:pt x="908" y="1719"/>
                    </a:lnTo>
                    <a:lnTo>
                      <a:pt x="916" y="1692"/>
                    </a:lnTo>
                    <a:close/>
                    <a:moveTo>
                      <a:pt x="961" y="1705"/>
                    </a:moveTo>
                    <a:lnTo>
                      <a:pt x="966" y="1709"/>
                    </a:lnTo>
                    <a:lnTo>
                      <a:pt x="956" y="1719"/>
                    </a:lnTo>
                    <a:lnTo>
                      <a:pt x="961" y="1705"/>
                    </a:lnTo>
                    <a:close/>
                    <a:moveTo>
                      <a:pt x="966" y="1709"/>
                    </a:moveTo>
                    <a:lnTo>
                      <a:pt x="986" y="1726"/>
                    </a:lnTo>
                    <a:lnTo>
                      <a:pt x="970" y="1747"/>
                    </a:lnTo>
                    <a:lnTo>
                      <a:pt x="948" y="1731"/>
                    </a:lnTo>
                    <a:lnTo>
                      <a:pt x="966" y="1709"/>
                    </a:lnTo>
                    <a:close/>
                    <a:moveTo>
                      <a:pt x="971" y="1749"/>
                    </a:moveTo>
                    <a:lnTo>
                      <a:pt x="970" y="1747"/>
                    </a:lnTo>
                    <a:lnTo>
                      <a:pt x="978" y="1737"/>
                    </a:lnTo>
                    <a:lnTo>
                      <a:pt x="971" y="1749"/>
                    </a:lnTo>
                    <a:close/>
                    <a:moveTo>
                      <a:pt x="985" y="1726"/>
                    </a:moveTo>
                    <a:lnTo>
                      <a:pt x="1016" y="1742"/>
                    </a:lnTo>
                    <a:lnTo>
                      <a:pt x="1003" y="1766"/>
                    </a:lnTo>
                    <a:lnTo>
                      <a:pt x="971" y="1749"/>
                    </a:lnTo>
                    <a:lnTo>
                      <a:pt x="985" y="1726"/>
                    </a:lnTo>
                    <a:close/>
                    <a:moveTo>
                      <a:pt x="1008" y="1767"/>
                    </a:moveTo>
                    <a:lnTo>
                      <a:pt x="1003" y="1766"/>
                    </a:lnTo>
                    <a:lnTo>
                      <a:pt x="1010" y="1754"/>
                    </a:lnTo>
                    <a:lnTo>
                      <a:pt x="1008" y="1767"/>
                    </a:lnTo>
                    <a:close/>
                    <a:moveTo>
                      <a:pt x="1013" y="1741"/>
                    </a:moveTo>
                    <a:lnTo>
                      <a:pt x="1053" y="1749"/>
                    </a:lnTo>
                    <a:lnTo>
                      <a:pt x="1048" y="1776"/>
                    </a:lnTo>
                    <a:lnTo>
                      <a:pt x="1008" y="1767"/>
                    </a:lnTo>
                    <a:lnTo>
                      <a:pt x="1013" y="1741"/>
                    </a:lnTo>
                    <a:close/>
                    <a:moveTo>
                      <a:pt x="1053" y="1749"/>
                    </a:moveTo>
                    <a:lnTo>
                      <a:pt x="1061" y="1752"/>
                    </a:lnTo>
                    <a:lnTo>
                      <a:pt x="1050" y="1762"/>
                    </a:lnTo>
                    <a:lnTo>
                      <a:pt x="1053" y="1749"/>
                    </a:lnTo>
                    <a:close/>
                    <a:moveTo>
                      <a:pt x="1061" y="1752"/>
                    </a:moveTo>
                    <a:lnTo>
                      <a:pt x="1085" y="1779"/>
                    </a:lnTo>
                    <a:lnTo>
                      <a:pt x="1065" y="1797"/>
                    </a:lnTo>
                    <a:lnTo>
                      <a:pt x="1040" y="1772"/>
                    </a:lnTo>
                    <a:lnTo>
                      <a:pt x="1061" y="1752"/>
                    </a:lnTo>
                    <a:close/>
                    <a:moveTo>
                      <a:pt x="1066" y="1799"/>
                    </a:moveTo>
                    <a:lnTo>
                      <a:pt x="1065" y="1797"/>
                    </a:lnTo>
                    <a:lnTo>
                      <a:pt x="1075" y="1789"/>
                    </a:lnTo>
                    <a:lnTo>
                      <a:pt x="1066" y="1799"/>
                    </a:lnTo>
                    <a:close/>
                    <a:moveTo>
                      <a:pt x="1083" y="1777"/>
                    </a:moveTo>
                    <a:lnTo>
                      <a:pt x="1126" y="1814"/>
                    </a:lnTo>
                    <a:lnTo>
                      <a:pt x="1110" y="1836"/>
                    </a:lnTo>
                    <a:lnTo>
                      <a:pt x="1066" y="1799"/>
                    </a:lnTo>
                    <a:lnTo>
                      <a:pt x="1083" y="1777"/>
                    </a:lnTo>
                    <a:close/>
                    <a:moveTo>
                      <a:pt x="1111" y="1837"/>
                    </a:moveTo>
                    <a:lnTo>
                      <a:pt x="1110" y="1836"/>
                    </a:lnTo>
                    <a:lnTo>
                      <a:pt x="1118" y="1824"/>
                    </a:lnTo>
                    <a:lnTo>
                      <a:pt x="1111" y="1837"/>
                    </a:lnTo>
                    <a:close/>
                    <a:moveTo>
                      <a:pt x="1125" y="1812"/>
                    </a:moveTo>
                    <a:lnTo>
                      <a:pt x="1165" y="1836"/>
                    </a:lnTo>
                    <a:lnTo>
                      <a:pt x="1151" y="1859"/>
                    </a:lnTo>
                    <a:lnTo>
                      <a:pt x="1111" y="1837"/>
                    </a:lnTo>
                    <a:lnTo>
                      <a:pt x="1125" y="1812"/>
                    </a:lnTo>
                    <a:close/>
                    <a:moveTo>
                      <a:pt x="1156" y="1861"/>
                    </a:moveTo>
                    <a:lnTo>
                      <a:pt x="1151" y="1859"/>
                    </a:lnTo>
                    <a:lnTo>
                      <a:pt x="1158" y="1847"/>
                    </a:lnTo>
                    <a:lnTo>
                      <a:pt x="1156" y="1861"/>
                    </a:lnTo>
                    <a:close/>
                    <a:moveTo>
                      <a:pt x="1158" y="1832"/>
                    </a:moveTo>
                    <a:lnTo>
                      <a:pt x="1193" y="1834"/>
                    </a:lnTo>
                    <a:lnTo>
                      <a:pt x="1193" y="1862"/>
                    </a:lnTo>
                    <a:lnTo>
                      <a:pt x="1156" y="1861"/>
                    </a:lnTo>
                    <a:lnTo>
                      <a:pt x="1158" y="1832"/>
                    </a:lnTo>
                    <a:close/>
                    <a:moveTo>
                      <a:pt x="1205" y="1854"/>
                    </a:moveTo>
                    <a:lnTo>
                      <a:pt x="1201" y="1862"/>
                    </a:lnTo>
                    <a:lnTo>
                      <a:pt x="1193" y="1862"/>
                    </a:lnTo>
                    <a:lnTo>
                      <a:pt x="1193" y="1847"/>
                    </a:lnTo>
                    <a:lnTo>
                      <a:pt x="1205" y="1854"/>
                    </a:lnTo>
                    <a:close/>
                    <a:moveTo>
                      <a:pt x="1181" y="1841"/>
                    </a:moveTo>
                    <a:lnTo>
                      <a:pt x="1200" y="1807"/>
                    </a:lnTo>
                    <a:lnTo>
                      <a:pt x="1225" y="1821"/>
                    </a:lnTo>
                    <a:lnTo>
                      <a:pt x="1205" y="1854"/>
                    </a:lnTo>
                    <a:lnTo>
                      <a:pt x="1181" y="1841"/>
                    </a:lnTo>
                    <a:close/>
                    <a:moveTo>
                      <a:pt x="1200" y="1807"/>
                    </a:moveTo>
                    <a:lnTo>
                      <a:pt x="1208" y="1801"/>
                    </a:lnTo>
                    <a:lnTo>
                      <a:pt x="1213" y="1814"/>
                    </a:lnTo>
                    <a:lnTo>
                      <a:pt x="1200" y="1807"/>
                    </a:lnTo>
                    <a:close/>
                    <a:moveTo>
                      <a:pt x="1208" y="1801"/>
                    </a:moveTo>
                    <a:lnTo>
                      <a:pt x="1231" y="1792"/>
                    </a:lnTo>
                    <a:lnTo>
                      <a:pt x="1241" y="1819"/>
                    </a:lnTo>
                    <a:lnTo>
                      <a:pt x="1216" y="1827"/>
                    </a:lnTo>
                    <a:lnTo>
                      <a:pt x="1208" y="1801"/>
                    </a:lnTo>
                    <a:close/>
                    <a:moveTo>
                      <a:pt x="1231" y="1792"/>
                    </a:moveTo>
                    <a:lnTo>
                      <a:pt x="1236" y="1792"/>
                    </a:lnTo>
                    <a:lnTo>
                      <a:pt x="1236" y="1806"/>
                    </a:lnTo>
                    <a:lnTo>
                      <a:pt x="1231" y="1792"/>
                    </a:lnTo>
                    <a:close/>
                    <a:moveTo>
                      <a:pt x="1236" y="1792"/>
                    </a:moveTo>
                    <a:lnTo>
                      <a:pt x="1290" y="1792"/>
                    </a:lnTo>
                    <a:lnTo>
                      <a:pt x="1290" y="1819"/>
                    </a:lnTo>
                    <a:lnTo>
                      <a:pt x="1236" y="1819"/>
                    </a:lnTo>
                    <a:lnTo>
                      <a:pt x="1236" y="1792"/>
                    </a:lnTo>
                    <a:close/>
                    <a:moveTo>
                      <a:pt x="1290" y="1792"/>
                    </a:moveTo>
                    <a:lnTo>
                      <a:pt x="1298" y="1792"/>
                    </a:lnTo>
                    <a:lnTo>
                      <a:pt x="1302" y="1799"/>
                    </a:lnTo>
                    <a:lnTo>
                      <a:pt x="1290" y="1806"/>
                    </a:lnTo>
                    <a:lnTo>
                      <a:pt x="1290" y="1792"/>
                    </a:lnTo>
                    <a:close/>
                    <a:moveTo>
                      <a:pt x="1302" y="1799"/>
                    </a:moveTo>
                    <a:lnTo>
                      <a:pt x="1332" y="1847"/>
                    </a:lnTo>
                    <a:lnTo>
                      <a:pt x="1307" y="1862"/>
                    </a:lnTo>
                    <a:lnTo>
                      <a:pt x="1278" y="1812"/>
                    </a:lnTo>
                    <a:lnTo>
                      <a:pt x="1302" y="1799"/>
                    </a:lnTo>
                    <a:close/>
                    <a:moveTo>
                      <a:pt x="1318" y="1869"/>
                    </a:moveTo>
                    <a:lnTo>
                      <a:pt x="1312" y="1869"/>
                    </a:lnTo>
                    <a:lnTo>
                      <a:pt x="1307" y="1862"/>
                    </a:lnTo>
                    <a:lnTo>
                      <a:pt x="1320" y="1854"/>
                    </a:lnTo>
                    <a:lnTo>
                      <a:pt x="1318" y="1869"/>
                    </a:lnTo>
                    <a:close/>
                    <a:moveTo>
                      <a:pt x="1320" y="1841"/>
                    </a:moveTo>
                    <a:lnTo>
                      <a:pt x="1360" y="1842"/>
                    </a:lnTo>
                    <a:lnTo>
                      <a:pt x="1358" y="1871"/>
                    </a:lnTo>
                    <a:lnTo>
                      <a:pt x="1318" y="1869"/>
                    </a:lnTo>
                    <a:lnTo>
                      <a:pt x="1320" y="1841"/>
                    </a:lnTo>
                    <a:close/>
                    <a:moveTo>
                      <a:pt x="1360" y="1842"/>
                    </a:moveTo>
                    <a:lnTo>
                      <a:pt x="1367" y="1842"/>
                    </a:lnTo>
                    <a:lnTo>
                      <a:pt x="1370" y="1847"/>
                    </a:lnTo>
                    <a:lnTo>
                      <a:pt x="1358" y="1856"/>
                    </a:lnTo>
                    <a:lnTo>
                      <a:pt x="1360" y="1842"/>
                    </a:lnTo>
                    <a:close/>
                    <a:moveTo>
                      <a:pt x="1370" y="1847"/>
                    </a:moveTo>
                    <a:lnTo>
                      <a:pt x="1395" y="1882"/>
                    </a:lnTo>
                    <a:lnTo>
                      <a:pt x="1372" y="1899"/>
                    </a:lnTo>
                    <a:lnTo>
                      <a:pt x="1348" y="1864"/>
                    </a:lnTo>
                    <a:lnTo>
                      <a:pt x="1370" y="1847"/>
                    </a:lnTo>
                    <a:close/>
                    <a:moveTo>
                      <a:pt x="1375" y="1902"/>
                    </a:moveTo>
                    <a:lnTo>
                      <a:pt x="1372" y="1899"/>
                    </a:lnTo>
                    <a:lnTo>
                      <a:pt x="1383" y="1891"/>
                    </a:lnTo>
                    <a:lnTo>
                      <a:pt x="1375" y="1902"/>
                    </a:lnTo>
                    <a:close/>
                    <a:moveTo>
                      <a:pt x="1392" y="1881"/>
                    </a:moveTo>
                    <a:lnTo>
                      <a:pt x="1418" y="1901"/>
                    </a:lnTo>
                    <a:lnTo>
                      <a:pt x="1402" y="1922"/>
                    </a:lnTo>
                    <a:lnTo>
                      <a:pt x="1375" y="1902"/>
                    </a:lnTo>
                    <a:lnTo>
                      <a:pt x="1392" y="1881"/>
                    </a:lnTo>
                    <a:close/>
                    <a:moveTo>
                      <a:pt x="1402" y="1922"/>
                    </a:moveTo>
                    <a:lnTo>
                      <a:pt x="1402" y="1922"/>
                    </a:lnTo>
                    <a:lnTo>
                      <a:pt x="1410" y="1911"/>
                    </a:lnTo>
                    <a:lnTo>
                      <a:pt x="1402" y="1922"/>
                    </a:lnTo>
                    <a:close/>
                    <a:moveTo>
                      <a:pt x="1418" y="1901"/>
                    </a:moveTo>
                    <a:lnTo>
                      <a:pt x="1513" y="1966"/>
                    </a:lnTo>
                    <a:lnTo>
                      <a:pt x="1498" y="1988"/>
                    </a:lnTo>
                    <a:lnTo>
                      <a:pt x="1402" y="1922"/>
                    </a:lnTo>
                    <a:lnTo>
                      <a:pt x="1418" y="1901"/>
                    </a:lnTo>
                    <a:close/>
                    <a:moveTo>
                      <a:pt x="1507" y="1991"/>
                    </a:moveTo>
                    <a:lnTo>
                      <a:pt x="1498" y="1988"/>
                    </a:lnTo>
                    <a:lnTo>
                      <a:pt x="1507" y="1978"/>
                    </a:lnTo>
                    <a:lnTo>
                      <a:pt x="1507" y="1991"/>
                    </a:lnTo>
                    <a:close/>
                    <a:moveTo>
                      <a:pt x="1505" y="1963"/>
                    </a:moveTo>
                    <a:lnTo>
                      <a:pt x="1597" y="1958"/>
                    </a:lnTo>
                    <a:lnTo>
                      <a:pt x="1598" y="1984"/>
                    </a:lnTo>
                    <a:lnTo>
                      <a:pt x="1507" y="1991"/>
                    </a:lnTo>
                    <a:lnTo>
                      <a:pt x="1505" y="1963"/>
                    </a:lnTo>
                    <a:close/>
                    <a:moveTo>
                      <a:pt x="1602" y="1984"/>
                    </a:moveTo>
                    <a:lnTo>
                      <a:pt x="1598" y="1984"/>
                    </a:lnTo>
                    <a:lnTo>
                      <a:pt x="1598" y="1971"/>
                    </a:lnTo>
                    <a:lnTo>
                      <a:pt x="1602" y="1984"/>
                    </a:lnTo>
                    <a:close/>
                    <a:moveTo>
                      <a:pt x="1595" y="1958"/>
                    </a:moveTo>
                    <a:lnTo>
                      <a:pt x="1684" y="1937"/>
                    </a:lnTo>
                    <a:lnTo>
                      <a:pt x="1690" y="1966"/>
                    </a:lnTo>
                    <a:lnTo>
                      <a:pt x="1602" y="1984"/>
                    </a:lnTo>
                    <a:lnTo>
                      <a:pt x="1595" y="1958"/>
                    </a:lnTo>
                    <a:close/>
                    <a:moveTo>
                      <a:pt x="1684" y="1937"/>
                    </a:moveTo>
                    <a:lnTo>
                      <a:pt x="1695" y="1936"/>
                    </a:lnTo>
                    <a:lnTo>
                      <a:pt x="1700" y="1947"/>
                    </a:lnTo>
                    <a:lnTo>
                      <a:pt x="1687" y="1951"/>
                    </a:lnTo>
                    <a:lnTo>
                      <a:pt x="1684" y="1937"/>
                    </a:lnTo>
                    <a:close/>
                    <a:moveTo>
                      <a:pt x="1700" y="1947"/>
                    </a:moveTo>
                    <a:lnTo>
                      <a:pt x="1722" y="2019"/>
                    </a:lnTo>
                    <a:lnTo>
                      <a:pt x="1695" y="2028"/>
                    </a:lnTo>
                    <a:lnTo>
                      <a:pt x="1674" y="1956"/>
                    </a:lnTo>
                    <a:lnTo>
                      <a:pt x="1700" y="1947"/>
                    </a:lnTo>
                    <a:close/>
                    <a:moveTo>
                      <a:pt x="1722" y="2019"/>
                    </a:moveTo>
                    <a:lnTo>
                      <a:pt x="1722" y="2021"/>
                    </a:lnTo>
                    <a:lnTo>
                      <a:pt x="1709" y="2023"/>
                    </a:lnTo>
                    <a:lnTo>
                      <a:pt x="1722" y="2019"/>
                    </a:lnTo>
                    <a:close/>
                    <a:moveTo>
                      <a:pt x="1722" y="2021"/>
                    </a:moveTo>
                    <a:lnTo>
                      <a:pt x="1732" y="2101"/>
                    </a:lnTo>
                    <a:lnTo>
                      <a:pt x="1704" y="2104"/>
                    </a:lnTo>
                    <a:lnTo>
                      <a:pt x="1695" y="2024"/>
                    </a:lnTo>
                    <a:lnTo>
                      <a:pt x="1722" y="2021"/>
                    </a:lnTo>
                    <a:close/>
                    <a:moveTo>
                      <a:pt x="1714" y="2116"/>
                    </a:moveTo>
                    <a:lnTo>
                      <a:pt x="1705" y="2114"/>
                    </a:lnTo>
                    <a:lnTo>
                      <a:pt x="1704" y="2104"/>
                    </a:lnTo>
                    <a:lnTo>
                      <a:pt x="1717" y="2103"/>
                    </a:lnTo>
                    <a:lnTo>
                      <a:pt x="1714" y="2116"/>
                    </a:lnTo>
                    <a:close/>
                    <a:moveTo>
                      <a:pt x="1720" y="2089"/>
                    </a:moveTo>
                    <a:lnTo>
                      <a:pt x="1757" y="2098"/>
                    </a:lnTo>
                    <a:lnTo>
                      <a:pt x="1750" y="2126"/>
                    </a:lnTo>
                    <a:lnTo>
                      <a:pt x="1714" y="2116"/>
                    </a:lnTo>
                    <a:lnTo>
                      <a:pt x="1720" y="2089"/>
                    </a:lnTo>
                    <a:close/>
                    <a:moveTo>
                      <a:pt x="1757" y="2126"/>
                    </a:moveTo>
                    <a:lnTo>
                      <a:pt x="1750" y="2126"/>
                    </a:lnTo>
                    <a:lnTo>
                      <a:pt x="1754" y="2113"/>
                    </a:lnTo>
                    <a:lnTo>
                      <a:pt x="1757" y="2126"/>
                    </a:lnTo>
                    <a:close/>
                    <a:moveTo>
                      <a:pt x="1750" y="2098"/>
                    </a:moveTo>
                    <a:lnTo>
                      <a:pt x="1775" y="2093"/>
                    </a:lnTo>
                    <a:lnTo>
                      <a:pt x="1782" y="2119"/>
                    </a:lnTo>
                    <a:lnTo>
                      <a:pt x="1757" y="2126"/>
                    </a:lnTo>
                    <a:lnTo>
                      <a:pt x="1750" y="2098"/>
                    </a:lnTo>
                    <a:close/>
                    <a:moveTo>
                      <a:pt x="1775" y="2093"/>
                    </a:moveTo>
                    <a:lnTo>
                      <a:pt x="1780" y="2093"/>
                    </a:lnTo>
                    <a:lnTo>
                      <a:pt x="1779" y="2106"/>
                    </a:lnTo>
                    <a:lnTo>
                      <a:pt x="1775" y="2093"/>
                    </a:lnTo>
                    <a:close/>
                    <a:moveTo>
                      <a:pt x="1780" y="2093"/>
                    </a:moveTo>
                    <a:lnTo>
                      <a:pt x="1832" y="2099"/>
                    </a:lnTo>
                    <a:lnTo>
                      <a:pt x="1829" y="2128"/>
                    </a:lnTo>
                    <a:lnTo>
                      <a:pt x="1777" y="2119"/>
                    </a:lnTo>
                    <a:lnTo>
                      <a:pt x="1780" y="2093"/>
                    </a:lnTo>
                    <a:close/>
                    <a:moveTo>
                      <a:pt x="1832" y="2099"/>
                    </a:moveTo>
                    <a:lnTo>
                      <a:pt x="1839" y="2101"/>
                    </a:lnTo>
                    <a:lnTo>
                      <a:pt x="1842" y="2106"/>
                    </a:lnTo>
                    <a:lnTo>
                      <a:pt x="1830" y="2113"/>
                    </a:lnTo>
                    <a:lnTo>
                      <a:pt x="1832" y="2099"/>
                    </a:lnTo>
                    <a:close/>
                    <a:moveTo>
                      <a:pt x="1842" y="2106"/>
                    </a:moveTo>
                    <a:lnTo>
                      <a:pt x="1860" y="2131"/>
                    </a:lnTo>
                    <a:lnTo>
                      <a:pt x="1837" y="2146"/>
                    </a:lnTo>
                    <a:lnTo>
                      <a:pt x="1819" y="2121"/>
                    </a:lnTo>
                    <a:lnTo>
                      <a:pt x="1842" y="2106"/>
                    </a:lnTo>
                    <a:close/>
                    <a:moveTo>
                      <a:pt x="1849" y="2153"/>
                    </a:moveTo>
                    <a:lnTo>
                      <a:pt x="1840" y="2153"/>
                    </a:lnTo>
                    <a:lnTo>
                      <a:pt x="1837" y="2146"/>
                    </a:lnTo>
                    <a:lnTo>
                      <a:pt x="1849" y="2139"/>
                    </a:lnTo>
                    <a:lnTo>
                      <a:pt x="1849" y="2153"/>
                    </a:lnTo>
                    <a:close/>
                    <a:moveTo>
                      <a:pt x="1849" y="2124"/>
                    </a:moveTo>
                    <a:lnTo>
                      <a:pt x="1999" y="2128"/>
                    </a:lnTo>
                    <a:lnTo>
                      <a:pt x="1997" y="2156"/>
                    </a:lnTo>
                    <a:lnTo>
                      <a:pt x="1849" y="2153"/>
                    </a:lnTo>
                    <a:lnTo>
                      <a:pt x="1849" y="2124"/>
                    </a:lnTo>
                    <a:close/>
                    <a:moveTo>
                      <a:pt x="1999" y="2128"/>
                    </a:moveTo>
                    <a:lnTo>
                      <a:pt x="2009" y="2128"/>
                    </a:lnTo>
                    <a:lnTo>
                      <a:pt x="2012" y="2139"/>
                    </a:lnTo>
                    <a:lnTo>
                      <a:pt x="1997" y="2143"/>
                    </a:lnTo>
                    <a:lnTo>
                      <a:pt x="1999" y="2128"/>
                    </a:lnTo>
                    <a:close/>
                    <a:moveTo>
                      <a:pt x="2012" y="2139"/>
                    </a:moveTo>
                    <a:lnTo>
                      <a:pt x="2017" y="2168"/>
                    </a:lnTo>
                    <a:lnTo>
                      <a:pt x="1990" y="2174"/>
                    </a:lnTo>
                    <a:lnTo>
                      <a:pt x="1984" y="2144"/>
                    </a:lnTo>
                    <a:lnTo>
                      <a:pt x="2012" y="2139"/>
                    </a:lnTo>
                    <a:close/>
                    <a:moveTo>
                      <a:pt x="1997" y="2183"/>
                    </a:moveTo>
                    <a:lnTo>
                      <a:pt x="1990" y="2181"/>
                    </a:lnTo>
                    <a:lnTo>
                      <a:pt x="1990" y="2174"/>
                    </a:lnTo>
                    <a:lnTo>
                      <a:pt x="2004" y="2171"/>
                    </a:lnTo>
                    <a:lnTo>
                      <a:pt x="1997" y="2183"/>
                    </a:lnTo>
                    <a:close/>
                    <a:moveTo>
                      <a:pt x="2009" y="2159"/>
                    </a:moveTo>
                    <a:lnTo>
                      <a:pt x="2035" y="2171"/>
                    </a:lnTo>
                    <a:lnTo>
                      <a:pt x="2024" y="2196"/>
                    </a:lnTo>
                    <a:lnTo>
                      <a:pt x="1997" y="2183"/>
                    </a:lnTo>
                    <a:lnTo>
                      <a:pt x="2009" y="2159"/>
                    </a:lnTo>
                    <a:close/>
                    <a:moveTo>
                      <a:pt x="2035" y="2171"/>
                    </a:moveTo>
                    <a:lnTo>
                      <a:pt x="2037" y="2173"/>
                    </a:lnTo>
                    <a:lnTo>
                      <a:pt x="2029" y="2183"/>
                    </a:lnTo>
                    <a:lnTo>
                      <a:pt x="2035" y="2171"/>
                    </a:lnTo>
                    <a:close/>
                    <a:moveTo>
                      <a:pt x="2037" y="2173"/>
                    </a:moveTo>
                    <a:lnTo>
                      <a:pt x="2051" y="2183"/>
                    </a:lnTo>
                    <a:lnTo>
                      <a:pt x="2032" y="2205"/>
                    </a:lnTo>
                    <a:lnTo>
                      <a:pt x="2020" y="2195"/>
                    </a:lnTo>
                    <a:lnTo>
                      <a:pt x="2037" y="2173"/>
                    </a:lnTo>
                    <a:close/>
                    <a:moveTo>
                      <a:pt x="2051" y="2183"/>
                    </a:moveTo>
                    <a:lnTo>
                      <a:pt x="2056" y="2191"/>
                    </a:lnTo>
                    <a:lnTo>
                      <a:pt x="2042" y="2193"/>
                    </a:lnTo>
                    <a:lnTo>
                      <a:pt x="2051" y="2183"/>
                    </a:lnTo>
                    <a:close/>
                    <a:moveTo>
                      <a:pt x="2056" y="2191"/>
                    </a:moveTo>
                    <a:lnTo>
                      <a:pt x="2059" y="2215"/>
                    </a:lnTo>
                    <a:lnTo>
                      <a:pt x="2030" y="2218"/>
                    </a:lnTo>
                    <a:lnTo>
                      <a:pt x="2027" y="2195"/>
                    </a:lnTo>
                    <a:lnTo>
                      <a:pt x="2056" y="2191"/>
                    </a:lnTo>
                    <a:close/>
                    <a:moveTo>
                      <a:pt x="2035" y="2228"/>
                    </a:moveTo>
                    <a:lnTo>
                      <a:pt x="2030" y="2218"/>
                    </a:lnTo>
                    <a:lnTo>
                      <a:pt x="2044" y="2216"/>
                    </a:lnTo>
                    <a:lnTo>
                      <a:pt x="2035" y="2228"/>
                    </a:lnTo>
                    <a:close/>
                    <a:moveTo>
                      <a:pt x="2052" y="2206"/>
                    </a:moveTo>
                    <a:lnTo>
                      <a:pt x="2067" y="2216"/>
                    </a:lnTo>
                    <a:lnTo>
                      <a:pt x="2051" y="2238"/>
                    </a:lnTo>
                    <a:lnTo>
                      <a:pt x="2035" y="2228"/>
                    </a:lnTo>
                    <a:lnTo>
                      <a:pt x="2052" y="2206"/>
                    </a:lnTo>
                    <a:close/>
                    <a:moveTo>
                      <a:pt x="2059" y="2241"/>
                    </a:moveTo>
                    <a:lnTo>
                      <a:pt x="2051" y="2238"/>
                    </a:lnTo>
                    <a:lnTo>
                      <a:pt x="2059" y="2228"/>
                    </a:lnTo>
                    <a:lnTo>
                      <a:pt x="2059" y="2241"/>
                    </a:lnTo>
                    <a:close/>
                    <a:moveTo>
                      <a:pt x="2059" y="2213"/>
                    </a:moveTo>
                    <a:lnTo>
                      <a:pt x="2091" y="2213"/>
                    </a:lnTo>
                    <a:lnTo>
                      <a:pt x="2091" y="2241"/>
                    </a:lnTo>
                    <a:lnTo>
                      <a:pt x="2059" y="2241"/>
                    </a:lnTo>
                    <a:lnTo>
                      <a:pt x="2059" y="2213"/>
                    </a:lnTo>
                    <a:close/>
                    <a:moveTo>
                      <a:pt x="2101" y="2236"/>
                    </a:moveTo>
                    <a:lnTo>
                      <a:pt x="2091" y="2241"/>
                    </a:lnTo>
                    <a:lnTo>
                      <a:pt x="2091" y="2226"/>
                    </a:lnTo>
                    <a:lnTo>
                      <a:pt x="2101" y="2236"/>
                    </a:lnTo>
                    <a:close/>
                    <a:moveTo>
                      <a:pt x="2081" y="2218"/>
                    </a:moveTo>
                    <a:lnTo>
                      <a:pt x="2114" y="2183"/>
                    </a:lnTo>
                    <a:lnTo>
                      <a:pt x="2134" y="2201"/>
                    </a:lnTo>
                    <a:lnTo>
                      <a:pt x="2101" y="2236"/>
                    </a:lnTo>
                    <a:lnTo>
                      <a:pt x="2081" y="2218"/>
                    </a:lnTo>
                    <a:close/>
                    <a:moveTo>
                      <a:pt x="2137" y="2191"/>
                    </a:moveTo>
                    <a:lnTo>
                      <a:pt x="2137" y="2198"/>
                    </a:lnTo>
                    <a:lnTo>
                      <a:pt x="2134" y="2201"/>
                    </a:lnTo>
                    <a:lnTo>
                      <a:pt x="2124" y="2193"/>
                    </a:lnTo>
                    <a:lnTo>
                      <a:pt x="2137" y="2191"/>
                    </a:lnTo>
                    <a:close/>
                    <a:moveTo>
                      <a:pt x="2111" y="2193"/>
                    </a:moveTo>
                    <a:lnTo>
                      <a:pt x="2109" y="2166"/>
                    </a:lnTo>
                    <a:lnTo>
                      <a:pt x="2137" y="2164"/>
                    </a:lnTo>
                    <a:lnTo>
                      <a:pt x="2137" y="2191"/>
                    </a:lnTo>
                    <a:lnTo>
                      <a:pt x="2111" y="2193"/>
                    </a:lnTo>
                    <a:close/>
                    <a:moveTo>
                      <a:pt x="2136" y="2161"/>
                    </a:moveTo>
                    <a:lnTo>
                      <a:pt x="2137" y="2164"/>
                    </a:lnTo>
                    <a:lnTo>
                      <a:pt x="2122" y="2164"/>
                    </a:lnTo>
                    <a:lnTo>
                      <a:pt x="2136" y="2161"/>
                    </a:lnTo>
                    <a:close/>
                    <a:moveTo>
                      <a:pt x="2109" y="2168"/>
                    </a:moveTo>
                    <a:lnTo>
                      <a:pt x="2104" y="2148"/>
                    </a:lnTo>
                    <a:lnTo>
                      <a:pt x="2131" y="2141"/>
                    </a:lnTo>
                    <a:lnTo>
                      <a:pt x="2136" y="2161"/>
                    </a:lnTo>
                    <a:lnTo>
                      <a:pt x="2109" y="2168"/>
                    </a:lnTo>
                    <a:close/>
                    <a:moveTo>
                      <a:pt x="2104" y="2148"/>
                    </a:moveTo>
                    <a:lnTo>
                      <a:pt x="2104" y="2139"/>
                    </a:lnTo>
                    <a:lnTo>
                      <a:pt x="2117" y="2144"/>
                    </a:lnTo>
                    <a:lnTo>
                      <a:pt x="2104" y="2148"/>
                    </a:lnTo>
                    <a:close/>
                    <a:moveTo>
                      <a:pt x="2104" y="2139"/>
                    </a:moveTo>
                    <a:lnTo>
                      <a:pt x="2109" y="2128"/>
                    </a:lnTo>
                    <a:lnTo>
                      <a:pt x="2134" y="2136"/>
                    </a:lnTo>
                    <a:lnTo>
                      <a:pt x="2131" y="2148"/>
                    </a:lnTo>
                    <a:lnTo>
                      <a:pt x="2104" y="2139"/>
                    </a:lnTo>
                    <a:close/>
                    <a:moveTo>
                      <a:pt x="2109" y="2128"/>
                    </a:moveTo>
                    <a:lnTo>
                      <a:pt x="2111" y="2119"/>
                    </a:lnTo>
                    <a:lnTo>
                      <a:pt x="2121" y="2118"/>
                    </a:lnTo>
                    <a:lnTo>
                      <a:pt x="2122" y="2133"/>
                    </a:lnTo>
                    <a:lnTo>
                      <a:pt x="2109" y="2128"/>
                    </a:lnTo>
                    <a:close/>
                    <a:moveTo>
                      <a:pt x="2121" y="2118"/>
                    </a:moveTo>
                    <a:lnTo>
                      <a:pt x="2137" y="2118"/>
                    </a:lnTo>
                    <a:lnTo>
                      <a:pt x="2137" y="2146"/>
                    </a:lnTo>
                    <a:lnTo>
                      <a:pt x="2122" y="2146"/>
                    </a:lnTo>
                    <a:lnTo>
                      <a:pt x="2121" y="2118"/>
                    </a:lnTo>
                    <a:close/>
                    <a:moveTo>
                      <a:pt x="2137" y="2118"/>
                    </a:moveTo>
                    <a:lnTo>
                      <a:pt x="2139" y="2118"/>
                    </a:lnTo>
                    <a:lnTo>
                      <a:pt x="2137" y="2131"/>
                    </a:lnTo>
                    <a:lnTo>
                      <a:pt x="2137" y="2118"/>
                    </a:lnTo>
                    <a:close/>
                    <a:moveTo>
                      <a:pt x="2139" y="2118"/>
                    </a:moveTo>
                    <a:lnTo>
                      <a:pt x="2177" y="2121"/>
                    </a:lnTo>
                    <a:lnTo>
                      <a:pt x="2176" y="2148"/>
                    </a:lnTo>
                    <a:lnTo>
                      <a:pt x="2136" y="2146"/>
                    </a:lnTo>
                    <a:lnTo>
                      <a:pt x="2139" y="2118"/>
                    </a:lnTo>
                    <a:close/>
                    <a:moveTo>
                      <a:pt x="2177" y="2148"/>
                    </a:moveTo>
                    <a:lnTo>
                      <a:pt x="2176" y="2148"/>
                    </a:lnTo>
                    <a:lnTo>
                      <a:pt x="2177" y="2134"/>
                    </a:lnTo>
                    <a:lnTo>
                      <a:pt x="2177" y="2148"/>
                    </a:lnTo>
                    <a:close/>
                    <a:moveTo>
                      <a:pt x="2177" y="2121"/>
                    </a:moveTo>
                    <a:lnTo>
                      <a:pt x="2224" y="2121"/>
                    </a:lnTo>
                    <a:lnTo>
                      <a:pt x="2224" y="2149"/>
                    </a:lnTo>
                    <a:lnTo>
                      <a:pt x="2177" y="2148"/>
                    </a:lnTo>
                    <a:lnTo>
                      <a:pt x="2177" y="2121"/>
                    </a:lnTo>
                    <a:close/>
                    <a:moveTo>
                      <a:pt x="2224" y="2121"/>
                    </a:moveTo>
                    <a:lnTo>
                      <a:pt x="2224" y="2121"/>
                    </a:lnTo>
                    <a:lnTo>
                      <a:pt x="2224" y="2136"/>
                    </a:lnTo>
                    <a:lnTo>
                      <a:pt x="2224" y="2121"/>
                    </a:lnTo>
                    <a:close/>
                    <a:moveTo>
                      <a:pt x="2224" y="2121"/>
                    </a:moveTo>
                    <a:lnTo>
                      <a:pt x="2274" y="2124"/>
                    </a:lnTo>
                    <a:lnTo>
                      <a:pt x="2272" y="2153"/>
                    </a:lnTo>
                    <a:lnTo>
                      <a:pt x="2224" y="2149"/>
                    </a:lnTo>
                    <a:lnTo>
                      <a:pt x="2224" y="2121"/>
                    </a:lnTo>
                    <a:close/>
                    <a:moveTo>
                      <a:pt x="2274" y="2124"/>
                    </a:moveTo>
                    <a:lnTo>
                      <a:pt x="2279" y="2126"/>
                    </a:lnTo>
                    <a:lnTo>
                      <a:pt x="2274" y="2138"/>
                    </a:lnTo>
                    <a:lnTo>
                      <a:pt x="2274" y="2124"/>
                    </a:lnTo>
                    <a:close/>
                    <a:moveTo>
                      <a:pt x="2279" y="2126"/>
                    </a:moveTo>
                    <a:lnTo>
                      <a:pt x="2341" y="2158"/>
                    </a:lnTo>
                    <a:lnTo>
                      <a:pt x="2329" y="2183"/>
                    </a:lnTo>
                    <a:lnTo>
                      <a:pt x="2267" y="2151"/>
                    </a:lnTo>
                    <a:lnTo>
                      <a:pt x="2279" y="2126"/>
                    </a:lnTo>
                    <a:close/>
                    <a:moveTo>
                      <a:pt x="2341" y="2158"/>
                    </a:moveTo>
                    <a:lnTo>
                      <a:pt x="2342" y="2159"/>
                    </a:lnTo>
                    <a:lnTo>
                      <a:pt x="2334" y="2171"/>
                    </a:lnTo>
                    <a:lnTo>
                      <a:pt x="2341" y="2158"/>
                    </a:lnTo>
                    <a:close/>
                    <a:moveTo>
                      <a:pt x="2342" y="2159"/>
                    </a:moveTo>
                    <a:lnTo>
                      <a:pt x="2409" y="2203"/>
                    </a:lnTo>
                    <a:lnTo>
                      <a:pt x="2392" y="2225"/>
                    </a:lnTo>
                    <a:lnTo>
                      <a:pt x="2327" y="2183"/>
                    </a:lnTo>
                    <a:lnTo>
                      <a:pt x="2342" y="2159"/>
                    </a:lnTo>
                    <a:close/>
                    <a:moveTo>
                      <a:pt x="2402" y="2228"/>
                    </a:moveTo>
                    <a:lnTo>
                      <a:pt x="2392" y="2225"/>
                    </a:lnTo>
                    <a:lnTo>
                      <a:pt x="2401" y="2215"/>
                    </a:lnTo>
                    <a:lnTo>
                      <a:pt x="2402" y="2228"/>
                    </a:lnTo>
                    <a:close/>
                    <a:moveTo>
                      <a:pt x="2399" y="2200"/>
                    </a:moveTo>
                    <a:lnTo>
                      <a:pt x="2419" y="2198"/>
                    </a:lnTo>
                    <a:lnTo>
                      <a:pt x="2423" y="2226"/>
                    </a:lnTo>
                    <a:lnTo>
                      <a:pt x="2402" y="2228"/>
                    </a:lnTo>
                    <a:lnTo>
                      <a:pt x="2399" y="2200"/>
                    </a:lnTo>
                    <a:close/>
                    <a:moveTo>
                      <a:pt x="2434" y="2213"/>
                    </a:moveTo>
                    <a:lnTo>
                      <a:pt x="2434" y="2225"/>
                    </a:lnTo>
                    <a:lnTo>
                      <a:pt x="2423" y="2226"/>
                    </a:lnTo>
                    <a:lnTo>
                      <a:pt x="2421" y="2213"/>
                    </a:lnTo>
                    <a:lnTo>
                      <a:pt x="2434" y="2213"/>
                    </a:lnTo>
                    <a:close/>
                    <a:moveTo>
                      <a:pt x="2407" y="2211"/>
                    </a:moveTo>
                    <a:lnTo>
                      <a:pt x="2407" y="2191"/>
                    </a:lnTo>
                    <a:lnTo>
                      <a:pt x="2436" y="2193"/>
                    </a:lnTo>
                    <a:lnTo>
                      <a:pt x="2434" y="2213"/>
                    </a:lnTo>
                    <a:lnTo>
                      <a:pt x="2407" y="2211"/>
                    </a:lnTo>
                    <a:close/>
                    <a:moveTo>
                      <a:pt x="2433" y="2183"/>
                    </a:moveTo>
                    <a:lnTo>
                      <a:pt x="2436" y="2193"/>
                    </a:lnTo>
                    <a:lnTo>
                      <a:pt x="2423" y="2193"/>
                    </a:lnTo>
                    <a:lnTo>
                      <a:pt x="2433" y="2183"/>
                    </a:lnTo>
                    <a:close/>
                    <a:moveTo>
                      <a:pt x="2411" y="2201"/>
                    </a:moveTo>
                    <a:lnTo>
                      <a:pt x="2397" y="2185"/>
                    </a:lnTo>
                    <a:lnTo>
                      <a:pt x="2418" y="2166"/>
                    </a:lnTo>
                    <a:lnTo>
                      <a:pt x="2433" y="2183"/>
                    </a:lnTo>
                    <a:lnTo>
                      <a:pt x="2411" y="2201"/>
                    </a:lnTo>
                    <a:close/>
                    <a:moveTo>
                      <a:pt x="2397" y="2185"/>
                    </a:moveTo>
                    <a:lnTo>
                      <a:pt x="2392" y="2179"/>
                    </a:lnTo>
                    <a:lnTo>
                      <a:pt x="2394" y="2173"/>
                    </a:lnTo>
                    <a:lnTo>
                      <a:pt x="2407" y="2176"/>
                    </a:lnTo>
                    <a:lnTo>
                      <a:pt x="2397" y="2185"/>
                    </a:lnTo>
                    <a:close/>
                    <a:moveTo>
                      <a:pt x="2394" y="2173"/>
                    </a:moveTo>
                    <a:lnTo>
                      <a:pt x="2396" y="2158"/>
                    </a:lnTo>
                    <a:lnTo>
                      <a:pt x="2424" y="2161"/>
                    </a:lnTo>
                    <a:lnTo>
                      <a:pt x="2421" y="2178"/>
                    </a:lnTo>
                    <a:lnTo>
                      <a:pt x="2394" y="2173"/>
                    </a:lnTo>
                    <a:close/>
                    <a:moveTo>
                      <a:pt x="2396" y="2158"/>
                    </a:moveTo>
                    <a:lnTo>
                      <a:pt x="2397" y="2148"/>
                    </a:lnTo>
                    <a:lnTo>
                      <a:pt x="2407" y="2146"/>
                    </a:lnTo>
                    <a:lnTo>
                      <a:pt x="2409" y="2159"/>
                    </a:lnTo>
                    <a:lnTo>
                      <a:pt x="2396" y="2158"/>
                    </a:lnTo>
                    <a:close/>
                    <a:moveTo>
                      <a:pt x="2407" y="2146"/>
                    </a:moveTo>
                    <a:lnTo>
                      <a:pt x="2429" y="2143"/>
                    </a:lnTo>
                    <a:lnTo>
                      <a:pt x="2433" y="2169"/>
                    </a:lnTo>
                    <a:lnTo>
                      <a:pt x="2413" y="2173"/>
                    </a:lnTo>
                    <a:lnTo>
                      <a:pt x="2407" y="2146"/>
                    </a:lnTo>
                    <a:close/>
                    <a:moveTo>
                      <a:pt x="2429" y="2143"/>
                    </a:moveTo>
                    <a:lnTo>
                      <a:pt x="2429" y="2143"/>
                    </a:lnTo>
                    <a:lnTo>
                      <a:pt x="2431" y="2156"/>
                    </a:lnTo>
                    <a:lnTo>
                      <a:pt x="2429" y="2143"/>
                    </a:lnTo>
                    <a:close/>
                    <a:moveTo>
                      <a:pt x="2429" y="2143"/>
                    </a:moveTo>
                    <a:lnTo>
                      <a:pt x="2468" y="2138"/>
                    </a:lnTo>
                    <a:lnTo>
                      <a:pt x="2471" y="2164"/>
                    </a:lnTo>
                    <a:lnTo>
                      <a:pt x="2433" y="2169"/>
                    </a:lnTo>
                    <a:lnTo>
                      <a:pt x="2429" y="2143"/>
                    </a:lnTo>
                    <a:close/>
                    <a:moveTo>
                      <a:pt x="2468" y="2138"/>
                    </a:moveTo>
                    <a:lnTo>
                      <a:pt x="2471" y="2138"/>
                    </a:lnTo>
                    <a:lnTo>
                      <a:pt x="2469" y="2151"/>
                    </a:lnTo>
                    <a:lnTo>
                      <a:pt x="2468" y="2138"/>
                    </a:lnTo>
                    <a:close/>
                    <a:moveTo>
                      <a:pt x="2471" y="2138"/>
                    </a:moveTo>
                    <a:lnTo>
                      <a:pt x="2508" y="2143"/>
                    </a:lnTo>
                    <a:lnTo>
                      <a:pt x="2503" y="2169"/>
                    </a:lnTo>
                    <a:lnTo>
                      <a:pt x="2468" y="2164"/>
                    </a:lnTo>
                    <a:lnTo>
                      <a:pt x="2471" y="2138"/>
                    </a:lnTo>
                    <a:close/>
                    <a:moveTo>
                      <a:pt x="2509" y="2169"/>
                    </a:moveTo>
                    <a:lnTo>
                      <a:pt x="2503" y="2169"/>
                    </a:lnTo>
                    <a:lnTo>
                      <a:pt x="2504" y="2156"/>
                    </a:lnTo>
                    <a:lnTo>
                      <a:pt x="2509" y="2169"/>
                    </a:lnTo>
                    <a:close/>
                    <a:moveTo>
                      <a:pt x="2501" y="2143"/>
                    </a:moveTo>
                    <a:lnTo>
                      <a:pt x="2536" y="2131"/>
                    </a:lnTo>
                    <a:lnTo>
                      <a:pt x="2544" y="2158"/>
                    </a:lnTo>
                    <a:lnTo>
                      <a:pt x="2509" y="2169"/>
                    </a:lnTo>
                    <a:lnTo>
                      <a:pt x="2501" y="2143"/>
                    </a:lnTo>
                    <a:close/>
                    <a:moveTo>
                      <a:pt x="2551" y="2153"/>
                    </a:moveTo>
                    <a:lnTo>
                      <a:pt x="2544" y="2158"/>
                    </a:lnTo>
                    <a:lnTo>
                      <a:pt x="2541" y="2144"/>
                    </a:lnTo>
                    <a:lnTo>
                      <a:pt x="2551" y="2153"/>
                    </a:lnTo>
                    <a:close/>
                    <a:moveTo>
                      <a:pt x="2529" y="2136"/>
                    </a:moveTo>
                    <a:lnTo>
                      <a:pt x="2554" y="2104"/>
                    </a:lnTo>
                    <a:lnTo>
                      <a:pt x="2576" y="2121"/>
                    </a:lnTo>
                    <a:lnTo>
                      <a:pt x="2551" y="2153"/>
                    </a:lnTo>
                    <a:lnTo>
                      <a:pt x="2529" y="2136"/>
                    </a:lnTo>
                    <a:close/>
                    <a:moveTo>
                      <a:pt x="2554" y="2104"/>
                    </a:moveTo>
                    <a:lnTo>
                      <a:pt x="2558" y="2099"/>
                    </a:lnTo>
                    <a:lnTo>
                      <a:pt x="2564" y="2099"/>
                    </a:lnTo>
                    <a:lnTo>
                      <a:pt x="2564" y="2113"/>
                    </a:lnTo>
                    <a:lnTo>
                      <a:pt x="2554" y="2104"/>
                    </a:lnTo>
                    <a:close/>
                    <a:moveTo>
                      <a:pt x="2564" y="2099"/>
                    </a:moveTo>
                    <a:lnTo>
                      <a:pt x="2598" y="2098"/>
                    </a:lnTo>
                    <a:lnTo>
                      <a:pt x="2599" y="2124"/>
                    </a:lnTo>
                    <a:lnTo>
                      <a:pt x="2566" y="2126"/>
                    </a:lnTo>
                    <a:lnTo>
                      <a:pt x="2564" y="2099"/>
                    </a:lnTo>
                    <a:close/>
                    <a:moveTo>
                      <a:pt x="2598" y="2098"/>
                    </a:moveTo>
                    <a:lnTo>
                      <a:pt x="2604" y="2096"/>
                    </a:lnTo>
                    <a:lnTo>
                      <a:pt x="2609" y="2101"/>
                    </a:lnTo>
                    <a:lnTo>
                      <a:pt x="2599" y="2111"/>
                    </a:lnTo>
                    <a:lnTo>
                      <a:pt x="2598" y="2098"/>
                    </a:lnTo>
                    <a:close/>
                    <a:moveTo>
                      <a:pt x="2609" y="2101"/>
                    </a:moveTo>
                    <a:lnTo>
                      <a:pt x="2651" y="2143"/>
                    </a:lnTo>
                    <a:lnTo>
                      <a:pt x="2633" y="2163"/>
                    </a:lnTo>
                    <a:lnTo>
                      <a:pt x="2589" y="2121"/>
                    </a:lnTo>
                    <a:lnTo>
                      <a:pt x="2609" y="2101"/>
                    </a:lnTo>
                    <a:close/>
                    <a:moveTo>
                      <a:pt x="2634" y="2164"/>
                    </a:moveTo>
                    <a:lnTo>
                      <a:pt x="2633" y="2163"/>
                    </a:lnTo>
                    <a:lnTo>
                      <a:pt x="2641" y="2153"/>
                    </a:lnTo>
                    <a:lnTo>
                      <a:pt x="2634" y="2164"/>
                    </a:lnTo>
                    <a:close/>
                    <a:moveTo>
                      <a:pt x="2649" y="2141"/>
                    </a:moveTo>
                    <a:lnTo>
                      <a:pt x="2708" y="2183"/>
                    </a:lnTo>
                    <a:lnTo>
                      <a:pt x="2691" y="2205"/>
                    </a:lnTo>
                    <a:lnTo>
                      <a:pt x="2634" y="2164"/>
                    </a:lnTo>
                    <a:lnTo>
                      <a:pt x="2649" y="2141"/>
                    </a:lnTo>
                    <a:close/>
                    <a:moveTo>
                      <a:pt x="2696" y="2208"/>
                    </a:moveTo>
                    <a:lnTo>
                      <a:pt x="2691" y="2205"/>
                    </a:lnTo>
                    <a:lnTo>
                      <a:pt x="2699" y="2193"/>
                    </a:lnTo>
                    <a:lnTo>
                      <a:pt x="2696" y="2208"/>
                    </a:lnTo>
                    <a:close/>
                    <a:moveTo>
                      <a:pt x="2701" y="2179"/>
                    </a:moveTo>
                    <a:lnTo>
                      <a:pt x="2778" y="2195"/>
                    </a:lnTo>
                    <a:lnTo>
                      <a:pt x="2773" y="2221"/>
                    </a:lnTo>
                    <a:lnTo>
                      <a:pt x="2696" y="2208"/>
                    </a:lnTo>
                    <a:lnTo>
                      <a:pt x="2701" y="2179"/>
                    </a:lnTo>
                    <a:close/>
                    <a:moveTo>
                      <a:pt x="2778" y="2195"/>
                    </a:moveTo>
                    <a:lnTo>
                      <a:pt x="2778" y="2195"/>
                    </a:lnTo>
                    <a:lnTo>
                      <a:pt x="2776" y="2208"/>
                    </a:lnTo>
                    <a:lnTo>
                      <a:pt x="2778" y="2195"/>
                    </a:lnTo>
                    <a:close/>
                    <a:moveTo>
                      <a:pt x="2778" y="2195"/>
                    </a:moveTo>
                    <a:lnTo>
                      <a:pt x="2858" y="2211"/>
                    </a:lnTo>
                    <a:lnTo>
                      <a:pt x="2853" y="2238"/>
                    </a:lnTo>
                    <a:lnTo>
                      <a:pt x="2773" y="2221"/>
                    </a:lnTo>
                    <a:lnTo>
                      <a:pt x="2778" y="2195"/>
                    </a:lnTo>
                    <a:close/>
                    <a:moveTo>
                      <a:pt x="2855" y="2238"/>
                    </a:moveTo>
                    <a:lnTo>
                      <a:pt x="2853" y="2238"/>
                    </a:lnTo>
                    <a:lnTo>
                      <a:pt x="2855" y="2225"/>
                    </a:lnTo>
                    <a:lnTo>
                      <a:pt x="2855" y="2238"/>
                    </a:lnTo>
                    <a:close/>
                    <a:moveTo>
                      <a:pt x="2856" y="2211"/>
                    </a:moveTo>
                    <a:lnTo>
                      <a:pt x="2898" y="2216"/>
                    </a:lnTo>
                    <a:lnTo>
                      <a:pt x="2895" y="2243"/>
                    </a:lnTo>
                    <a:lnTo>
                      <a:pt x="2855" y="2238"/>
                    </a:lnTo>
                    <a:lnTo>
                      <a:pt x="2856" y="2211"/>
                    </a:lnTo>
                    <a:close/>
                    <a:moveTo>
                      <a:pt x="2898" y="2216"/>
                    </a:moveTo>
                    <a:lnTo>
                      <a:pt x="2905" y="2216"/>
                    </a:lnTo>
                    <a:lnTo>
                      <a:pt x="2908" y="2223"/>
                    </a:lnTo>
                    <a:lnTo>
                      <a:pt x="2896" y="2230"/>
                    </a:lnTo>
                    <a:lnTo>
                      <a:pt x="2898" y="2216"/>
                    </a:lnTo>
                    <a:close/>
                    <a:moveTo>
                      <a:pt x="2908" y="2223"/>
                    </a:moveTo>
                    <a:lnTo>
                      <a:pt x="2945" y="2290"/>
                    </a:lnTo>
                    <a:lnTo>
                      <a:pt x="2921" y="2303"/>
                    </a:lnTo>
                    <a:lnTo>
                      <a:pt x="2883" y="2236"/>
                    </a:lnTo>
                    <a:lnTo>
                      <a:pt x="2908" y="2223"/>
                    </a:lnTo>
                    <a:close/>
                    <a:moveTo>
                      <a:pt x="2945" y="2290"/>
                    </a:moveTo>
                    <a:lnTo>
                      <a:pt x="2945" y="2290"/>
                    </a:lnTo>
                    <a:lnTo>
                      <a:pt x="2933" y="2296"/>
                    </a:lnTo>
                    <a:lnTo>
                      <a:pt x="2945" y="2290"/>
                    </a:lnTo>
                    <a:close/>
                    <a:moveTo>
                      <a:pt x="2945" y="2290"/>
                    </a:moveTo>
                    <a:lnTo>
                      <a:pt x="2953" y="2305"/>
                    </a:lnTo>
                    <a:lnTo>
                      <a:pt x="2928" y="2316"/>
                    </a:lnTo>
                    <a:lnTo>
                      <a:pt x="2921" y="2303"/>
                    </a:lnTo>
                    <a:lnTo>
                      <a:pt x="2945" y="2290"/>
                    </a:lnTo>
                    <a:close/>
                    <a:moveTo>
                      <a:pt x="2953" y="2305"/>
                    </a:moveTo>
                    <a:lnTo>
                      <a:pt x="2955" y="2313"/>
                    </a:lnTo>
                    <a:lnTo>
                      <a:pt x="2941" y="2311"/>
                    </a:lnTo>
                    <a:lnTo>
                      <a:pt x="2953" y="2305"/>
                    </a:lnTo>
                    <a:close/>
                    <a:moveTo>
                      <a:pt x="2955" y="2313"/>
                    </a:moveTo>
                    <a:lnTo>
                      <a:pt x="2941" y="2381"/>
                    </a:lnTo>
                    <a:lnTo>
                      <a:pt x="2913" y="2376"/>
                    </a:lnTo>
                    <a:lnTo>
                      <a:pt x="2926" y="2308"/>
                    </a:lnTo>
                    <a:lnTo>
                      <a:pt x="2955" y="2313"/>
                    </a:lnTo>
                    <a:close/>
                    <a:moveTo>
                      <a:pt x="2941" y="2381"/>
                    </a:moveTo>
                    <a:lnTo>
                      <a:pt x="2940" y="2381"/>
                    </a:lnTo>
                    <a:lnTo>
                      <a:pt x="2926" y="2380"/>
                    </a:lnTo>
                    <a:lnTo>
                      <a:pt x="2941" y="2381"/>
                    </a:lnTo>
                    <a:close/>
                    <a:moveTo>
                      <a:pt x="2940" y="2381"/>
                    </a:moveTo>
                    <a:lnTo>
                      <a:pt x="2933" y="2413"/>
                    </a:lnTo>
                    <a:lnTo>
                      <a:pt x="2906" y="2408"/>
                    </a:lnTo>
                    <a:lnTo>
                      <a:pt x="2913" y="2376"/>
                    </a:lnTo>
                    <a:lnTo>
                      <a:pt x="2940" y="2381"/>
                    </a:lnTo>
                    <a:close/>
                    <a:moveTo>
                      <a:pt x="2906" y="2408"/>
                    </a:moveTo>
                    <a:lnTo>
                      <a:pt x="2906" y="2408"/>
                    </a:lnTo>
                    <a:lnTo>
                      <a:pt x="2920" y="2411"/>
                    </a:lnTo>
                    <a:lnTo>
                      <a:pt x="2906" y="2408"/>
                    </a:lnTo>
                    <a:close/>
                    <a:moveTo>
                      <a:pt x="2933" y="2413"/>
                    </a:moveTo>
                    <a:lnTo>
                      <a:pt x="2930" y="2437"/>
                    </a:lnTo>
                    <a:lnTo>
                      <a:pt x="2903" y="2433"/>
                    </a:lnTo>
                    <a:lnTo>
                      <a:pt x="2906" y="2408"/>
                    </a:lnTo>
                    <a:lnTo>
                      <a:pt x="2933" y="2413"/>
                    </a:lnTo>
                    <a:close/>
                    <a:moveTo>
                      <a:pt x="2910" y="2448"/>
                    </a:moveTo>
                    <a:lnTo>
                      <a:pt x="2901" y="2443"/>
                    </a:lnTo>
                    <a:lnTo>
                      <a:pt x="2903" y="2433"/>
                    </a:lnTo>
                    <a:lnTo>
                      <a:pt x="2916" y="2435"/>
                    </a:lnTo>
                    <a:lnTo>
                      <a:pt x="2910" y="2448"/>
                    </a:lnTo>
                    <a:close/>
                    <a:moveTo>
                      <a:pt x="2923" y="2423"/>
                    </a:moveTo>
                    <a:lnTo>
                      <a:pt x="2966" y="2443"/>
                    </a:lnTo>
                    <a:lnTo>
                      <a:pt x="2953" y="2468"/>
                    </a:lnTo>
                    <a:lnTo>
                      <a:pt x="2910" y="2448"/>
                    </a:lnTo>
                    <a:lnTo>
                      <a:pt x="2923" y="2423"/>
                    </a:lnTo>
                    <a:close/>
                    <a:moveTo>
                      <a:pt x="2958" y="2470"/>
                    </a:moveTo>
                    <a:lnTo>
                      <a:pt x="2953" y="2468"/>
                    </a:lnTo>
                    <a:lnTo>
                      <a:pt x="2960" y="2457"/>
                    </a:lnTo>
                    <a:lnTo>
                      <a:pt x="2958" y="2470"/>
                    </a:lnTo>
                    <a:close/>
                    <a:moveTo>
                      <a:pt x="2961" y="2443"/>
                    </a:moveTo>
                    <a:lnTo>
                      <a:pt x="3030" y="2452"/>
                    </a:lnTo>
                    <a:lnTo>
                      <a:pt x="3028" y="2478"/>
                    </a:lnTo>
                    <a:lnTo>
                      <a:pt x="2958" y="2470"/>
                    </a:lnTo>
                    <a:lnTo>
                      <a:pt x="2961" y="2443"/>
                    </a:lnTo>
                    <a:close/>
                    <a:moveTo>
                      <a:pt x="3030" y="2452"/>
                    </a:moveTo>
                    <a:lnTo>
                      <a:pt x="3038" y="2453"/>
                    </a:lnTo>
                    <a:lnTo>
                      <a:pt x="3028" y="2465"/>
                    </a:lnTo>
                    <a:lnTo>
                      <a:pt x="3030" y="2452"/>
                    </a:lnTo>
                    <a:close/>
                    <a:moveTo>
                      <a:pt x="3038" y="2453"/>
                    </a:moveTo>
                    <a:lnTo>
                      <a:pt x="3066" y="2477"/>
                    </a:lnTo>
                    <a:lnTo>
                      <a:pt x="3048" y="2498"/>
                    </a:lnTo>
                    <a:lnTo>
                      <a:pt x="3020" y="2475"/>
                    </a:lnTo>
                    <a:lnTo>
                      <a:pt x="3038" y="2453"/>
                    </a:lnTo>
                    <a:close/>
                    <a:moveTo>
                      <a:pt x="3055" y="2502"/>
                    </a:moveTo>
                    <a:lnTo>
                      <a:pt x="3048" y="2498"/>
                    </a:lnTo>
                    <a:lnTo>
                      <a:pt x="3058" y="2488"/>
                    </a:lnTo>
                    <a:lnTo>
                      <a:pt x="3055" y="2502"/>
                    </a:lnTo>
                    <a:close/>
                    <a:moveTo>
                      <a:pt x="3060" y="2475"/>
                    </a:moveTo>
                    <a:lnTo>
                      <a:pt x="3091" y="2480"/>
                    </a:lnTo>
                    <a:lnTo>
                      <a:pt x="3086" y="2507"/>
                    </a:lnTo>
                    <a:lnTo>
                      <a:pt x="3055" y="2502"/>
                    </a:lnTo>
                    <a:lnTo>
                      <a:pt x="3060" y="2475"/>
                    </a:lnTo>
                    <a:close/>
                    <a:moveTo>
                      <a:pt x="3091" y="2480"/>
                    </a:moveTo>
                    <a:lnTo>
                      <a:pt x="3095" y="2482"/>
                    </a:lnTo>
                    <a:lnTo>
                      <a:pt x="3088" y="2493"/>
                    </a:lnTo>
                    <a:lnTo>
                      <a:pt x="3091" y="2480"/>
                    </a:lnTo>
                    <a:close/>
                    <a:moveTo>
                      <a:pt x="3095" y="2482"/>
                    </a:moveTo>
                    <a:lnTo>
                      <a:pt x="3118" y="2493"/>
                    </a:lnTo>
                    <a:lnTo>
                      <a:pt x="3105" y="2518"/>
                    </a:lnTo>
                    <a:lnTo>
                      <a:pt x="3081" y="2505"/>
                    </a:lnTo>
                    <a:lnTo>
                      <a:pt x="3095" y="2482"/>
                    </a:lnTo>
                    <a:close/>
                    <a:moveTo>
                      <a:pt x="3118" y="2493"/>
                    </a:moveTo>
                    <a:lnTo>
                      <a:pt x="3123" y="2500"/>
                    </a:lnTo>
                    <a:lnTo>
                      <a:pt x="3111" y="2507"/>
                    </a:lnTo>
                    <a:lnTo>
                      <a:pt x="3118" y="2493"/>
                    </a:lnTo>
                    <a:close/>
                    <a:moveTo>
                      <a:pt x="3123" y="2500"/>
                    </a:moveTo>
                    <a:lnTo>
                      <a:pt x="3136" y="2523"/>
                    </a:lnTo>
                    <a:lnTo>
                      <a:pt x="3113" y="2537"/>
                    </a:lnTo>
                    <a:lnTo>
                      <a:pt x="3100" y="2513"/>
                    </a:lnTo>
                    <a:lnTo>
                      <a:pt x="3123" y="2500"/>
                    </a:lnTo>
                    <a:close/>
                    <a:moveTo>
                      <a:pt x="3118" y="2543"/>
                    </a:moveTo>
                    <a:lnTo>
                      <a:pt x="3113" y="2537"/>
                    </a:lnTo>
                    <a:lnTo>
                      <a:pt x="3125" y="2530"/>
                    </a:lnTo>
                    <a:lnTo>
                      <a:pt x="3118" y="2543"/>
                    </a:lnTo>
                    <a:close/>
                    <a:moveTo>
                      <a:pt x="3131" y="2518"/>
                    </a:moveTo>
                    <a:lnTo>
                      <a:pt x="3158" y="2530"/>
                    </a:lnTo>
                    <a:lnTo>
                      <a:pt x="3146" y="2555"/>
                    </a:lnTo>
                    <a:lnTo>
                      <a:pt x="3118" y="2543"/>
                    </a:lnTo>
                    <a:lnTo>
                      <a:pt x="3131" y="2518"/>
                    </a:lnTo>
                    <a:close/>
                    <a:moveTo>
                      <a:pt x="3158" y="2530"/>
                    </a:moveTo>
                    <a:lnTo>
                      <a:pt x="3165" y="2538"/>
                    </a:lnTo>
                    <a:lnTo>
                      <a:pt x="3151" y="2543"/>
                    </a:lnTo>
                    <a:lnTo>
                      <a:pt x="3158" y="2530"/>
                    </a:lnTo>
                    <a:close/>
                    <a:moveTo>
                      <a:pt x="3165" y="2538"/>
                    </a:moveTo>
                    <a:lnTo>
                      <a:pt x="3175" y="2563"/>
                    </a:lnTo>
                    <a:lnTo>
                      <a:pt x="3148" y="2573"/>
                    </a:lnTo>
                    <a:lnTo>
                      <a:pt x="3138" y="2548"/>
                    </a:lnTo>
                    <a:lnTo>
                      <a:pt x="3165" y="2538"/>
                    </a:lnTo>
                    <a:close/>
                    <a:moveTo>
                      <a:pt x="3163" y="2582"/>
                    </a:moveTo>
                    <a:lnTo>
                      <a:pt x="3151" y="2583"/>
                    </a:lnTo>
                    <a:lnTo>
                      <a:pt x="3148" y="2573"/>
                    </a:lnTo>
                    <a:lnTo>
                      <a:pt x="3162" y="2568"/>
                    </a:lnTo>
                    <a:lnTo>
                      <a:pt x="3163" y="2582"/>
                    </a:lnTo>
                    <a:close/>
                    <a:moveTo>
                      <a:pt x="3160" y="2553"/>
                    </a:moveTo>
                    <a:lnTo>
                      <a:pt x="3183" y="2552"/>
                    </a:lnTo>
                    <a:lnTo>
                      <a:pt x="3187" y="2578"/>
                    </a:lnTo>
                    <a:lnTo>
                      <a:pt x="3163" y="2582"/>
                    </a:lnTo>
                    <a:lnTo>
                      <a:pt x="3160" y="2553"/>
                    </a:lnTo>
                    <a:close/>
                    <a:moveTo>
                      <a:pt x="3193" y="2577"/>
                    </a:moveTo>
                    <a:lnTo>
                      <a:pt x="3187" y="2578"/>
                    </a:lnTo>
                    <a:lnTo>
                      <a:pt x="3185" y="2565"/>
                    </a:lnTo>
                    <a:lnTo>
                      <a:pt x="3193" y="2577"/>
                    </a:lnTo>
                    <a:close/>
                    <a:moveTo>
                      <a:pt x="3178" y="2553"/>
                    </a:moveTo>
                    <a:lnTo>
                      <a:pt x="3192" y="2543"/>
                    </a:lnTo>
                    <a:lnTo>
                      <a:pt x="3207" y="2568"/>
                    </a:lnTo>
                    <a:lnTo>
                      <a:pt x="3193" y="2577"/>
                    </a:lnTo>
                    <a:lnTo>
                      <a:pt x="3178" y="2553"/>
                    </a:lnTo>
                    <a:close/>
                    <a:moveTo>
                      <a:pt x="3192" y="2543"/>
                    </a:moveTo>
                    <a:lnTo>
                      <a:pt x="3202" y="2542"/>
                    </a:lnTo>
                    <a:lnTo>
                      <a:pt x="3200" y="2557"/>
                    </a:lnTo>
                    <a:lnTo>
                      <a:pt x="3192" y="2543"/>
                    </a:lnTo>
                    <a:close/>
                    <a:moveTo>
                      <a:pt x="3202" y="2542"/>
                    </a:moveTo>
                    <a:lnTo>
                      <a:pt x="3252" y="2550"/>
                    </a:lnTo>
                    <a:lnTo>
                      <a:pt x="3248" y="2577"/>
                    </a:lnTo>
                    <a:lnTo>
                      <a:pt x="3197" y="2570"/>
                    </a:lnTo>
                    <a:lnTo>
                      <a:pt x="3202" y="2542"/>
                    </a:lnTo>
                    <a:close/>
                    <a:moveTo>
                      <a:pt x="3252" y="2550"/>
                    </a:moveTo>
                    <a:lnTo>
                      <a:pt x="3263" y="2552"/>
                    </a:lnTo>
                    <a:lnTo>
                      <a:pt x="3263" y="2563"/>
                    </a:lnTo>
                    <a:lnTo>
                      <a:pt x="3250" y="2563"/>
                    </a:lnTo>
                    <a:lnTo>
                      <a:pt x="3252" y="2550"/>
                    </a:lnTo>
                    <a:close/>
                    <a:moveTo>
                      <a:pt x="3263" y="2563"/>
                    </a:moveTo>
                    <a:lnTo>
                      <a:pt x="3265" y="2615"/>
                    </a:lnTo>
                    <a:lnTo>
                      <a:pt x="3237" y="2615"/>
                    </a:lnTo>
                    <a:lnTo>
                      <a:pt x="3237" y="2563"/>
                    </a:lnTo>
                    <a:lnTo>
                      <a:pt x="3263" y="2563"/>
                    </a:lnTo>
                    <a:close/>
                    <a:moveTo>
                      <a:pt x="3240" y="2622"/>
                    </a:moveTo>
                    <a:lnTo>
                      <a:pt x="3237" y="2615"/>
                    </a:lnTo>
                    <a:lnTo>
                      <a:pt x="3252" y="2615"/>
                    </a:lnTo>
                    <a:lnTo>
                      <a:pt x="3240" y="2622"/>
                    </a:lnTo>
                    <a:close/>
                    <a:moveTo>
                      <a:pt x="3263" y="2607"/>
                    </a:moveTo>
                    <a:lnTo>
                      <a:pt x="3275" y="2627"/>
                    </a:lnTo>
                    <a:lnTo>
                      <a:pt x="3252" y="2642"/>
                    </a:lnTo>
                    <a:lnTo>
                      <a:pt x="3240" y="2622"/>
                    </a:lnTo>
                    <a:lnTo>
                      <a:pt x="3263" y="2607"/>
                    </a:lnTo>
                    <a:close/>
                    <a:moveTo>
                      <a:pt x="3262" y="2649"/>
                    </a:moveTo>
                    <a:lnTo>
                      <a:pt x="3255" y="2647"/>
                    </a:lnTo>
                    <a:lnTo>
                      <a:pt x="3252" y="2642"/>
                    </a:lnTo>
                    <a:lnTo>
                      <a:pt x="3263" y="2635"/>
                    </a:lnTo>
                    <a:lnTo>
                      <a:pt x="3262" y="2649"/>
                    </a:lnTo>
                    <a:close/>
                    <a:moveTo>
                      <a:pt x="3267" y="2622"/>
                    </a:moveTo>
                    <a:lnTo>
                      <a:pt x="3307" y="2628"/>
                    </a:lnTo>
                    <a:lnTo>
                      <a:pt x="3302" y="2655"/>
                    </a:lnTo>
                    <a:lnTo>
                      <a:pt x="3262" y="2649"/>
                    </a:lnTo>
                    <a:lnTo>
                      <a:pt x="3267" y="2622"/>
                    </a:lnTo>
                    <a:close/>
                    <a:moveTo>
                      <a:pt x="3307" y="2628"/>
                    </a:moveTo>
                    <a:lnTo>
                      <a:pt x="3307" y="2628"/>
                    </a:lnTo>
                    <a:lnTo>
                      <a:pt x="3303" y="2642"/>
                    </a:lnTo>
                    <a:lnTo>
                      <a:pt x="3307" y="2628"/>
                    </a:lnTo>
                    <a:close/>
                    <a:moveTo>
                      <a:pt x="3307" y="2628"/>
                    </a:moveTo>
                    <a:lnTo>
                      <a:pt x="3342" y="2633"/>
                    </a:lnTo>
                    <a:lnTo>
                      <a:pt x="3337" y="2662"/>
                    </a:lnTo>
                    <a:lnTo>
                      <a:pt x="3302" y="2655"/>
                    </a:lnTo>
                    <a:lnTo>
                      <a:pt x="3307" y="2628"/>
                    </a:lnTo>
                    <a:close/>
                    <a:moveTo>
                      <a:pt x="3345" y="2660"/>
                    </a:moveTo>
                    <a:lnTo>
                      <a:pt x="3337" y="2662"/>
                    </a:lnTo>
                    <a:lnTo>
                      <a:pt x="3338" y="2649"/>
                    </a:lnTo>
                    <a:lnTo>
                      <a:pt x="3345" y="2660"/>
                    </a:lnTo>
                    <a:close/>
                    <a:moveTo>
                      <a:pt x="3333" y="2635"/>
                    </a:moveTo>
                    <a:lnTo>
                      <a:pt x="3368" y="2620"/>
                    </a:lnTo>
                    <a:lnTo>
                      <a:pt x="3380" y="2645"/>
                    </a:lnTo>
                    <a:lnTo>
                      <a:pt x="3345" y="2660"/>
                    </a:lnTo>
                    <a:lnTo>
                      <a:pt x="3333" y="2635"/>
                    </a:lnTo>
                    <a:close/>
                    <a:moveTo>
                      <a:pt x="3383" y="2644"/>
                    </a:moveTo>
                    <a:lnTo>
                      <a:pt x="3380" y="2645"/>
                    </a:lnTo>
                    <a:lnTo>
                      <a:pt x="3375" y="2633"/>
                    </a:lnTo>
                    <a:lnTo>
                      <a:pt x="3383" y="2644"/>
                    </a:lnTo>
                    <a:close/>
                    <a:moveTo>
                      <a:pt x="3365" y="2622"/>
                    </a:moveTo>
                    <a:lnTo>
                      <a:pt x="3385" y="2607"/>
                    </a:lnTo>
                    <a:lnTo>
                      <a:pt x="3402" y="2628"/>
                    </a:lnTo>
                    <a:lnTo>
                      <a:pt x="3383" y="2644"/>
                    </a:lnTo>
                    <a:lnTo>
                      <a:pt x="3365" y="2622"/>
                    </a:lnTo>
                    <a:close/>
                    <a:moveTo>
                      <a:pt x="3385" y="2607"/>
                    </a:moveTo>
                    <a:lnTo>
                      <a:pt x="3393" y="2603"/>
                    </a:lnTo>
                    <a:lnTo>
                      <a:pt x="3393" y="2618"/>
                    </a:lnTo>
                    <a:lnTo>
                      <a:pt x="3385" y="2607"/>
                    </a:lnTo>
                    <a:close/>
                    <a:moveTo>
                      <a:pt x="3393" y="2603"/>
                    </a:moveTo>
                    <a:lnTo>
                      <a:pt x="3420" y="2603"/>
                    </a:lnTo>
                    <a:lnTo>
                      <a:pt x="3420" y="2632"/>
                    </a:lnTo>
                    <a:lnTo>
                      <a:pt x="3393" y="2632"/>
                    </a:lnTo>
                    <a:lnTo>
                      <a:pt x="3393" y="2603"/>
                    </a:lnTo>
                    <a:close/>
                    <a:moveTo>
                      <a:pt x="3427" y="2630"/>
                    </a:moveTo>
                    <a:lnTo>
                      <a:pt x="3420" y="2632"/>
                    </a:lnTo>
                    <a:lnTo>
                      <a:pt x="3420" y="2618"/>
                    </a:lnTo>
                    <a:lnTo>
                      <a:pt x="3427" y="2630"/>
                    </a:lnTo>
                    <a:close/>
                    <a:moveTo>
                      <a:pt x="3413" y="2605"/>
                    </a:moveTo>
                    <a:lnTo>
                      <a:pt x="3515" y="2547"/>
                    </a:lnTo>
                    <a:lnTo>
                      <a:pt x="3530" y="2572"/>
                    </a:lnTo>
                    <a:lnTo>
                      <a:pt x="3427" y="2630"/>
                    </a:lnTo>
                    <a:lnTo>
                      <a:pt x="3413" y="2605"/>
                    </a:lnTo>
                    <a:close/>
                    <a:moveTo>
                      <a:pt x="3515" y="2547"/>
                    </a:moveTo>
                    <a:lnTo>
                      <a:pt x="3525" y="2542"/>
                    </a:lnTo>
                    <a:lnTo>
                      <a:pt x="3534" y="2550"/>
                    </a:lnTo>
                    <a:lnTo>
                      <a:pt x="3523" y="2558"/>
                    </a:lnTo>
                    <a:lnTo>
                      <a:pt x="3515" y="2547"/>
                    </a:lnTo>
                    <a:close/>
                    <a:moveTo>
                      <a:pt x="3534" y="2550"/>
                    </a:moveTo>
                    <a:lnTo>
                      <a:pt x="3550" y="2568"/>
                    </a:lnTo>
                    <a:lnTo>
                      <a:pt x="3529" y="2587"/>
                    </a:lnTo>
                    <a:lnTo>
                      <a:pt x="3512" y="2568"/>
                    </a:lnTo>
                    <a:lnTo>
                      <a:pt x="3534" y="2550"/>
                    </a:lnTo>
                    <a:close/>
                    <a:moveTo>
                      <a:pt x="3535" y="2592"/>
                    </a:moveTo>
                    <a:lnTo>
                      <a:pt x="3529" y="2587"/>
                    </a:lnTo>
                    <a:lnTo>
                      <a:pt x="3540" y="2578"/>
                    </a:lnTo>
                    <a:lnTo>
                      <a:pt x="3535" y="2592"/>
                    </a:lnTo>
                    <a:close/>
                    <a:moveTo>
                      <a:pt x="3544" y="2565"/>
                    </a:moveTo>
                    <a:lnTo>
                      <a:pt x="3569" y="2570"/>
                    </a:lnTo>
                    <a:lnTo>
                      <a:pt x="3562" y="2598"/>
                    </a:lnTo>
                    <a:lnTo>
                      <a:pt x="3535" y="2592"/>
                    </a:lnTo>
                    <a:lnTo>
                      <a:pt x="3544" y="2565"/>
                    </a:lnTo>
                    <a:close/>
                    <a:moveTo>
                      <a:pt x="3569" y="2570"/>
                    </a:moveTo>
                    <a:lnTo>
                      <a:pt x="3574" y="2573"/>
                    </a:lnTo>
                    <a:lnTo>
                      <a:pt x="3565" y="2583"/>
                    </a:lnTo>
                    <a:lnTo>
                      <a:pt x="3569" y="2570"/>
                    </a:lnTo>
                    <a:close/>
                    <a:moveTo>
                      <a:pt x="3574" y="2573"/>
                    </a:moveTo>
                    <a:lnTo>
                      <a:pt x="3595" y="2592"/>
                    </a:lnTo>
                    <a:lnTo>
                      <a:pt x="3579" y="2613"/>
                    </a:lnTo>
                    <a:lnTo>
                      <a:pt x="3557" y="2595"/>
                    </a:lnTo>
                    <a:lnTo>
                      <a:pt x="3574" y="2573"/>
                    </a:lnTo>
                    <a:close/>
                    <a:moveTo>
                      <a:pt x="3595" y="2592"/>
                    </a:moveTo>
                    <a:lnTo>
                      <a:pt x="3600" y="2595"/>
                    </a:lnTo>
                    <a:lnTo>
                      <a:pt x="3600" y="2602"/>
                    </a:lnTo>
                    <a:lnTo>
                      <a:pt x="3587" y="2602"/>
                    </a:lnTo>
                    <a:lnTo>
                      <a:pt x="3595" y="2592"/>
                    </a:lnTo>
                    <a:close/>
                    <a:moveTo>
                      <a:pt x="3600" y="2602"/>
                    </a:moveTo>
                    <a:lnTo>
                      <a:pt x="3600" y="2675"/>
                    </a:lnTo>
                    <a:lnTo>
                      <a:pt x="3574" y="2675"/>
                    </a:lnTo>
                    <a:lnTo>
                      <a:pt x="3574" y="2602"/>
                    </a:lnTo>
                    <a:lnTo>
                      <a:pt x="3600" y="2602"/>
                    </a:lnTo>
                    <a:close/>
                    <a:moveTo>
                      <a:pt x="3574" y="2677"/>
                    </a:moveTo>
                    <a:lnTo>
                      <a:pt x="3574" y="2675"/>
                    </a:lnTo>
                    <a:lnTo>
                      <a:pt x="3587" y="2675"/>
                    </a:lnTo>
                    <a:lnTo>
                      <a:pt x="3574" y="2677"/>
                    </a:lnTo>
                    <a:close/>
                    <a:moveTo>
                      <a:pt x="3600" y="2675"/>
                    </a:moveTo>
                    <a:lnTo>
                      <a:pt x="3604" y="2719"/>
                    </a:lnTo>
                    <a:lnTo>
                      <a:pt x="3575" y="2720"/>
                    </a:lnTo>
                    <a:lnTo>
                      <a:pt x="3574" y="2677"/>
                    </a:lnTo>
                    <a:lnTo>
                      <a:pt x="3600" y="2675"/>
                    </a:lnTo>
                    <a:close/>
                    <a:moveTo>
                      <a:pt x="3584" y="2732"/>
                    </a:moveTo>
                    <a:lnTo>
                      <a:pt x="3575" y="2727"/>
                    </a:lnTo>
                    <a:lnTo>
                      <a:pt x="3575" y="2720"/>
                    </a:lnTo>
                    <a:lnTo>
                      <a:pt x="3589" y="2719"/>
                    </a:lnTo>
                    <a:lnTo>
                      <a:pt x="3584" y="2732"/>
                    </a:lnTo>
                    <a:close/>
                    <a:moveTo>
                      <a:pt x="3595" y="2707"/>
                    </a:moveTo>
                    <a:lnTo>
                      <a:pt x="3625" y="2720"/>
                    </a:lnTo>
                    <a:lnTo>
                      <a:pt x="3614" y="2745"/>
                    </a:lnTo>
                    <a:lnTo>
                      <a:pt x="3584" y="2732"/>
                    </a:lnTo>
                    <a:lnTo>
                      <a:pt x="3595" y="2707"/>
                    </a:lnTo>
                    <a:close/>
                    <a:moveTo>
                      <a:pt x="3615" y="2747"/>
                    </a:moveTo>
                    <a:lnTo>
                      <a:pt x="3614" y="2745"/>
                    </a:lnTo>
                    <a:lnTo>
                      <a:pt x="3620" y="2734"/>
                    </a:lnTo>
                    <a:lnTo>
                      <a:pt x="3615" y="2747"/>
                    </a:lnTo>
                    <a:close/>
                    <a:moveTo>
                      <a:pt x="3624" y="2720"/>
                    </a:moveTo>
                    <a:lnTo>
                      <a:pt x="3659" y="2730"/>
                    </a:lnTo>
                    <a:lnTo>
                      <a:pt x="3650" y="2757"/>
                    </a:lnTo>
                    <a:lnTo>
                      <a:pt x="3615" y="2747"/>
                    </a:lnTo>
                    <a:lnTo>
                      <a:pt x="3624" y="2720"/>
                    </a:lnTo>
                    <a:close/>
                    <a:moveTo>
                      <a:pt x="3659" y="2730"/>
                    </a:moveTo>
                    <a:lnTo>
                      <a:pt x="3664" y="2734"/>
                    </a:lnTo>
                    <a:lnTo>
                      <a:pt x="3654" y="2744"/>
                    </a:lnTo>
                    <a:lnTo>
                      <a:pt x="3659" y="2730"/>
                    </a:lnTo>
                    <a:close/>
                    <a:moveTo>
                      <a:pt x="3664" y="2734"/>
                    </a:moveTo>
                    <a:lnTo>
                      <a:pt x="3692" y="2762"/>
                    </a:lnTo>
                    <a:lnTo>
                      <a:pt x="3674" y="2782"/>
                    </a:lnTo>
                    <a:lnTo>
                      <a:pt x="3645" y="2754"/>
                    </a:lnTo>
                    <a:lnTo>
                      <a:pt x="3664" y="2734"/>
                    </a:lnTo>
                    <a:close/>
                    <a:moveTo>
                      <a:pt x="3692" y="2782"/>
                    </a:moveTo>
                    <a:lnTo>
                      <a:pt x="3682" y="2790"/>
                    </a:lnTo>
                    <a:lnTo>
                      <a:pt x="3674" y="2782"/>
                    </a:lnTo>
                    <a:lnTo>
                      <a:pt x="3684" y="2772"/>
                    </a:lnTo>
                    <a:lnTo>
                      <a:pt x="3692" y="2782"/>
                    </a:lnTo>
                    <a:close/>
                    <a:moveTo>
                      <a:pt x="3674" y="2760"/>
                    </a:moveTo>
                    <a:lnTo>
                      <a:pt x="3729" y="2719"/>
                    </a:lnTo>
                    <a:lnTo>
                      <a:pt x="3745" y="2740"/>
                    </a:lnTo>
                    <a:lnTo>
                      <a:pt x="3692" y="2782"/>
                    </a:lnTo>
                    <a:lnTo>
                      <a:pt x="3674" y="2760"/>
                    </a:lnTo>
                    <a:close/>
                    <a:moveTo>
                      <a:pt x="3729" y="2719"/>
                    </a:moveTo>
                    <a:lnTo>
                      <a:pt x="3732" y="2715"/>
                    </a:lnTo>
                    <a:lnTo>
                      <a:pt x="3737" y="2729"/>
                    </a:lnTo>
                    <a:lnTo>
                      <a:pt x="3729" y="2719"/>
                    </a:lnTo>
                    <a:close/>
                    <a:moveTo>
                      <a:pt x="3732" y="2715"/>
                    </a:moveTo>
                    <a:lnTo>
                      <a:pt x="3775" y="2699"/>
                    </a:lnTo>
                    <a:lnTo>
                      <a:pt x="3785" y="2725"/>
                    </a:lnTo>
                    <a:lnTo>
                      <a:pt x="3742" y="2742"/>
                    </a:lnTo>
                    <a:lnTo>
                      <a:pt x="3732" y="2715"/>
                    </a:lnTo>
                    <a:close/>
                    <a:moveTo>
                      <a:pt x="3775" y="2699"/>
                    </a:moveTo>
                    <a:lnTo>
                      <a:pt x="3784" y="2699"/>
                    </a:lnTo>
                    <a:lnTo>
                      <a:pt x="3780" y="2712"/>
                    </a:lnTo>
                    <a:lnTo>
                      <a:pt x="3775" y="2699"/>
                    </a:lnTo>
                    <a:close/>
                    <a:moveTo>
                      <a:pt x="3784" y="2699"/>
                    </a:moveTo>
                    <a:lnTo>
                      <a:pt x="3822" y="2704"/>
                    </a:lnTo>
                    <a:lnTo>
                      <a:pt x="3817" y="2730"/>
                    </a:lnTo>
                    <a:lnTo>
                      <a:pt x="3779" y="2725"/>
                    </a:lnTo>
                    <a:lnTo>
                      <a:pt x="3784" y="2699"/>
                    </a:lnTo>
                    <a:close/>
                    <a:moveTo>
                      <a:pt x="3822" y="2704"/>
                    </a:moveTo>
                    <a:lnTo>
                      <a:pt x="3827" y="2705"/>
                    </a:lnTo>
                    <a:lnTo>
                      <a:pt x="3819" y="2717"/>
                    </a:lnTo>
                    <a:lnTo>
                      <a:pt x="3822" y="2704"/>
                    </a:lnTo>
                    <a:close/>
                    <a:moveTo>
                      <a:pt x="3827" y="2705"/>
                    </a:moveTo>
                    <a:lnTo>
                      <a:pt x="3854" y="2725"/>
                    </a:lnTo>
                    <a:lnTo>
                      <a:pt x="3837" y="2749"/>
                    </a:lnTo>
                    <a:lnTo>
                      <a:pt x="3812" y="2729"/>
                    </a:lnTo>
                    <a:lnTo>
                      <a:pt x="3827" y="2705"/>
                    </a:lnTo>
                    <a:close/>
                    <a:moveTo>
                      <a:pt x="3844" y="2750"/>
                    </a:moveTo>
                    <a:lnTo>
                      <a:pt x="3837" y="2749"/>
                    </a:lnTo>
                    <a:lnTo>
                      <a:pt x="3845" y="2737"/>
                    </a:lnTo>
                    <a:lnTo>
                      <a:pt x="3844" y="2750"/>
                    </a:lnTo>
                    <a:close/>
                    <a:moveTo>
                      <a:pt x="3849" y="2724"/>
                    </a:moveTo>
                    <a:lnTo>
                      <a:pt x="3889" y="2730"/>
                    </a:lnTo>
                    <a:lnTo>
                      <a:pt x="3884" y="2757"/>
                    </a:lnTo>
                    <a:lnTo>
                      <a:pt x="3844" y="2750"/>
                    </a:lnTo>
                    <a:lnTo>
                      <a:pt x="3849" y="2724"/>
                    </a:lnTo>
                    <a:close/>
                    <a:moveTo>
                      <a:pt x="3889" y="2730"/>
                    </a:moveTo>
                    <a:lnTo>
                      <a:pt x="3895" y="2730"/>
                    </a:lnTo>
                    <a:lnTo>
                      <a:pt x="3899" y="2737"/>
                    </a:lnTo>
                    <a:lnTo>
                      <a:pt x="3885" y="2744"/>
                    </a:lnTo>
                    <a:lnTo>
                      <a:pt x="3889" y="2730"/>
                    </a:lnTo>
                    <a:close/>
                    <a:moveTo>
                      <a:pt x="3899" y="2737"/>
                    </a:moveTo>
                    <a:lnTo>
                      <a:pt x="3906" y="2752"/>
                    </a:lnTo>
                    <a:lnTo>
                      <a:pt x="3880" y="2764"/>
                    </a:lnTo>
                    <a:lnTo>
                      <a:pt x="3874" y="2749"/>
                    </a:lnTo>
                    <a:lnTo>
                      <a:pt x="3899" y="2737"/>
                    </a:lnTo>
                    <a:close/>
                    <a:moveTo>
                      <a:pt x="3894" y="2772"/>
                    </a:moveTo>
                    <a:lnTo>
                      <a:pt x="3884" y="2772"/>
                    </a:lnTo>
                    <a:lnTo>
                      <a:pt x="3880" y="2764"/>
                    </a:lnTo>
                    <a:lnTo>
                      <a:pt x="3892" y="2757"/>
                    </a:lnTo>
                    <a:lnTo>
                      <a:pt x="3894" y="2772"/>
                    </a:lnTo>
                    <a:close/>
                    <a:moveTo>
                      <a:pt x="3892" y="2744"/>
                    </a:moveTo>
                    <a:lnTo>
                      <a:pt x="3912" y="2742"/>
                    </a:lnTo>
                    <a:lnTo>
                      <a:pt x="3914" y="2770"/>
                    </a:lnTo>
                    <a:lnTo>
                      <a:pt x="3894" y="2772"/>
                    </a:lnTo>
                    <a:lnTo>
                      <a:pt x="3892" y="2744"/>
                    </a:lnTo>
                    <a:close/>
                    <a:moveTo>
                      <a:pt x="3924" y="2764"/>
                    </a:moveTo>
                    <a:lnTo>
                      <a:pt x="3921" y="2770"/>
                    </a:lnTo>
                    <a:lnTo>
                      <a:pt x="3914" y="2770"/>
                    </a:lnTo>
                    <a:lnTo>
                      <a:pt x="3912" y="2757"/>
                    </a:lnTo>
                    <a:lnTo>
                      <a:pt x="3924" y="2764"/>
                    </a:lnTo>
                    <a:close/>
                    <a:moveTo>
                      <a:pt x="3901" y="2749"/>
                    </a:moveTo>
                    <a:lnTo>
                      <a:pt x="3912" y="2732"/>
                    </a:lnTo>
                    <a:lnTo>
                      <a:pt x="3936" y="2747"/>
                    </a:lnTo>
                    <a:lnTo>
                      <a:pt x="3924" y="2764"/>
                    </a:lnTo>
                    <a:lnTo>
                      <a:pt x="3901" y="2749"/>
                    </a:lnTo>
                    <a:close/>
                    <a:moveTo>
                      <a:pt x="3912" y="2732"/>
                    </a:moveTo>
                    <a:lnTo>
                      <a:pt x="3916" y="2725"/>
                    </a:lnTo>
                    <a:lnTo>
                      <a:pt x="3926" y="2725"/>
                    </a:lnTo>
                    <a:lnTo>
                      <a:pt x="3924" y="2740"/>
                    </a:lnTo>
                    <a:lnTo>
                      <a:pt x="3912" y="2732"/>
                    </a:lnTo>
                    <a:close/>
                    <a:moveTo>
                      <a:pt x="3926" y="2725"/>
                    </a:moveTo>
                    <a:lnTo>
                      <a:pt x="3984" y="2734"/>
                    </a:lnTo>
                    <a:lnTo>
                      <a:pt x="3979" y="2762"/>
                    </a:lnTo>
                    <a:lnTo>
                      <a:pt x="3921" y="2754"/>
                    </a:lnTo>
                    <a:lnTo>
                      <a:pt x="3926" y="2725"/>
                    </a:lnTo>
                    <a:close/>
                    <a:moveTo>
                      <a:pt x="3984" y="2734"/>
                    </a:moveTo>
                    <a:lnTo>
                      <a:pt x="3989" y="2735"/>
                    </a:lnTo>
                    <a:lnTo>
                      <a:pt x="3982" y="2747"/>
                    </a:lnTo>
                    <a:lnTo>
                      <a:pt x="3984" y="2734"/>
                    </a:lnTo>
                    <a:close/>
                    <a:moveTo>
                      <a:pt x="3989" y="2735"/>
                    </a:moveTo>
                    <a:lnTo>
                      <a:pt x="4029" y="2760"/>
                    </a:lnTo>
                    <a:lnTo>
                      <a:pt x="4014" y="2784"/>
                    </a:lnTo>
                    <a:lnTo>
                      <a:pt x="3974" y="2759"/>
                    </a:lnTo>
                    <a:lnTo>
                      <a:pt x="3989" y="2735"/>
                    </a:lnTo>
                    <a:close/>
                    <a:moveTo>
                      <a:pt x="4019" y="2787"/>
                    </a:moveTo>
                    <a:lnTo>
                      <a:pt x="4014" y="2784"/>
                    </a:lnTo>
                    <a:lnTo>
                      <a:pt x="4021" y="2772"/>
                    </a:lnTo>
                    <a:lnTo>
                      <a:pt x="4019" y="2787"/>
                    </a:lnTo>
                    <a:close/>
                    <a:moveTo>
                      <a:pt x="4024" y="2759"/>
                    </a:moveTo>
                    <a:lnTo>
                      <a:pt x="4064" y="2767"/>
                    </a:lnTo>
                    <a:lnTo>
                      <a:pt x="4059" y="2794"/>
                    </a:lnTo>
                    <a:lnTo>
                      <a:pt x="4019" y="2787"/>
                    </a:lnTo>
                    <a:lnTo>
                      <a:pt x="4024" y="2759"/>
                    </a:lnTo>
                    <a:close/>
                    <a:moveTo>
                      <a:pt x="4064" y="2767"/>
                    </a:moveTo>
                    <a:lnTo>
                      <a:pt x="4067" y="2767"/>
                    </a:lnTo>
                    <a:lnTo>
                      <a:pt x="4061" y="2780"/>
                    </a:lnTo>
                    <a:lnTo>
                      <a:pt x="4064" y="2767"/>
                    </a:lnTo>
                    <a:close/>
                    <a:moveTo>
                      <a:pt x="4067" y="2767"/>
                    </a:moveTo>
                    <a:lnTo>
                      <a:pt x="4106" y="2785"/>
                    </a:lnTo>
                    <a:lnTo>
                      <a:pt x="4094" y="2810"/>
                    </a:lnTo>
                    <a:lnTo>
                      <a:pt x="4056" y="2794"/>
                    </a:lnTo>
                    <a:lnTo>
                      <a:pt x="4067" y="2767"/>
                    </a:lnTo>
                    <a:close/>
                    <a:moveTo>
                      <a:pt x="4106" y="2785"/>
                    </a:moveTo>
                    <a:lnTo>
                      <a:pt x="4112" y="2790"/>
                    </a:lnTo>
                    <a:lnTo>
                      <a:pt x="4101" y="2799"/>
                    </a:lnTo>
                    <a:lnTo>
                      <a:pt x="4106" y="2785"/>
                    </a:lnTo>
                    <a:close/>
                    <a:moveTo>
                      <a:pt x="4112" y="2790"/>
                    </a:moveTo>
                    <a:lnTo>
                      <a:pt x="4131" y="2820"/>
                    </a:lnTo>
                    <a:lnTo>
                      <a:pt x="4107" y="2835"/>
                    </a:lnTo>
                    <a:lnTo>
                      <a:pt x="4089" y="2805"/>
                    </a:lnTo>
                    <a:lnTo>
                      <a:pt x="4112" y="2790"/>
                    </a:lnTo>
                    <a:close/>
                    <a:moveTo>
                      <a:pt x="4117" y="2842"/>
                    </a:moveTo>
                    <a:lnTo>
                      <a:pt x="4111" y="2840"/>
                    </a:lnTo>
                    <a:lnTo>
                      <a:pt x="4107" y="2835"/>
                    </a:lnTo>
                    <a:lnTo>
                      <a:pt x="4119" y="2827"/>
                    </a:lnTo>
                    <a:lnTo>
                      <a:pt x="4117" y="2842"/>
                    </a:lnTo>
                    <a:close/>
                    <a:moveTo>
                      <a:pt x="4121" y="2814"/>
                    </a:moveTo>
                    <a:lnTo>
                      <a:pt x="4151" y="2819"/>
                    </a:lnTo>
                    <a:lnTo>
                      <a:pt x="4147" y="2845"/>
                    </a:lnTo>
                    <a:lnTo>
                      <a:pt x="4117" y="2842"/>
                    </a:lnTo>
                    <a:lnTo>
                      <a:pt x="4121" y="2814"/>
                    </a:lnTo>
                    <a:close/>
                    <a:moveTo>
                      <a:pt x="4151" y="2819"/>
                    </a:moveTo>
                    <a:lnTo>
                      <a:pt x="4159" y="2824"/>
                    </a:lnTo>
                    <a:lnTo>
                      <a:pt x="4149" y="2832"/>
                    </a:lnTo>
                    <a:lnTo>
                      <a:pt x="4151" y="2819"/>
                    </a:lnTo>
                    <a:close/>
                    <a:moveTo>
                      <a:pt x="4159" y="2824"/>
                    </a:moveTo>
                    <a:lnTo>
                      <a:pt x="4179" y="2847"/>
                    </a:lnTo>
                    <a:lnTo>
                      <a:pt x="4157" y="2865"/>
                    </a:lnTo>
                    <a:lnTo>
                      <a:pt x="4139" y="2840"/>
                    </a:lnTo>
                    <a:lnTo>
                      <a:pt x="4159" y="2824"/>
                    </a:lnTo>
                    <a:close/>
                    <a:moveTo>
                      <a:pt x="4166" y="2869"/>
                    </a:moveTo>
                    <a:lnTo>
                      <a:pt x="4157" y="2865"/>
                    </a:lnTo>
                    <a:lnTo>
                      <a:pt x="4169" y="2855"/>
                    </a:lnTo>
                    <a:lnTo>
                      <a:pt x="4166" y="2869"/>
                    </a:lnTo>
                    <a:close/>
                    <a:moveTo>
                      <a:pt x="4171" y="2842"/>
                    </a:moveTo>
                    <a:lnTo>
                      <a:pt x="4199" y="2845"/>
                    </a:lnTo>
                    <a:lnTo>
                      <a:pt x="4194" y="2874"/>
                    </a:lnTo>
                    <a:lnTo>
                      <a:pt x="4166" y="2869"/>
                    </a:lnTo>
                    <a:lnTo>
                      <a:pt x="4171" y="2842"/>
                    </a:lnTo>
                    <a:close/>
                    <a:moveTo>
                      <a:pt x="4199" y="2845"/>
                    </a:moveTo>
                    <a:lnTo>
                      <a:pt x="4206" y="2850"/>
                    </a:lnTo>
                    <a:lnTo>
                      <a:pt x="4196" y="2860"/>
                    </a:lnTo>
                    <a:lnTo>
                      <a:pt x="4199" y="2845"/>
                    </a:lnTo>
                    <a:close/>
                    <a:moveTo>
                      <a:pt x="4206" y="2850"/>
                    </a:moveTo>
                    <a:lnTo>
                      <a:pt x="4222" y="2867"/>
                    </a:lnTo>
                    <a:lnTo>
                      <a:pt x="4202" y="2887"/>
                    </a:lnTo>
                    <a:lnTo>
                      <a:pt x="4186" y="2869"/>
                    </a:lnTo>
                    <a:lnTo>
                      <a:pt x="4206" y="2850"/>
                    </a:lnTo>
                    <a:close/>
                    <a:moveTo>
                      <a:pt x="4214" y="2891"/>
                    </a:moveTo>
                    <a:lnTo>
                      <a:pt x="4207" y="2891"/>
                    </a:lnTo>
                    <a:lnTo>
                      <a:pt x="4202" y="2887"/>
                    </a:lnTo>
                    <a:lnTo>
                      <a:pt x="4212" y="2877"/>
                    </a:lnTo>
                    <a:lnTo>
                      <a:pt x="4214" y="2891"/>
                    </a:lnTo>
                    <a:close/>
                    <a:moveTo>
                      <a:pt x="4211" y="2862"/>
                    </a:moveTo>
                    <a:lnTo>
                      <a:pt x="4232" y="2860"/>
                    </a:lnTo>
                    <a:lnTo>
                      <a:pt x="4236" y="2889"/>
                    </a:lnTo>
                    <a:lnTo>
                      <a:pt x="4214" y="2891"/>
                    </a:lnTo>
                    <a:lnTo>
                      <a:pt x="4211" y="2862"/>
                    </a:lnTo>
                    <a:close/>
                    <a:moveTo>
                      <a:pt x="4244" y="2884"/>
                    </a:moveTo>
                    <a:lnTo>
                      <a:pt x="4236" y="2889"/>
                    </a:lnTo>
                    <a:lnTo>
                      <a:pt x="4234" y="2874"/>
                    </a:lnTo>
                    <a:lnTo>
                      <a:pt x="4244" y="2884"/>
                    </a:lnTo>
                    <a:close/>
                    <a:moveTo>
                      <a:pt x="4222" y="2865"/>
                    </a:moveTo>
                    <a:lnTo>
                      <a:pt x="4236" y="2850"/>
                    </a:lnTo>
                    <a:lnTo>
                      <a:pt x="4256" y="2870"/>
                    </a:lnTo>
                    <a:lnTo>
                      <a:pt x="4244" y="2884"/>
                    </a:lnTo>
                    <a:lnTo>
                      <a:pt x="4222" y="2865"/>
                    </a:lnTo>
                    <a:close/>
                    <a:moveTo>
                      <a:pt x="4236" y="2850"/>
                    </a:moveTo>
                    <a:lnTo>
                      <a:pt x="4241" y="2847"/>
                    </a:lnTo>
                    <a:lnTo>
                      <a:pt x="4246" y="2847"/>
                    </a:lnTo>
                    <a:lnTo>
                      <a:pt x="4246" y="2860"/>
                    </a:lnTo>
                    <a:lnTo>
                      <a:pt x="4236" y="2850"/>
                    </a:lnTo>
                    <a:close/>
                    <a:moveTo>
                      <a:pt x="4246" y="2847"/>
                    </a:moveTo>
                    <a:lnTo>
                      <a:pt x="4298" y="2845"/>
                    </a:lnTo>
                    <a:lnTo>
                      <a:pt x="4298" y="2872"/>
                    </a:lnTo>
                    <a:lnTo>
                      <a:pt x="4246" y="2874"/>
                    </a:lnTo>
                    <a:lnTo>
                      <a:pt x="4246" y="2847"/>
                    </a:lnTo>
                    <a:close/>
                    <a:moveTo>
                      <a:pt x="4303" y="2872"/>
                    </a:moveTo>
                    <a:lnTo>
                      <a:pt x="4298" y="2872"/>
                    </a:lnTo>
                    <a:lnTo>
                      <a:pt x="4298" y="2859"/>
                    </a:lnTo>
                    <a:lnTo>
                      <a:pt x="4303" y="2872"/>
                    </a:lnTo>
                    <a:close/>
                    <a:moveTo>
                      <a:pt x="4294" y="2845"/>
                    </a:moveTo>
                    <a:lnTo>
                      <a:pt x="4319" y="2837"/>
                    </a:lnTo>
                    <a:lnTo>
                      <a:pt x="4328" y="2864"/>
                    </a:lnTo>
                    <a:lnTo>
                      <a:pt x="4303" y="2872"/>
                    </a:lnTo>
                    <a:lnTo>
                      <a:pt x="4294" y="2845"/>
                    </a:lnTo>
                    <a:close/>
                    <a:moveTo>
                      <a:pt x="4338" y="2854"/>
                    </a:moveTo>
                    <a:lnTo>
                      <a:pt x="4336" y="2860"/>
                    </a:lnTo>
                    <a:lnTo>
                      <a:pt x="4328" y="2864"/>
                    </a:lnTo>
                    <a:lnTo>
                      <a:pt x="4324" y="2850"/>
                    </a:lnTo>
                    <a:lnTo>
                      <a:pt x="4338" y="2854"/>
                    </a:lnTo>
                    <a:close/>
                    <a:moveTo>
                      <a:pt x="4309" y="2847"/>
                    </a:moveTo>
                    <a:lnTo>
                      <a:pt x="4319" y="2810"/>
                    </a:lnTo>
                    <a:lnTo>
                      <a:pt x="4346" y="2817"/>
                    </a:lnTo>
                    <a:lnTo>
                      <a:pt x="4338" y="2854"/>
                    </a:lnTo>
                    <a:lnTo>
                      <a:pt x="4309" y="2847"/>
                    </a:lnTo>
                    <a:close/>
                    <a:moveTo>
                      <a:pt x="4319" y="2810"/>
                    </a:moveTo>
                    <a:lnTo>
                      <a:pt x="4321" y="2802"/>
                    </a:lnTo>
                    <a:lnTo>
                      <a:pt x="4331" y="2800"/>
                    </a:lnTo>
                    <a:lnTo>
                      <a:pt x="4333" y="2814"/>
                    </a:lnTo>
                    <a:lnTo>
                      <a:pt x="4319" y="2810"/>
                    </a:lnTo>
                    <a:close/>
                    <a:moveTo>
                      <a:pt x="4331" y="2800"/>
                    </a:moveTo>
                    <a:lnTo>
                      <a:pt x="4389" y="2790"/>
                    </a:lnTo>
                    <a:lnTo>
                      <a:pt x="4393" y="2817"/>
                    </a:lnTo>
                    <a:lnTo>
                      <a:pt x="4334" y="2827"/>
                    </a:lnTo>
                    <a:lnTo>
                      <a:pt x="4331" y="2800"/>
                    </a:lnTo>
                    <a:close/>
                    <a:moveTo>
                      <a:pt x="4399" y="2815"/>
                    </a:moveTo>
                    <a:lnTo>
                      <a:pt x="4393" y="2817"/>
                    </a:lnTo>
                    <a:lnTo>
                      <a:pt x="4391" y="2804"/>
                    </a:lnTo>
                    <a:lnTo>
                      <a:pt x="4399" y="2815"/>
                    </a:lnTo>
                    <a:close/>
                    <a:moveTo>
                      <a:pt x="4383" y="2794"/>
                    </a:moveTo>
                    <a:lnTo>
                      <a:pt x="4416" y="2769"/>
                    </a:lnTo>
                    <a:lnTo>
                      <a:pt x="4433" y="2790"/>
                    </a:lnTo>
                    <a:lnTo>
                      <a:pt x="4399" y="2815"/>
                    </a:lnTo>
                    <a:lnTo>
                      <a:pt x="4383" y="2794"/>
                    </a:lnTo>
                    <a:close/>
                    <a:moveTo>
                      <a:pt x="4416" y="2769"/>
                    </a:moveTo>
                    <a:lnTo>
                      <a:pt x="4428" y="2759"/>
                    </a:lnTo>
                    <a:lnTo>
                      <a:pt x="4436" y="2772"/>
                    </a:lnTo>
                    <a:lnTo>
                      <a:pt x="4424" y="2779"/>
                    </a:lnTo>
                    <a:lnTo>
                      <a:pt x="4416" y="2769"/>
                    </a:lnTo>
                    <a:close/>
                    <a:moveTo>
                      <a:pt x="4436" y="2772"/>
                    </a:moveTo>
                    <a:lnTo>
                      <a:pt x="4454" y="2802"/>
                    </a:lnTo>
                    <a:lnTo>
                      <a:pt x="4431" y="2815"/>
                    </a:lnTo>
                    <a:lnTo>
                      <a:pt x="4413" y="2787"/>
                    </a:lnTo>
                    <a:lnTo>
                      <a:pt x="4436" y="2772"/>
                    </a:lnTo>
                    <a:close/>
                    <a:moveTo>
                      <a:pt x="4454" y="2802"/>
                    </a:moveTo>
                    <a:lnTo>
                      <a:pt x="4456" y="2809"/>
                    </a:lnTo>
                    <a:lnTo>
                      <a:pt x="4443" y="2809"/>
                    </a:lnTo>
                    <a:lnTo>
                      <a:pt x="4454" y="2802"/>
                    </a:lnTo>
                    <a:close/>
                    <a:moveTo>
                      <a:pt x="4456" y="2809"/>
                    </a:moveTo>
                    <a:lnTo>
                      <a:pt x="4458" y="2849"/>
                    </a:lnTo>
                    <a:lnTo>
                      <a:pt x="4429" y="2850"/>
                    </a:lnTo>
                    <a:lnTo>
                      <a:pt x="4428" y="2809"/>
                    </a:lnTo>
                    <a:lnTo>
                      <a:pt x="4456" y="2809"/>
                    </a:lnTo>
                    <a:close/>
                    <a:moveTo>
                      <a:pt x="4431" y="2857"/>
                    </a:moveTo>
                    <a:lnTo>
                      <a:pt x="4429" y="2850"/>
                    </a:lnTo>
                    <a:lnTo>
                      <a:pt x="4444" y="2849"/>
                    </a:lnTo>
                    <a:lnTo>
                      <a:pt x="4431" y="2857"/>
                    </a:lnTo>
                    <a:close/>
                    <a:moveTo>
                      <a:pt x="4456" y="2842"/>
                    </a:moveTo>
                    <a:lnTo>
                      <a:pt x="4474" y="2876"/>
                    </a:lnTo>
                    <a:lnTo>
                      <a:pt x="4451" y="2891"/>
                    </a:lnTo>
                    <a:lnTo>
                      <a:pt x="4431" y="2857"/>
                    </a:lnTo>
                    <a:lnTo>
                      <a:pt x="4456" y="2842"/>
                    </a:lnTo>
                    <a:close/>
                    <a:moveTo>
                      <a:pt x="4459" y="2897"/>
                    </a:moveTo>
                    <a:lnTo>
                      <a:pt x="4454" y="2896"/>
                    </a:lnTo>
                    <a:lnTo>
                      <a:pt x="4451" y="2891"/>
                    </a:lnTo>
                    <a:lnTo>
                      <a:pt x="4463" y="2882"/>
                    </a:lnTo>
                    <a:lnTo>
                      <a:pt x="4459" y="2897"/>
                    </a:lnTo>
                    <a:close/>
                    <a:moveTo>
                      <a:pt x="4466" y="2869"/>
                    </a:moveTo>
                    <a:lnTo>
                      <a:pt x="4503" y="2877"/>
                    </a:lnTo>
                    <a:lnTo>
                      <a:pt x="4498" y="2906"/>
                    </a:lnTo>
                    <a:lnTo>
                      <a:pt x="4459" y="2897"/>
                    </a:lnTo>
                    <a:lnTo>
                      <a:pt x="4466" y="2869"/>
                    </a:lnTo>
                    <a:close/>
                    <a:moveTo>
                      <a:pt x="4503" y="2906"/>
                    </a:moveTo>
                    <a:lnTo>
                      <a:pt x="4498" y="2906"/>
                    </a:lnTo>
                    <a:lnTo>
                      <a:pt x="4501" y="2891"/>
                    </a:lnTo>
                    <a:lnTo>
                      <a:pt x="4503" y="2906"/>
                    </a:lnTo>
                    <a:close/>
                    <a:moveTo>
                      <a:pt x="4498" y="2877"/>
                    </a:moveTo>
                    <a:lnTo>
                      <a:pt x="4523" y="2872"/>
                    </a:lnTo>
                    <a:lnTo>
                      <a:pt x="4529" y="2899"/>
                    </a:lnTo>
                    <a:lnTo>
                      <a:pt x="4503" y="2906"/>
                    </a:lnTo>
                    <a:lnTo>
                      <a:pt x="4498" y="2877"/>
                    </a:lnTo>
                    <a:close/>
                    <a:moveTo>
                      <a:pt x="4523" y="2872"/>
                    </a:moveTo>
                    <a:lnTo>
                      <a:pt x="4529" y="2872"/>
                    </a:lnTo>
                    <a:lnTo>
                      <a:pt x="4526" y="2886"/>
                    </a:lnTo>
                    <a:lnTo>
                      <a:pt x="4523" y="2872"/>
                    </a:lnTo>
                    <a:close/>
                    <a:moveTo>
                      <a:pt x="4529" y="2872"/>
                    </a:moveTo>
                    <a:lnTo>
                      <a:pt x="4554" y="2879"/>
                    </a:lnTo>
                    <a:lnTo>
                      <a:pt x="4549" y="2906"/>
                    </a:lnTo>
                    <a:lnTo>
                      <a:pt x="4523" y="2899"/>
                    </a:lnTo>
                    <a:lnTo>
                      <a:pt x="4529" y="2872"/>
                    </a:lnTo>
                    <a:close/>
                    <a:moveTo>
                      <a:pt x="4554" y="2879"/>
                    </a:moveTo>
                    <a:lnTo>
                      <a:pt x="4566" y="2881"/>
                    </a:lnTo>
                    <a:lnTo>
                      <a:pt x="4566" y="2891"/>
                    </a:lnTo>
                    <a:lnTo>
                      <a:pt x="4553" y="2892"/>
                    </a:lnTo>
                    <a:lnTo>
                      <a:pt x="4554" y="2879"/>
                    </a:lnTo>
                    <a:close/>
                    <a:moveTo>
                      <a:pt x="4566" y="2891"/>
                    </a:moveTo>
                    <a:lnTo>
                      <a:pt x="4568" y="2919"/>
                    </a:lnTo>
                    <a:lnTo>
                      <a:pt x="4539" y="2921"/>
                    </a:lnTo>
                    <a:lnTo>
                      <a:pt x="4538" y="2892"/>
                    </a:lnTo>
                    <a:lnTo>
                      <a:pt x="4566" y="2891"/>
                    </a:lnTo>
                    <a:close/>
                    <a:moveTo>
                      <a:pt x="4551" y="2932"/>
                    </a:moveTo>
                    <a:lnTo>
                      <a:pt x="4539" y="2932"/>
                    </a:lnTo>
                    <a:lnTo>
                      <a:pt x="4539" y="2921"/>
                    </a:lnTo>
                    <a:lnTo>
                      <a:pt x="4553" y="2919"/>
                    </a:lnTo>
                    <a:lnTo>
                      <a:pt x="4551" y="2932"/>
                    </a:lnTo>
                    <a:close/>
                    <a:moveTo>
                      <a:pt x="4554" y="2906"/>
                    </a:moveTo>
                    <a:lnTo>
                      <a:pt x="4609" y="2912"/>
                    </a:lnTo>
                    <a:lnTo>
                      <a:pt x="4606" y="2939"/>
                    </a:lnTo>
                    <a:lnTo>
                      <a:pt x="4551" y="2932"/>
                    </a:lnTo>
                    <a:lnTo>
                      <a:pt x="4554" y="2906"/>
                    </a:lnTo>
                    <a:close/>
                    <a:moveTo>
                      <a:pt x="4621" y="2929"/>
                    </a:moveTo>
                    <a:lnTo>
                      <a:pt x="4618" y="2941"/>
                    </a:lnTo>
                    <a:lnTo>
                      <a:pt x="4606" y="2939"/>
                    </a:lnTo>
                    <a:lnTo>
                      <a:pt x="4608" y="2926"/>
                    </a:lnTo>
                    <a:lnTo>
                      <a:pt x="4621" y="2929"/>
                    </a:lnTo>
                    <a:close/>
                    <a:moveTo>
                      <a:pt x="4594" y="2922"/>
                    </a:moveTo>
                    <a:lnTo>
                      <a:pt x="4601" y="2896"/>
                    </a:lnTo>
                    <a:lnTo>
                      <a:pt x="4629" y="2902"/>
                    </a:lnTo>
                    <a:lnTo>
                      <a:pt x="4621" y="2929"/>
                    </a:lnTo>
                    <a:lnTo>
                      <a:pt x="4594" y="2922"/>
                    </a:lnTo>
                    <a:close/>
                    <a:moveTo>
                      <a:pt x="4601" y="2896"/>
                    </a:moveTo>
                    <a:lnTo>
                      <a:pt x="4608" y="2887"/>
                    </a:lnTo>
                    <a:lnTo>
                      <a:pt x="4614" y="2899"/>
                    </a:lnTo>
                    <a:lnTo>
                      <a:pt x="4601" y="2896"/>
                    </a:lnTo>
                    <a:close/>
                    <a:moveTo>
                      <a:pt x="4608" y="2887"/>
                    </a:moveTo>
                    <a:lnTo>
                      <a:pt x="4638" y="2867"/>
                    </a:lnTo>
                    <a:lnTo>
                      <a:pt x="4653" y="2891"/>
                    </a:lnTo>
                    <a:lnTo>
                      <a:pt x="4623" y="2911"/>
                    </a:lnTo>
                    <a:lnTo>
                      <a:pt x="4608" y="2887"/>
                    </a:lnTo>
                    <a:close/>
                    <a:moveTo>
                      <a:pt x="4638" y="2867"/>
                    </a:moveTo>
                    <a:lnTo>
                      <a:pt x="4643" y="2865"/>
                    </a:lnTo>
                    <a:lnTo>
                      <a:pt x="4645" y="2879"/>
                    </a:lnTo>
                    <a:lnTo>
                      <a:pt x="4638" y="2867"/>
                    </a:lnTo>
                    <a:close/>
                    <a:moveTo>
                      <a:pt x="4643" y="2865"/>
                    </a:moveTo>
                    <a:lnTo>
                      <a:pt x="4676" y="2859"/>
                    </a:lnTo>
                    <a:lnTo>
                      <a:pt x="4681" y="2886"/>
                    </a:lnTo>
                    <a:lnTo>
                      <a:pt x="4648" y="2892"/>
                    </a:lnTo>
                    <a:lnTo>
                      <a:pt x="4643" y="2865"/>
                    </a:lnTo>
                    <a:close/>
                    <a:moveTo>
                      <a:pt x="4676" y="2859"/>
                    </a:moveTo>
                    <a:lnTo>
                      <a:pt x="4678" y="2859"/>
                    </a:lnTo>
                    <a:lnTo>
                      <a:pt x="4678" y="2872"/>
                    </a:lnTo>
                    <a:lnTo>
                      <a:pt x="4676" y="2859"/>
                    </a:lnTo>
                    <a:close/>
                    <a:moveTo>
                      <a:pt x="4678" y="2859"/>
                    </a:moveTo>
                    <a:lnTo>
                      <a:pt x="4708" y="2859"/>
                    </a:lnTo>
                    <a:lnTo>
                      <a:pt x="4708" y="2887"/>
                    </a:lnTo>
                    <a:lnTo>
                      <a:pt x="4678" y="2886"/>
                    </a:lnTo>
                    <a:lnTo>
                      <a:pt x="4678" y="2859"/>
                    </a:lnTo>
                    <a:close/>
                    <a:moveTo>
                      <a:pt x="4708" y="2859"/>
                    </a:moveTo>
                    <a:lnTo>
                      <a:pt x="4716" y="2862"/>
                    </a:lnTo>
                    <a:lnTo>
                      <a:pt x="4708" y="2874"/>
                    </a:lnTo>
                    <a:lnTo>
                      <a:pt x="4708" y="2859"/>
                    </a:lnTo>
                    <a:close/>
                    <a:moveTo>
                      <a:pt x="4716" y="2862"/>
                    </a:moveTo>
                    <a:lnTo>
                      <a:pt x="4745" y="2881"/>
                    </a:lnTo>
                    <a:lnTo>
                      <a:pt x="4730" y="2904"/>
                    </a:lnTo>
                    <a:lnTo>
                      <a:pt x="4700" y="2884"/>
                    </a:lnTo>
                    <a:lnTo>
                      <a:pt x="4716" y="2862"/>
                    </a:lnTo>
                    <a:close/>
                    <a:moveTo>
                      <a:pt x="4730" y="2904"/>
                    </a:moveTo>
                    <a:lnTo>
                      <a:pt x="4730" y="2904"/>
                    </a:lnTo>
                    <a:lnTo>
                      <a:pt x="4736" y="2892"/>
                    </a:lnTo>
                    <a:lnTo>
                      <a:pt x="4730" y="2904"/>
                    </a:lnTo>
                    <a:close/>
                    <a:moveTo>
                      <a:pt x="4745" y="2881"/>
                    </a:moveTo>
                    <a:lnTo>
                      <a:pt x="4771" y="2899"/>
                    </a:lnTo>
                    <a:lnTo>
                      <a:pt x="4756" y="2922"/>
                    </a:lnTo>
                    <a:lnTo>
                      <a:pt x="4730" y="2904"/>
                    </a:lnTo>
                    <a:lnTo>
                      <a:pt x="4745" y="2881"/>
                    </a:lnTo>
                    <a:close/>
                    <a:moveTo>
                      <a:pt x="4768" y="2924"/>
                    </a:moveTo>
                    <a:lnTo>
                      <a:pt x="4763" y="2926"/>
                    </a:lnTo>
                    <a:lnTo>
                      <a:pt x="4756" y="2922"/>
                    </a:lnTo>
                    <a:lnTo>
                      <a:pt x="4765" y="2911"/>
                    </a:lnTo>
                    <a:lnTo>
                      <a:pt x="4768" y="2924"/>
                    </a:lnTo>
                    <a:close/>
                    <a:moveTo>
                      <a:pt x="4760" y="2897"/>
                    </a:moveTo>
                    <a:lnTo>
                      <a:pt x="4800" y="2884"/>
                    </a:lnTo>
                    <a:lnTo>
                      <a:pt x="4808" y="2911"/>
                    </a:lnTo>
                    <a:lnTo>
                      <a:pt x="4768" y="2924"/>
                    </a:lnTo>
                    <a:lnTo>
                      <a:pt x="4760" y="2897"/>
                    </a:lnTo>
                    <a:close/>
                    <a:moveTo>
                      <a:pt x="4813" y="2907"/>
                    </a:moveTo>
                    <a:lnTo>
                      <a:pt x="4808" y="2911"/>
                    </a:lnTo>
                    <a:lnTo>
                      <a:pt x="4803" y="2897"/>
                    </a:lnTo>
                    <a:lnTo>
                      <a:pt x="4813" y="2907"/>
                    </a:lnTo>
                    <a:close/>
                    <a:moveTo>
                      <a:pt x="4793" y="2887"/>
                    </a:moveTo>
                    <a:lnTo>
                      <a:pt x="4811" y="2867"/>
                    </a:lnTo>
                    <a:lnTo>
                      <a:pt x="4833" y="2887"/>
                    </a:lnTo>
                    <a:lnTo>
                      <a:pt x="4813" y="2907"/>
                    </a:lnTo>
                    <a:lnTo>
                      <a:pt x="4793" y="2887"/>
                    </a:lnTo>
                    <a:close/>
                    <a:moveTo>
                      <a:pt x="4811" y="2867"/>
                    </a:moveTo>
                    <a:lnTo>
                      <a:pt x="4816" y="2862"/>
                    </a:lnTo>
                    <a:lnTo>
                      <a:pt x="4823" y="2864"/>
                    </a:lnTo>
                    <a:lnTo>
                      <a:pt x="4821" y="2877"/>
                    </a:lnTo>
                    <a:lnTo>
                      <a:pt x="4811" y="2867"/>
                    </a:lnTo>
                    <a:close/>
                    <a:moveTo>
                      <a:pt x="4823" y="2864"/>
                    </a:moveTo>
                    <a:lnTo>
                      <a:pt x="4861" y="2867"/>
                    </a:lnTo>
                    <a:lnTo>
                      <a:pt x="4858" y="2896"/>
                    </a:lnTo>
                    <a:lnTo>
                      <a:pt x="4821" y="2891"/>
                    </a:lnTo>
                    <a:lnTo>
                      <a:pt x="4823" y="2864"/>
                    </a:lnTo>
                    <a:close/>
                    <a:moveTo>
                      <a:pt x="4868" y="2892"/>
                    </a:moveTo>
                    <a:lnTo>
                      <a:pt x="4865" y="2896"/>
                    </a:lnTo>
                    <a:lnTo>
                      <a:pt x="4858" y="2896"/>
                    </a:lnTo>
                    <a:lnTo>
                      <a:pt x="4860" y="2881"/>
                    </a:lnTo>
                    <a:lnTo>
                      <a:pt x="4868" y="2892"/>
                    </a:lnTo>
                    <a:close/>
                    <a:moveTo>
                      <a:pt x="4851" y="2870"/>
                    </a:moveTo>
                    <a:lnTo>
                      <a:pt x="4881" y="2845"/>
                    </a:lnTo>
                    <a:lnTo>
                      <a:pt x="4900" y="2867"/>
                    </a:lnTo>
                    <a:lnTo>
                      <a:pt x="4868" y="2892"/>
                    </a:lnTo>
                    <a:lnTo>
                      <a:pt x="4851" y="2870"/>
                    </a:lnTo>
                    <a:close/>
                    <a:moveTo>
                      <a:pt x="4881" y="2845"/>
                    </a:moveTo>
                    <a:lnTo>
                      <a:pt x="4886" y="2842"/>
                    </a:lnTo>
                    <a:lnTo>
                      <a:pt x="4891" y="2842"/>
                    </a:lnTo>
                    <a:lnTo>
                      <a:pt x="4890" y="2857"/>
                    </a:lnTo>
                    <a:lnTo>
                      <a:pt x="4881" y="2845"/>
                    </a:lnTo>
                    <a:close/>
                    <a:moveTo>
                      <a:pt x="4891" y="2842"/>
                    </a:moveTo>
                    <a:lnTo>
                      <a:pt x="4926" y="2847"/>
                    </a:lnTo>
                    <a:lnTo>
                      <a:pt x="4921" y="2876"/>
                    </a:lnTo>
                    <a:lnTo>
                      <a:pt x="4888" y="2870"/>
                    </a:lnTo>
                    <a:lnTo>
                      <a:pt x="4891" y="2842"/>
                    </a:lnTo>
                    <a:close/>
                    <a:moveTo>
                      <a:pt x="4930" y="2874"/>
                    </a:moveTo>
                    <a:lnTo>
                      <a:pt x="4921" y="2876"/>
                    </a:lnTo>
                    <a:lnTo>
                      <a:pt x="4925" y="2862"/>
                    </a:lnTo>
                    <a:lnTo>
                      <a:pt x="4930" y="2874"/>
                    </a:lnTo>
                    <a:close/>
                    <a:moveTo>
                      <a:pt x="4918" y="2849"/>
                    </a:moveTo>
                    <a:lnTo>
                      <a:pt x="4945" y="2835"/>
                    </a:lnTo>
                    <a:lnTo>
                      <a:pt x="4956" y="2862"/>
                    </a:lnTo>
                    <a:lnTo>
                      <a:pt x="4930" y="2874"/>
                    </a:lnTo>
                    <a:lnTo>
                      <a:pt x="4918" y="2849"/>
                    </a:lnTo>
                    <a:close/>
                    <a:moveTo>
                      <a:pt x="4945" y="2835"/>
                    </a:moveTo>
                    <a:lnTo>
                      <a:pt x="4953" y="2832"/>
                    </a:lnTo>
                    <a:lnTo>
                      <a:pt x="4960" y="2839"/>
                    </a:lnTo>
                    <a:lnTo>
                      <a:pt x="4951" y="2849"/>
                    </a:lnTo>
                    <a:lnTo>
                      <a:pt x="4945" y="2835"/>
                    </a:lnTo>
                    <a:close/>
                    <a:moveTo>
                      <a:pt x="4960" y="2839"/>
                    </a:moveTo>
                    <a:lnTo>
                      <a:pt x="4980" y="2854"/>
                    </a:lnTo>
                    <a:lnTo>
                      <a:pt x="4963" y="2876"/>
                    </a:lnTo>
                    <a:lnTo>
                      <a:pt x="4941" y="2859"/>
                    </a:lnTo>
                    <a:lnTo>
                      <a:pt x="4960" y="2839"/>
                    </a:lnTo>
                    <a:close/>
                    <a:moveTo>
                      <a:pt x="4980" y="2854"/>
                    </a:moveTo>
                    <a:lnTo>
                      <a:pt x="4985" y="2864"/>
                    </a:lnTo>
                    <a:lnTo>
                      <a:pt x="4971" y="2865"/>
                    </a:lnTo>
                    <a:lnTo>
                      <a:pt x="4980" y="2854"/>
                    </a:lnTo>
                    <a:close/>
                    <a:moveTo>
                      <a:pt x="4985" y="2864"/>
                    </a:moveTo>
                    <a:lnTo>
                      <a:pt x="4988" y="2887"/>
                    </a:lnTo>
                    <a:lnTo>
                      <a:pt x="4961" y="2892"/>
                    </a:lnTo>
                    <a:lnTo>
                      <a:pt x="4958" y="2867"/>
                    </a:lnTo>
                    <a:lnTo>
                      <a:pt x="4985" y="2864"/>
                    </a:lnTo>
                    <a:close/>
                    <a:moveTo>
                      <a:pt x="4971" y="2902"/>
                    </a:moveTo>
                    <a:lnTo>
                      <a:pt x="4963" y="2901"/>
                    </a:lnTo>
                    <a:lnTo>
                      <a:pt x="4961" y="2892"/>
                    </a:lnTo>
                    <a:lnTo>
                      <a:pt x="4975" y="2889"/>
                    </a:lnTo>
                    <a:lnTo>
                      <a:pt x="4971" y="2902"/>
                    </a:lnTo>
                    <a:close/>
                    <a:moveTo>
                      <a:pt x="4980" y="2876"/>
                    </a:moveTo>
                    <a:lnTo>
                      <a:pt x="5005" y="2884"/>
                    </a:lnTo>
                    <a:lnTo>
                      <a:pt x="4996" y="2911"/>
                    </a:lnTo>
                    <a:lnTo>
                      <a:pt x="4971" y="2902"/>
                    </a:lnTo>
                    <a:lnTo>
                      <a:pt x="4980" y="2876"/>
                    </a:lnTo>
                    <a:close/>
                    <a:moveTo>
                      <a:pt x="5005" y="2884"/>
                    </a:moveTo>
                    <a:lnTo>
                      <a:pt x="5010" y="2887"/>
                    </a:lnTo>
                    <a:lnTo>
                      <a:pt x="5000" y="2897"/>
                    </a:lnTo>
                    <a:lnTo>
                      <a:pt x="5005" y="2884"/>
                    </a:lnTo>
                    <a:close/>
                    <a:moveTo>
                      <a:pt x="5010" y="2887"/>
                    </a:moveTo>
                    <a:lnTo>
                      <a:pt x="5033" y="2911"/>
                    </a:lnTo>
                    <a:lnTo>
                      <a:pt x="5015" y="2931"/>
                    </a:lnTo>
                    <a:lnTo>
                      <a:pt x="4990" y="2907"/>
                    </a:lnTo>
                    <a:lnTo>
                      <a:pt x="5010" y="2887"/>
                    </a:lnTo>
                    <a:close/>
                    <a:moveTo>
                      <a:pt x="5033" y="2932"/>
                    </a:moveTo>
                    <a:lnTo>
                      <a:pt x="5023" y="2939"/>
                    </a:lnTo>
                    <a:lnTo>
                      <a:pt x="5015" y="2931"/>
                    </a:lnTo>
                    <a:lnTo>
                      <a:pt x="5025" y="2921"/>
                    </a:lnTo>
                    <a:lnTo>
                      <a:pt x="5033" y="2932"/>
                    </a:lnTo>
                    <a:close/>
                    <a:moveTo>
                      <a:pt x="5017" y="2911"/>
                    </a:moveTo>
                    <a:lnTo>
                      <a:pt x="5055" y="2879"/>
                    </a:lnTo>
                    <a:lnTo>
                      <a:pt x="5072" y="2901"/>
                    </a:lnTo>
                    <a:lnTo>
                      <a:pt x="5033" y="2932"/>
                    </a:lnTo>
                    <a:lnTo>
                      <a:pt x="5017" y="2911"/>
                    </a:lnTo>
                    <a:close/>
                    <a:moveTo>
                      <a:pt x="5075" y="2897"/>
                    </a:moveTo>
                    <a:lnTo>
                      <a:pt x="5072" y="2901"/>
                    </a:lnTo>
                    <a:lnTo>
                      <a:pt x="5063" y="2891"/>
                    </a:lnTo>
                    <a:lnTo>
                      <a:pt x="5075" y="2897"/>
                    </a:lnTo>
                    <a:close/>
                    <a:moveTo>
                      <a:pt x="5050" y="2884"/>
                    </a:moveTo>
                    <a:lnTo>
                      <a:pt x="5070" y="2847"/>
                    </a:lnTo>
                    <a:lnTo>
                      <a:pt x="5093" y="2860"/>
                    </a:lnTo>
                    <a:lnTo>
                      <a:pt x="5075" y="2897"/>
                    </a:lnTo>
                    <a:lnTo>
                      <a:pt x="5050" y="2884"/>
                    </a:lnTo>
                    <a:close/>
                    <a:moveTo>
                      <a:pt x="5095" y="2854"/>
                    </a:moveTo>
                    <a:lnTo>
                      <a:pt x="5093" y="2860"/>
                    </a:lnTo>
                    <a:lnTo>
                      <a:pt x="5082" y="2854"/>
                    </a:lnTo>
                    <a:lnTo>
                      <a:pt x="5095" y="2854"/>
                    </a:lnTo>
                    <a:close/>
                    <a:moveTo>
                      <a:pt x="5068" y="2854"/>
                    </a:moveTo>
                    <a:lnTo>
                      <a:pt x="5068" y="2834"/>
                    </a:lnTo>
                    <a:lnTo>
                      <a:pt x="5095" y="2834"/>
                    </a:lnTo>
                    <a:lnTo>
                      <a:pt x="5095" y="2854"/>
                    </a:lnTo>
                    <a:lnTo>
                      <a:pt x="5068" y="2854"/>
                    </a:lnTo>
                    <a:close/>
                    <a:moveTo>
                      <a:pt x="5068" y="2834"/>
                    </a:moveTo>
                    <a:lnTo>
                      <a:pt x="5068" y="2832"/>
                    </a:lnTo>
                    <a:lnTo>
                      <a:pt x="5082" y="2834"/>
                    </a:lnTo>
                    <a:lnTo>
                      <a:pt x="5068" y="2834"/>
                    </a:lnTo>
                    <a:close/>
                    <a:moveTo>
                      <a:pt x="5068" y="2832"/>
                    </a:moveTo>
                    <a:lnTo>
                      <a:pt x="5075" y="2780"/>
                    </a:lnTo>
                    <a:lnTo>
                      <a:pt x="5103" y="2784"/>
                    </a:lnTo>
                    <a:lnTo>
                      <a:pt x="5095" y="2835"/>
                    </a:lnTo>
                    <a:lnTo>
                      <a:pt x="5068" y="2832"/>
                    </a:lnTo>
                    <a:close/>
                    <a:moveTo>
                      <a:pt x="5075" y="2780"/>
                    </a:moveTo>
                    <a:lnTo>
                      <a:pt x="5078" y="2775"/>
                    </a:lnTo>
                    <a:lnTo>
                      <a:pt x="5090" y="2782"/>
                    </a:lnTo>
                    <a:lnTo>
                      <a:pt x="5075" y="2780"/>
                    </a:lnTo>
                    <a:close/>
                    <a:moveTo>
                      <a:pt x="5078" y="2775"/>
                    </a:moveTo>
                    <a:lnTo>
                      <a:pt x="5102" y="2734"/>
                    </a:lnTo>
                    <a:lnTo>
                      <a:pt x="5125" y="2749"/>
                    </a:lnTo>
                    <a:lnTo>
                      <a:pt x="5102" y="2789"/>
                    </a:lnTo>
                    <a:lnTo>
                      <a:pt x="5078" y="2775"/>
                    </a:lnTo>
                    <a:close/>
                    <a:moveTo>
                      <a:pt x="5127" y="2745"/>
                    </a:moveTo>
                    <a:lnTo>
                      <a:pt x="5125" y="2749"/>
                    </a:lnTo>
                    <a:lnTo>
                      <a:pt x="5113" y="2740"/>
                    </a:lnTo>
                    <a:lnTo>
                      <a:pt x="5127" y="2745"/>
                    </a:lnTo>
                    <a:close/>
                    <a:moveTo>
                      <a:pt x="5100" y="2737"/>
                    </a:moveTo>
                    <a:lnTo>
                      <a:pt x="5125" y="2649"/>
                    </a:lnTo>
                    <a:lnTo>
                      <a:pt x="5152" y="2655"/>
                    </a:lnTo>
                    <a:lnTo>
                      <a:pt x="5127" y="2745"/>
                    </a:lnTo>
                    <a:lnTo>
                      <a:pt x="5100" y="2737"/>
                    </a:lnTo>
                    <a:close/>
                    <a:moveTo>
                      <a:pt x="5152" y="2649"/>
                    </a:moveTo>
                    <a:lnTo>
                      <a:pt x="5152" y="2655"/>
                    </a:lnTo>
                    <a:lnTo>
                      <a:pt x="5138" y="2652"/>
                    </a:lnTo>
                    <a:lnTo>
                      <a:pt x="5152" y="2649"/>
                    </a:lnTo>
                    <a:close/>
                    <a:moveTo>
                      <a:pt x="5125" y="2654"/>
                    </a:moveTo>
                    <a:lnTo>
                      <a:pt x="5118" y="2617"/>
                    </a:lnTo>
                    <a:lnTo>
                      <a:pt x="5147" y="2613"/>
                    </a:lnTo>
                    <a:lnTo>
                      <a:pt x="5152" y="2649"/>
                    </a:lnTo>
                    <a:lnTo>
                      <a:pt x="5125" y="2654"/>
                    </a:lnTo>
                    <a:close/>
                    <a:moveTo>
                      <a:pt x="5118" y="2617"/>
                    </a:moveTo>
                    <a:lnTo>
                      <a:pt x="5118" y="2617"/>
                    </a:lnTo>
                    <a:lnTo>
                      <a:pt x="5133" y="2615"/>
                    </a:lnTo>
                    <a:lnTo>
                      <a:pt x="5118" y="2617"/>
                    </a:lnTo>
                    <a:close/>
                    <a:moveTo>
                      <a:pt x="5118" y="2617"/>
                    </a:moveTo>
                    <a:lnTo>
                      <a:pt x="5110" y="2557"/>
                    </a:lnTo>
                    <a:lnTo>
                      <a:pt x="5138" y="2553"/>
                    </a:lnTo>
                    <a:lnTo>
                      <a:pt x="5147" y="2613"/>
                    </a:lnTo>
                    <a:lnTo>
                      <a:pt x="5118" y="2617"/>
                    </a:lnTo>
                    <a:close/>
                    <a:moveTo>
                      <a:pt x="5135" y="2548"/>
                    </a:moveTo>
                    <a:lnTo>
                      <a:pt x="5138" y="2553"/>
                    </a:lnTo>
                    <a:lnTo>
                      <a:pt x="5123" y="2555"/>
                    </a:lnTo>
                    <a:lnTo>
                      <a:pt x="5135" y="2548"/>
                    </a:lnTo>
                    <a:close/>
                    <a:moveTo>
                      <a:pt x="5112" y="2563"/>
                    </a:moveTo>
                    <a:lnTo>
                      <a:pt x="5092" y="2530"/>
                    </a:lnTo>
                    <a:lnTo>
                      <a:pt x="5115" y="2515"/>
                    </a:lnTo>
                    <a:lnTo>
                      <a:pt x="5135" y="2548"/>
                    </a:lnTo>
                    <a:lnTo>
                      <a:pt x="5112" y="2563"/>
                    </a:lnTo>
                    <a:close/>
                    <a:moveTo>
                      <a:pt x="5092" y="2530"/>
                    </a:moveTo>
                    <a:lnTo>
                      <a:pt x="5088" y="2525"/>
                    </a:lnTo>
                    <a:lnTo>
                      <a:pt x="5103" y="2523"/>
                    </a:lnTo>
                    <a:lnTo>
                      <a:pt x="5092" y="2530"/>
                    </a:lnTo>
                    <a:close/>
                    <a:moveTo>
                      <a:pt x="5088" y="2525"/>
                    </a:moveTo>
                    <a:lnTo>
                      <a:pt x="5080" y="2480"/>
                    </a:lnTo>
                    <a:lnTo>
                      <a:pt x="5108" y="2475"/>
                    </a:lnTo>
                    <a:lnTo>
                      <a:pt x="5117" y="2520"/>
                    </a:lnTo>
                    <a:lnTo>
                      <a:pt x="5088" y="2525"/>
                    </a:lnTo>
                    <a:close/>
                    <a:moveTo>
                      <a:pt x="5105" y="2468"/>
                    </a:moveTo>
                    <a:lnTo>
                      <a:pt x="5108" y="2475"/>
                    </a:lnTo>
                    <a:lnTo>
                      <a:pt x="5093" y="2477"/>
                    </a:lnTo>
                    <a:lnTo>
                      <a:pt x="5105" y="2468"/>
                    </a:lnTo>
                    <a:close/>
                    <a:moveTo>
                      <a:pt x="5083" y="2487"/>
                    </a:moveTo>
                    <a:lnTo>
                      <a:pt x="5055" y="2455"/>
                    </a:lnTo>
                    <a:lnTo>
                      <a:pt x="5075" y="2437"/>
                    </a:lnTo>
                    <a:lnTo>
                      <a:pt x="5105" y="2468"/>
                    </a:lnTo>
                    <a:lnTo>
                      <a:pt x="5083" y="2487"/>
                    </a:lnTo>
                    <a:close/>
                    <a:moveTo>
                      <a:pt x="5068" y="2433"/>
                    </a:moveTo>
                    <a:lnTo>
                      <a:pt x="5075" y="2437"/>
                    </a:lnTo>
                    <a:lnTo>
                      <a:pt x="5065" y="2447"/>
                    </a:lnTo>
                    <a:lnTo>
                      <a:pt x="5068" y="2433"/>
                    </a:lnTo>
                    <a:close/>
                    <a:moveTo>
                      <a:pt x="5060" y="2458"/>
                    </a:moveTo>
                    <a:lnTo>
                      <a:pt x="5032" y="2448"/>
                    </a:lnTo>
                    <a:lnTo>
                      <a:pt x="5040" y="2423"/>
                    </a:lnTo>
                    <a:lnTo>
                      <a:pt x="5068" y="2433"/>
                    </a:lnTo>
                    <a:lnTo>
                      <a:pt x="5060" y="2458"/>
                    </a:lnTo>
                    <a:close/>
                    <a:moveTo>
                      <a:pt x="5032" y="2448"/>
                    </a:moveTo>
                    <a:lnTo>
                      <a:pt x="5023" y="2443"/>
                    </a:lnTo>
                    <a:lnTo>
                      <a:pt x="5035" y="2437"/>
                    </a:lnTo>
                    <a:lnTo>
                      <a:pt x="5032" y="2448"/>
                    </a:lnTo>
                    <a:close/>
                    <a:moveTo>
                      <a:pt x="5023" y="2443"/>
                    </a:moveTo>
                    <a:lnTo>
                      <a:pt x="4998" y="2400"/>
                    </a:lnTo>
                    <a:lnTo>
                      <a:pt x="5022" y="2386"/>
                    </a:lnTo>
                    <a:lnTo>
                      <a:pt x="5047" y="2428"/>
                    </a:lnTo>
                    <a:lnTo>
                      <a:pt x="5023" y="2443"/>
                    </a:lnTo>
                    <a:close/>
                    <a:moveTo>
                      <a:pt x="4998" y="2400"/>
                    </a:moveTo>
                    <a:lnTo>
                      <a:pt x="4995" y="2393"/>
                    </a:lnTo>
                    <a:lnTo>
                      <a:pt x="4998" y="2386"/>
                    </a:lnTo>
                    <a:lnTo>
                      <a:pt x="5010" y="2393"/>
                    </a:lnTo>
                    <a:lnTo>
                      <a:pt x="4998" y="2400"/>
                    </a:lnTo>
                    <a:close/>
                    <a:moveTo>
                      <a:pt x="4998" y="2386"/>
                    </a:moveTo>
                    <a:lnTo>
                      <a:pt x="5013" y="2361"/>
                    </a:lnTo>
                    <a:lnTo>
                      <a:pt x="5037" y="2376"/>
                    </a:lnTo>
                    <a:lnTo>
                      <a:pt x="5022" y="2400"/>
                    </a:lnTo>
                    <a:lnTo>
                      <a:pt x="4998" y="2386"/>
                    </a:lnTo>
                    <a:close/>
                    <a:moveTo>
                      <a:pt x="5038" y="2370"/>
                    </a:moveTo>
                    <a:lnTo>
                      <a:pt x="5037" y="2376"/>
                    </a:lnTo>
                    <a:lnTo>
                      <a:pt x="5025" y="2368"/>
                    </a:lnTo>
                    <a:lnTo>
                      <a:pt x="5038" y="2370"/>
                    </a:lnTo>
                    <a:close/>
                    <a:moveTo>
                      <a:pt x="5011" y="2366"/>
                    </a:moveTo>
                    <a:lnTo>
                      <a:pt x="5018" y="2300"/>
                    </a:lnTo>
                    <a:lnTo>
                      <a:pt x="5045" y="2303"/>
                    </a:lnTo>
                    <a:lnTo>
                      <a:pt x="5038" y="2370"/>
                    </a:lnTo>
                    <a:lnTo>
                      <a:pt x="5011" y="2366"/>
                    </a:lnTo>
                    <a:close/>
                    <a:moveTo>
                      <a:pt x="5018" y="2300"/>
                    </a:moveTo>
                    <a:lnTo>
                      <a:pt x="5018" y="2298"/>
                    </a:lnTo>
                    <a:lnTo>
                      <a:pt x="5032" y="2301"/>
                    </a:lnTo>
                    <a:lnTo>
                      <a:pt x="5018" y="2300"/>
                    </a:lnTo>
                    <a:close/>
                    <a:moveTo>
                      <a:pt x="5018" y="2298"/>
                    </a:moveTo>
                    <a:lnTo>
                      <a:pt x="5030" y="2253"/>
                    </a:lnTo>
                    <a:lnTo>
                      <a:pt x="5057" y="2260"/>
                    </a:lnTo>
                    <a:lnTo>
                      <a:pt x="5045" y="2305"/>
                    </a:lnTo>
                    <a:lnTo>
                      <a:pt x="5018" y="2298"/>
                    </a:lnTo>
                    <a:close/>
                    <a:moveTo>
                      <a:pt x="5057" y="2256"/>
                    </a:moveTo>
                    <a:lnTo>
                      <a:pt x="5057" y="2260"/>
                    </a:lnTo>
                    <a:lnTo>
                      <a:pt x="5043" y="2256"/>
                    </a:lnTo>
                    <a:lnTo>
                      <a:pt x="5057" y="2256"/>
                    </a:lnTo>
                    <a:close/>
                    <a:moveTo>
                      <a:pt x="5030" y="2255"/>
                    </a:moveTo>
                    <a:lnTo>
                      <a:pt x="5035" y="2185"/>
                    </a:lnTo>
                    <a:lnTo>
                      <a:pt x="5063" y="2188"/>
                    </a:lnTo>
                    <a:lnTo>
                      <a:pt x="5057" y="2256"/>
                    </a:lnTo>
                    <a:lnTo>
                      <a:pt x="5030" y="2255"/>
                    </a:lnTo>
                    <a:close/>
                    <a:moveTo>
                      <a:pt x="5035" y="2185"/>
                    </a:moveTo>
                    <a:lnTo>
                      <a:pt x="5035" y="2183"/>
                    </a:lnTo>
                    <a:lnTo>
                      <a:pt x="5048" y="2186"/>
                    </a:lnTo>
                    <a:lnTo>
                      <a:pt x="5035" y="2185"/>
                    </a:lnTo>
                    <a:close/>
                    <a:moveTo>
                      <a:pt x="5035" y="2183"/>
                    </a:moveTo>
                    <a:lnTo>
                      <a:pt x="5042" y="2154"/>
                    </a:lnTo>
                    <a:lnTo>
                      <a:pt x="5070" y="2161"/>
                    </a:lnTo>
                    <a:lnTo>
                      <a:pt x="5063" y="2190"/>
                    </a:lnTo>
                    <a:lnTo>
                      <a:pt x="5035" y="2183"/>
                    </a:lnTo>
                    <a:close/>
                    <a:moveTo>
                      <a:pt x="5070" y="2154"/>
                    </a:moveTo>
                    <a:lnTo>
                      <a:pt x="5070" y="2161"/>
                    </a:lnTo>
                    <a:lnTo>
                      <a:pt x="5055" y="2158"/>
                    </a:lnTo>
                    <a:lnTo>
                      <a:pt x="5070" y="2154"/>
                    </a:lnTo>
                    <a:close/>
                    <a:moveTo>
                      <a:pt x="5042" y="2159"/>
                    </a:moveTo>
                    <a:lnTo>
                      <a:pt x="5037" y="2129"/>
                    </a:lnTo>
                    <a:lnTo>
                      <a:pt x="5063" y="2124"/>
                    </a:lnTo>
                    <a:lnTo>
                      <a:pt x="5070" y="2154"/>
                    </a:lnTo>
                    <a:lnTo>
                      <a:pt x="5042" y="2159"/>
                    </a:lnTo>
                    <a:close/>
                    <a:moveTo>
                      <a:pt x="5037" y="2129"/>
                    </a:moveTo>
                    <a:lnTo>
                      <a:pt x="5037" y="2126"/>
                    </a:lnTo>
                    <a:lnTo>
                      <a:pt x="5050" y="2128"/>
                    </a:lnTo>
                    <a:lnTo>
                      <a:pt x="5037" y="2129"/>
                    </a:lnTo>
                    <a:close/>
                    <a:moveTo>
                      <a:pt x="5037" y="2126"/>
                    </a:moveTo>
                    <a:lnTo>
                      <a:pt x="5043" y="2083"/>
                    </a:lnTo>
                    <a:lnTo>
                      <a:pt x="5072" y="2086"/>
                    </a:lnTo>
                    <a:lnTo>
                      <a:pt x="5063" y="2129"/>
                    </a:lnTo>
                    <a:lnTo>
                      <a:pt x="5037" y="2126"/>
                    </a:lnTo>
                    <a:close/>
                    <a:moveTo>
                      <a:pt x="5043" y="2083"/>
                    </a:moveTo>
                    <a:lnTo>
                      <a:pt x="5045" y="2079"/>
                    </a:lnTo>
                    <a:lnTo>
                      <a:pt x="5057" y="2084"/>
                    </a:lnTo>
                    <a:lnTo>
                      <a:pt x="5043" y="2083"/>
                    </a:lnTo>
                    <a:close/>
                    <a:moveTo>
                      <a:pt x="5045" y="2079"/>
                    </a:moveTo>
                    <a:lnTo>
                      <a:pt x="5057" y="2044"/>
                    </a:lnTo>
                    <a:lnTo>
                      <a:pt x="5083" y="2054"/>
                    </a:lnTo>
                    <a:lnTo>
                      <a:pt x="5070" y="2089"/>
                    </a:lnTo>
                    <a:lnTo>
                      <a:pt x="5045" y="2079"/>
                    </a:lnTo>
                    <a:close/>
                    <a:moveTo>
                      <a:pt x="5057" y="2044"/>
                    </a:moveTo>
                    <a:lnTo>
                      <a:pt x="5058" y="2041"/>
                    </a:lnTo>
                    <a:lnTo>
                      <a:pt x="5070" y="2049"/>
                    </a:lnTo>
                    <a:lnTo>
                      <a:pt x="5057" y="2044"/>
                    </a:lnTo>
                    <a:close/>
                    <a:moveTo>
                      <a:pt x="5058" y="2041"/>
                    </a:moveTo>
                    <a:lnTo>
                      <a:pt x="5080" y="2009"/>
                    </a:lnTo>
                    <a:lnTo>
                      <a:pt x="5103" y="2026"/>
                    </a:lnTo>
                    <a:lnTo>
                      <a:pt x="5082" y="2058"/>
                    </a:lnTo>
                    <a:lnTo>
                      <a:pt x="5058" y="2041"/>
                    </a:lnTo>
                    <a:close/>
                    <a:moveTo>
                      <a:pt x="5103" y="2024"/>
                    </a:moveTo>
                    <a:lnTo>
                      <a:pt x="5103" y="2026"/>
                    </a:lnTo>
                    <a:lnTo>
                      <a:pt x="5092" y="2018"/>
                    </a:lnTo>
                    <a:lnTo>
                      <a:pt x="5103" y="2024"/>
                    </a:lnTo>
                    <a:close/>
                    <a:moveTo>
                      <a:pt x="5080" y="2011"/>
                    </a:moveTo>
                    <a:lnTo>
                      <a:pt x="5098" y="1979"/>
                    </a:lnTo>
                    <a:lnTo>
                      <a:pt x="5122" y="1994"/>
                    </a:lnTo>
                    <a:lnTo>
                      <a:pt x="5103" y="2024"/>
                    </a:lnTo>
                    <a:lnTo>
                      <a:pt x="5080" y="2011"/>
                    </a:lnTo>
                    <a:close/>
                    <a:moveTo>
                      <a:pt x="5123" y="1989"/>
                    </a:moveTo>
                    <a:lnTo>
                      <a:pt x="5122" y="1994"/>
                    </a:lnTo>
                    <a:lnTo>
                      <a:pt x="5110" y="1986"/>
                    </a:lnTo>
                    <a:lnTo>
                      <a:pt x="5123" y="1989"/>
                    </a:lnTo>
                    <a:close/>
                    <a:moveTo>
                      <a:pt x="5097" y="1984"/>
                    </a:moveTo>
                    <a:lnTo>
                      <a:pt x="5107" y="1937"/>
                    </a:lnTo>
                    <a:lnTo>
                      <a:pt x="5135" y="1944"/>
                    </a:lnTo>
                    <a:lnTo>
                      <a:pt x="5123" y="1989"/>
                    </a:lnTo>
                    <a:lnTo>
                      <a:pt x="5097" y="1984"/>
                    </a:lnTo>
                    <a:close/>
                    <a:moveTo>
                      <a:pt x="5107" y="1937"/>
                    </a:moveTo>
                    <a:lnTo>
                      <a:pt x="5110" y="1931"/>
                    </a:lnTo>
                    <a:lnTo>
                      <a:pt x="5120" y="1941"/>
                    </a:lnTo>
                    <a:lnTo>
                      <a:pt x="5107" y="1937"/>
                    </a:lnTo>
                    <a:close/>
                    <a:moveTo>
                      <a:pt x="5110" y="1931"/>
                    </a:moveTo>
                    <a:lnTo>
                      <a:pt x="5127" y="1912"/>
                    </a:lnTo>
                    <a:lnTo>
                      <a:pt x="5148" y="1931"/>
                    </a:lnTo>
                    <a:lnTo>
                      <a:pt x="5132" y="1949"/>
                    </a:lnTo>
                    <a:lnTo>
                      <a:pt x="5110" y="1931"/>
                    </a:lnTo>
                    <a:close/>
                    <a:moveTo>
                      <a:pt x="5152" y="1921"/>
                    </a:moveTo>
                    <a:lnTo>
                      <a:pt x="5148" y="1931"/>
                    </a:lnTo>
                    <a:lnTo>
                      <a:pt x="5137" y="1922"/>
                    </a:lnTo>
                    <a:lnTo>
                      <a:pt x="5152" y="1921"/>
                    </a:lnTo>
                    <a:close/>
                    <a:moveTo>
                      <a:pt x="5123" y="1922"/>
                    </a:moveTo>
                    <a:lnTo>
                      <a:pt x="5123" y="1859"/>
                    </a:lnTo>
                    <a:lnTo>
                      <a:pt x="5150" y="1859"/>
                    </a:lnTo>
                    <a:lnTo>
                      <a:pt x="5152" y="1921"/>
                    </a:lnTo>
                    <a:lnTo>
                      <a:pt x="5123" y="1922"/>
                    </a:lnTo>
                    <a:close/>
                    <a:moveTo>
                      <a:pt x="5143" y="1846"/>
                    </a:moveTo>
                    <a:lnTo>
                      <a:pt x="5150" y="1851"/>
                    </a:lnTo>
                    <a:lnTo>
                      <a:pt x="5150" y="1859"/>
                    </a:lnTo>
                    <a:lnTo>
                      <a:pt x="5137" y="1859"/>
                    </a:lnTo>
                    <a:lnTo>
                      <a:pt x="5143" y="1846"/>
                    </a:lnTo>
                    <a:close/>
                    <a:moveTo>
                      <a:pt x="5130" y="1871"/>
                    </a:moveTo>
                    <a:lnTo>
                      <a:pt x="5107" y="1857"/>
                    </a:lnTo>
                    <a:lnTo>
                      <a:pt x="5120" y="1832"/>
                    </a:lnTo>
                    <a:lnTo>
                      <a:pt x="5143" y="1846"/>
                    </a:lnTo>
                    <a:lnTo>
                      <a:pt x="5130" y="1871"/>
                    </a:lnTo>
                    <a:close/>
                    <a:moveTo>
                      <a:pt x="5113" y="1831"/>
                    </a:moveTo>
                    <a:lnTo>
                      <a:pt x="5120" y="1832"/>
                    </a:lnTo>
                    <a:lnTo>
                      <a:pt x="5113" y="1846"/>
                    </a:lnTo>
                    <a:lnTo>
                      <a:pt x="5113" y="1831"/>
                    </a:lnTo>
                    <a:close/>
                    <a:moveTo>
                      <a:pt x="5112" y="1859"/>
                    </a:moveTo>
                    <a:lnTo>
                      <a:pt x="5072" y="1857"/>
                    </a:lnTo>
                    <a:lnTo>
                      <a:pt x="5072" y="1829"/>
                    </a:lnTo>
                    <a:lnTo>
                      <a:pt x="5113" y="1831"/>
                    </a:lnTo>
                    <a:lnTo>
                      <a:pt x="5112" y="1859"/>
                    </a:lnTo>
                    <a:close/>
                    <a:moveTo>
                      <a:pt x="5072" y="1857"/>
                    </a:moveTo>
                    <a:lnTo>
                      <a:pt x="5063" y="1857"/>
                    </a:lnTo>
                    <a:lnTo>
                      <a:pt x="5058" y="1849"/>
                    </a:lnTo>
                    <a:lnTo>
                      <a:pt x="5072" y="1844"/>
                    </a:lnTo>
                    <a:lnTo>
                      <a:pt x="5072" y="1857"/>
                    </a:lnTo>
                    <a:close/>
                    <a:moveTo>
                      <a:pt x="5058" y="1849"/>
                    </a:moveTo>
                    <a:lnTo>
                      <a:pt x="5052" y="1832"/>
                    </a:lnTo>
                    <a:lnTo>
                      <a:pt x="5077" y="1821"/>
                    </a:lnTo>
                    <a:lnTo>
                      <a:pt x="5083" y="1837"/>
                    </a:lnTo>
                    <a:lnTo>
                      <a:pt x="5058" y="1849"/>
                    </a:lnTo>
                    <a:close/>
                    <a:moveTo>
                      <a:pt x="5072" y="1816"/>
                    </a:moveTo>
                    <a:lnTo>
                      <a:pt x="5077" y="1821"/>
                    </a:lnTo>
                    <a:lnTo>
                      <a:pt x="5063" y="1827"/>
                    </a:lnTo>
                    <a:lnTo>
                      <a:pt x="5072" y="1816"/>
                    </a:lnTo>
                    <a:close/>
                    <a:moveTo>
                      <a:pt x="5057" y="1839"/>
                    </a:moveTo>
                    <a:lnTo>
                      <a:pt x="5042" y="1829"/>
                    </a:lnTo>
                    <a:lnTo>
                      <a:pt x="5057" y="1806"/>
                    </a:lnTo>
                    <a:lnTo>
                      <a:pt x="5072" y="1816"/>
                    </a:lnTo>
                    <a:lnTo>
                      <a:pt x="5057" y="1839"/>
                    </a:lnTo>
                    <a:close/>
                    <a:moveTo>
                      <a:pt x="5050" y="1804"/>
                    </a:moveTo>
                    <a:lnTo>
                      <a:pt x="5057" y="1806"/>
                    </a:lnTo>
                    <a:lnTo>
                      <a:pt x="5048" y="1817"/>
                    </a:lnTo>
                    <a:lnTo>
                      <a:pt x="5050" y="1804"/>
                    </a:lnTo>
                    <a:close/>
                    <a:moveTo>
                      <a:pt x="5048" y="1832"/>
                    </a:moveTo>
                    <a:lnTo>
                      <a:pt x="5018" y="1831"/>
                    </a:lnTo>
                    <a:lnTo>
                      <a:pt x="5020" y="1802"/>
                    </a:lnTo>
                    <a:lnTo>
                      <a:pt x="5050" y="1804"/>
                    </a:lnTo>
                    <a:lnTo>
                      <a:pt x="5048" y="1832"/>
                    </a:lnTo>
                    <a:close/>
                    <a:moveTo>
                      <a:pt x="5008" y="1809"/>
                    </a:moveTo>
                    <a:lnTo>
                      <a:pt x="5011" y="1802"/>
                    </a:lnTo>
                    <a:lnTo>
                      <a:pt x="5020" y="1802"/>
                    </a:lnTo>
                    <a:lnTo>
                      <a:pt x="5020" y="1816"/>
                    </a:lnTo>
                    <a:lnTo>
                      <a:pt x="5008" y="1809"/>
                    </a:lnTo>
                    <a:close/>
                    <a:moveTo>
                      <a:pt x="5032" y="1822"/>
                    </a:moveTo>
                    <a:lnTo>
                      <a:pt x="5013" y="1856"/>
                    </a:lnTo>
                    <a:lnTo>
                      <a:pt x="4988" y="1842"/>
                    </a:lnTo>
                    <a:lnTo>
                      <a:pt x="5008" y="1809"/>
                    </a:lnTo>
                    <a:lnTo>
                      <a:pt x="5032" y="1822"/>
                    </a:lnTo>
                    <a:close/>
                    <a:moveTo>
                      <a:pt x="5013" y="1856"/>
                    </a:moveTo>
                    <a:lnTo>
                      <a:pt x="5011" y="1859"/>
                    </a:lnTo>
                    <a:lnTo>
                      <a:pt x="5001" y="1849"/>
                    </a:lnTo>
                    <a:lnTo>
                      <a:pt x="5013" y="1856"/>
                    </a:lnTo>
                    <a:close/>
                    <a:moveTo>
                      <a:pt x="5011" y="1859"/>
                    </a:moveTo>
                    <a:lnTo>
                      <a:pt x="4980" y="1894"/>
                    </a:lnTo>
                    <a:lnTo>
                      <a:pt x="4958" y="1876"/>
                    </a:lnTo>
                    <a:lnTo>
                      <a:pt x="4990" y="1839"/>
                    </a:lnTo>
                    <a:lnTo>
                      <a:pt x="5011" y="1859"/>
                    </a:lnTo>
                    <a:close/>
                    <a:moveTo>
                      <a:pt x="4980" y="1894"/>
                    </a:moveTo>
                    <a:lnTo>
                      <a:pt x="4975" y="1899"/>
                    </a:lnTo>
                    <a:lnTo>
                      <a:pt x="4968" y="1899"/>
                    </a:lnTo>
                    <a:lnTo>
                      <a:pt x="4968" y="1886"/>
                    </a:lnTo>
                    <a:lnTo>
                      <a:pt x="4980" y="1894"/>
                    </a:lnTo>
                    <a:close/>
                    <a:moveTo>
                      <a:pt x="4968" y="1899"/>
                    </a:moveTo>
                    <a:lnTo>
                      <a:pt x="4935" y="1897"/>
                    </a:lnTo>
                    <a:lnTo>
                      <a:pt x="4936" y="1871"/>
                    </a:lnTo>
                    <a:lnTo>
                      <a:pt x="4970" y="1871"/>
                    </a:lnTo>
                    <a:lnTo>
                      <a:pt x="4968" y="1899"/>
                    </a:lnTo>
                    <a:close/>
                    <a:moveTo>
                      <a:pt x="4935" y="1897"/>
                    </a:moveTo>
                    <a:lnTo>
                      <a:pt x="4933" y="1897"/>
                    </a:lnTo>
                    <a:lnTo>
                      <a:pt x="4936" y="1884"/>
                    </a:lnTo>
                    <a:lnTo>
                      <a:pt x="4935" y="1897"/>
                    </a:lnTo>
                    <a:close/>
                    <a:moveTo>
                      <a:pt x="4933" y="1897"/>
                    </a:moveTo>
                    <a:lnTo>
                      <a:pt x="4900" y="1892"/>
                    </a:lnTo>
                    <a:lnTo>
                      <a:pt x="4905" y="1864"/>
                    </a:lnTo>
                    <a:lnTo>
                      <a:pt x="4938" y="1871"/>
                    </a:lnTo>
                    <a:lnTo>
                      <a:pt x="4933" y="1897"/>
                    </a:lnTo>
                    <a:close/>
                    <a:moveTo>
                      <a:pt x="4905" y="1864"/>
                    </a:moveTo>
                    <a:lnTo>
                      <a:pt x="4905" y="1864"/>
                    </a:lnTo>
                    <a:lnTo>
                      <a:pt x="4903" y="1877"/>
                    </a:lnTo>
                    <a:lnTo>
                      <a:pt x="4905" y="1864"/>
                    </a:lnTo>
                    <a:close/>
                    <a:moveTo>
                      <a:pt x="4901" y="1892"/>
                    </a:moveTo>
                    <a:lnTo>
                      <a:pt x="4843" y="1887"/>
                    </a:lnTo>
                    <a:lnTo>
                      <a:pt x="4846" y="1859"/>
                    </a:lnTo>
                    <a:lnTo>
                      <a:pt x="4905" y="1864"/>
                    </a:lnTo>
                    <a:lnTo>
                      <a:pt x="4901" y="1892"/>
                    </a:lnTo>
                    <a:close/>
                    <a:moveTo>
                      <a:pt x="4845" y="1859"/>
                    </a:moveTo>
                    <a:lnTo>
                      <a:pt x="4846" y="1859"/>
                    </a:lnTo>
                    <a:lnTo>
                      <a:pt x="4845" y="1874"/>
                    </a:lnTo>
                    <a:lnTo>
                      <a:pt x="4845" y="1859"/>
                    </a:lnTo>
                    <a:close/>
                    <a:moveTo>
                      <a:pt x="4845" y="1887"/>
                    </a:moveTo>
                    <a:lnTo>
                      <a:pt x="4805" y="1887"/>
                    </a:lnTo>
                    <a:lnTo>
                      <a:pt x="4805" y="1861"/>
                    </a:lnTo>
                    <a:lnTo>
                      <a:pt x="4845" y="1859"/>
                    </a:lnTo>
                    <a:lnTo>
                      <a:pt x="4845" y="1887"/>
                    </a:lnTo>
                    <a:close/>
                    <a:moveTo>
                      <a:pt x="4801" y="1861"/>
                    </a:moveTo>
                    <a:lnTo>
                      <a:pt x="4805" y="1861"/>
                    </a:lnTo>
                    <a:lnTo>
                      <a:pt x="4805" y="1874"/>
                    </a:lnTo>
                    <a:lnTo>
                      <a:pt x="4801" y="1861"/>
                    </a:lnTo>
                    <a:close/>
                    <a:moveTo>
                      <a:pt x="4808" y="1887"/>
                    </a:moveTo>
                    <a:lnTo>
                      <a:pt x="4775" y="1896"/>
                    </a:lnTo>
                    <a:lnTo>
                      <a:pt x="4768" y="1869"/>
                    </a:lnTo>
                    <a:lnTo>
                      <a:pt x="4801" y="1861"/>
                    </a:lnTo>
                    <a:lnTo>
                      <a:pt x="4808" y="1887"/>
                    </a:lnTo>
                    <a:close/>
                    <a:moveTo>
                      <a:pt x="4775" y="1896"/>
                    </a:moveTo>
                    <a:lnTo>
                      <a:pt x="4761" y="1899"/>
                    </a:lnTo>
                    <a:lnTo>
                      <a:pt x="4758" y="1884"/>
                    </a:lnTo>
                    <a:lnTo>
                      <a:pt x="4771" y="1882"/>
                    </a:lnTo>
                    <a:lnTo>
                      <a:pt x="4775" y="1896"/>
                    </a:lnTo>
                    <a:close/>
                    <a:moveTo>
                      <a:pt x="4758" y="1884"/>
                    </a:moveTo>
                    <a:lnTo>
                      <a:pt x="4755" y="1864"/>
                    </a:lnTo>
                    <a:lnTo>
                      <a:pt x="4781" y="1859"/>
                    </a:lnTo>
                    <a:lnTo>
                      <a:pt x="4786" y="1879"/>
                    </a:lnTo>
                    <a:lnTo>
                      <a:pt x="4758" y="1884"/>
                    </a:lnTo>
                    <a:close/>
                    <a:moveTo>
                      <a:pt x="4775" y="1849"/>
                    </a:moveTo>
                    <a:lnTo>
                      <a:pt x="4781" y="1852"/>
                    </a:lnTo>
                    <a:lnTo>
                      <a:pt x="4781" y="1859"/>
                    </a:lnTo>
                    <a:lnTo>
                      <a:pt x="4768" y="1861"/>
                    </a:lnTo>
                    <a:lnTo>
                      <a:pt x="4775" y="1849"/>
                    </a:lnTo>
                    <a:close/>
                    <a:moveTo>
                      <a:pt x="4761" y="1872"/>
                    </a:moveTo>
                    <a:lnTo>
                      <a:pt x="4741" y="1861"/>
                    </a:lnTo>
                    <a:lnTo>
                      <a:pt x="4756" y="1837"/>
                    </a:lnTo>
                    <a:lnTo>
                      <a:pt x="4775" y="1849"/>
                    </a:lnTo>
                    <a:lnTo>
                      <a:pt x="4761" y="1872"/>
                    </a:lnTo>
                    <a:close/>
                    <a:moveTo>
                      <a:pt x="4740" y="1839"/>
                    </a:moveTo>
                    <a:lnTo>
                      <a:pt x="4746" y="1832"/>
                    </a:lnTo>
                    <a:lnTo>
                      <a:pt x="4756" y="1837"/>
                    </a:lnTo>
                    <a:lnTo>
                      <a:pt x="4748" y="1849"/>
                    </a:lnTo>
                    <a:lnTo>
                      <a:pt x="4740" y="1839"/>
                    </a:lnTo>
                    <a:close/>
                    <a:moveTo>
                      <a:pt x="4758" y="1859"/>
                    </a:moveTo>
                    <a:lnTo>
                      <a:pt x="4736" y="1877"/>
                    </a:lnTo>
                    <a:lnTo>
                      <a:pt x="4718" y="1856"/>
                    </a:lnTo>
                    <a:lnTo>
                      <a:pt x="4740" y="1839"/>
                    </a:lnTo>
                    <a:lnTo>
                      <a:pt x="4758" y="1859"/>
                    </a:lnTo>
                    <a:close/>
                    <a:moveTo>
                      <a:pt x="4736" y="1877"/>
                    </a:moveTo>
                    <a:lnTo>
                      <a:pt x="4731" y="1881"/>
                    </a:lnTo>
                    <a:lnTo>
                      <a:pt x="4728" y="1867"/>
                    </a:lnTo>
                    <a:lnTo>
                      <a:pt x="4736" y="1877"/>
                    </a:lnTo>
                    <a:close/>
                    <a:moveTo>
                      <a:pt x="4731" y="1881"/>
                    </a:moveTo>
                    <a:lnTo>
                      <a:pt x="4703" y="1887"/>
                    </a:lnTo>
                    <a:lnTo>
                      <a:pt x="4696" y="1861"/>
                    </a:lnTo>
                    <a:lnTo>
                      <a:pt x="4725" y="1854"/>
                    </a:lnTo>
                    <a:lnTo>
                      <a:pt x="4731" y="1881"/>
                    </a:lnTo>
                    <a:close/>
                    <a:moveTo>
                      <a:pt x="4703" y="1887"/>
                    </a:moveTo>
                    <a:lnTo>
                      <a:pt x="4700" y="1887"/>
                    </a:lnTo>
                    <a:lnTo>
                      <a:pt x="4700" y="1874"/>
                    </a:lnTo>
                    <a:lnTo>
                      <a:pt x="4703" y="1887"/>
                    </a:lnTo>
                    <a:close/>
                    <a:moveTo>
                      <a:pt x="4700" y="1887"/>
                    </a:moveTo>
                    <a:lnTo>
                      <a:pt x="4479" y="1892"/>
                    </a:lnTo>
                    <a:lnTo>
                      <a:pt x="4479" y="1864"/>
                    </a:lnTo>
                    <a:lnTo>
                      <a:pt x="4700" y="1861"/>
                    </a:lnTo>
                    <a:lnTo>
                      <a:pt x="4700" y="1887"/>
                    </a:lnTo>
                    <a:close/>
                    <a:moveTo>
                      <a:pt x="4479" y="1892"/>
                    </a:moveTo>
                    <a:lnTo>
                      <a:pt x="4468" y="1892"/>
                    </a:lnTo>
                    <a:lnTo>
                      <a:pt x="4466" y="1881"/>
                    </a:lnTo>
                    <a:lnTo>
                      <a:pt x="4479" y="1879"/>
                    </a:lnTo>
                    <a:lnTo>
                      <a:pt x="4479" y="1892"/>
                    </a:lnTo>
                    <a:close/>
                    <a:moveTo>
                      <a:pt x="4466" y="1881"/>
                    </a:moveTo>
                    <a:lnTo>
                      <a:pt x="4461" y="1852"/>
                    </a:lnTo>
                    <a:lnTo>
                      <a:pt x="4489" y="1847"/>
                    </a:lnTo>
                    <a:lnTo>
                      <a:pt x="4493" y="1876"/>
                    </a:lnTo>
                    <a:lnTo>
                      <a:pt x="4466" y="1881"/>
                    </a:lnTo>
                    <a:close/>
                    <a:moveTo>
                      <a:pt x="4484" y="1839"/>
                    </a:moveTo>
                    <a:lnTo>
                      <a:pt x="4489" y="1847"/>
                    </a:lnTo>
                    <a:lnTo>
                      <a:pt x="4474" y="1849"/>
                    </a:lnTo>
                    <a:lnTo>
                      <a:pt x="4484" y="1839"/>
                    </a:lnTo>
                    <a:close/>
                    <a:moveTo>
                      <a:pt x="4466" y="1861"/>
                    </a:moveTo>
                    <a:lnTo>
                      <a:pt x="4403" y="1801"/>
                    </a:lnTo>
                    <a:lnTo>
                      <a:pt x="4421" y="1781"/>
                    </a:lnTo>
                    <a:lnTo>
                      <a:pt x="4484" y="1839"/>
                    </a:lnTo>
                    <a:lnTo>
                      <a:pt x="4466" y="1861"/>
                    </a:lnTo>
                    <a:close/>
                    <a:moveTo>
                      <a:pt x="4413" y="1777"/>
                    </a:moveTo>
                    <a:lnTo>
                      <a:pt x="4421" y="1781"/>
                    </a:lnTo>
                    <a:lnTo>
                      <a:pt x="4413" y="1791"/>
                    </a:lnTo>
                    <a:lnTo>
                      <a:pt x="4413" y="1777"/>
                    </a:lnTo>
                    <a:close/>
                    <a:moveTo>
                      <a:pt x="4413" y="1806"/>
                    </a:moveTo>
                    <a:lnTo>
                      <a:pt x="4354" y="1804"/>
                    </a:lnTo>
                    <a:lnTo>
                      <a:pt x="4354" y="1776"/>
                    </a:lnTo>
                    <a:lnTo>
                      <a:pt x="4413" y="1777"/>
                    </a:lnTo>
                    <a:lnTo>
                      <a:pt x="4413" y="1806"/>
                    </a:lnTo>
                    <a:close/>
                    <a:moveTo>
                      <a:pt x="4354" y="1804"/>
                    </a:moveTo>
                    <a:lnTo>
                      <a:pt x="4346" y="1804"/>
                    </a:lnTo>
                    <a:lnTo>
                      <a:pt x="4343" y="1797"/>
                    </a:lnTo>
                    <a:lnTo>
                      <a:pt x="4354" y="1791"/>
                    </a:lnTo>
                    <a:lnTo>
                      <a:pt x="4354" y="1804"/>
                    </a:lnTo>
                    <a:close/>
                    <a:moveTo>
                      <a:pt x="4343" y="1797"/>
                    </a:moveTo>
                    <a:lnTo>
                      <a:pt x="4334" y="1782"/>
                    </a:lnTo>
                    <a:lnTo>
                      <a:pt x="4359" y="1771"/>
                    </a:lnTo>
                    <a:lnTo>
                      <a:pt x="4368" y="1784"/>
                    </a:lnTo>
                    <a:lnTo>
                      <a:pt x="4343" y="1797"/>
                    </a:lnTo>
                    <a:close/>
                    <a:moveTo>
                      <a:pt x="4356" y="1766"/>
                    </a:moveTo>
                    <a:lnTo>
                      <a:pt x="4359" y="1771"/>
                    </a:lnTo>
                    <a:lnTo>
                      <a:pt x="4348" y="1776"/>
                    </a:lnTo>
                    <a:lnTo>
                      <a:pt x="4356" y="1766"/>
                    </a:lnTo>
                    <a:close/>
                    <a:moveTo>
                      <a:pt x="4338" y="1787"/>
                    </a:moveTo>
                    <a:lnTo>
                      <a:pt x="4306" y="1759"/>
                    </a:lnTo>
                    <a:lnTo>
                      <a:pt x="4324" y="1739"/>
                    </a:lnTo>
                    <a:lnTo>
                      <a:pt x="4356" y="1766"/>
                    </a:lnTo>
                    <a:lnTo>
                      <a:pt x="4338" y="1787"/>
                    </a:lnTo>
                    <a:close/>
                    <a:moveTo>
                      <a:pt x="4318" y="1736"/>
                    </a:moveTo>
                    <a:lnTo>
                      <a:pt x="4324" y="1739"/>
                    </a:lnTo>
                    <a:lnTo>
                      <a:pt x="4316" y="1749"/>
                    </a:lnTo>
                    <a:lnTo>
                      <a:pt x="4318" y="1736"/>
                    </a:lnTo>
                    <a:close/>
                    <a:moveTo>
                      <a:pt x="4313" y="1762"/>
                    </a:moveTo>
                    <a:lnTo>
                      <a:pt x="4257" y="1752"/>
                    </a:lnTo>
                    <a:lnTo>
                      <a:pt x="4262" y="1726"/>
                    </a:lnTo>
                    <a:lnTo>
                      <a:pt x="4318" y="1736"/>
                    </a:lnTo>
                    <a:lnTo>
                      <a:pt x="4313" y="1762"/>
                    </a:lnTo>
                    <a:close/>
                    <a:moveTo>
                      <a:pt x="4257" y="1752"/>
                    </a:moveTo>
                    <a:lnTo>
                      <a:pt x="4249" y="1749"/>
                    </a:lnTo>
                    <a:lnTo>
                      <a:pt x="4259" y="1739"/>
                    </a:lnTo>
                    <a:lnTo>
                      <a:pt x="4257" y="1752"/>
                    </a:lnTo>
                    <a:close/>
                    <a:moveTo>
                      <a:pt x="4249" y="1749"/>
                    </a:moveTo>
                    <a:lnTo>
                      <a:pt x="4222" y="1719"/>
                    </a:lnTo>
                    <a:lnTo>
                      <a:pt x="4242" y="1700"/>
                    </a:lnTo>
                    <a:lnTo>
                      <a:pt x="4269" y="1729"/>
                    </a:lnTo>
                    <a:lnTo>
                      <a:pt x="4249" y="1749"/>
                    </a:lnTo>
                    <a:close/>
                    <a:moveTo>
                      <a:pt x="4222" y="1719"/>
                    </a:moveTo>
                    <a:lnTo>
                      <a:pt x="4219" y="1712"/>
                    </a:lnTo>
                    <a:lnTo>
                      <a:pt x="4232" y="1710"/>
                    </a:lnTo>
                    <a:lnTo>
                      <a:pt x="4222" y="1719"/>
                    </a:lnTo>
                    <a:close/>
                    <a:moveTo>
                      <a:pt x="4219" y="1712"/>
                    </a:moveTo>
                    <a:lnTo>
                      <a:pt x="4214" y="1682"/>
                    </a:lnTo>
                    <a:lnTo>
                      <a:pt x="4241" y="1677"/>
                    </a:lnTo>
                    <a:lnTo>
                      <a:pt x="4246" y="1707"/>
                    </a:lnTo>
                    <a:lnTo>
                      <a:pt x="4219" y="1712"/>
                    </a:lnTo>
                    <a:close/>
                    <a:moveTo>
                      <a:pt x="4227" y="1665"/>
                    </a:moveTo>
                    <a:lnTo>
                      <a:pt x="4239" y="1665"/>
                    </a:lnTo>
                    <a:lnTo>
                      <a:pt x="4241" y="1677"/>
                    </a:lnTo>
                    <a:lnTo>
                      <a:pt x="4227" y="1679"/>
                    </a:lnTo>
                    <a:lnTo>
                      <a:pt x="4227" y="1665"/>
                    </a:lnTo>
                    <a:close/>
                    <a:moveTo>
                      <a:pt x="4227" y="1694"/>
                    </a:moveTo>
                    <a:lnTo>
                      <a:pt x="4192" y="1694"/>
                    </a:lnTo>
                    <a:lnTo>
                      <a:pt x="4192" y="1665"/>
                    </a:lnTo>
                    <a:lnTo>
                      <a:pt x="4227" y="1665"/>
                    </a:lnTo>
                    <a:lnTo>
                      <a:pt x="4227" y="1694"/>
                    </a:lnTo>
                    <a:close/>
                    <a:moveTo>
                      <a:pt x="4182" y="1670"/>
                    </a:moveTo>
                    <a:lnTo>
                      <a:pt x="4186" y="1665"/>
                    </a:lnTo>
                    <a:lnTo>
                      <a:pt x="4192" y="1665"/>
                    </a:lnTo>
                    <a:lnTo>
                      <a:pt x="4192" y="1679"/>
                    </a:lnTo>
                    <a:lnTo>
                      <a:pt x="4182" y="1670"/>
                    </a:lnTo>
                    <a:close/>
                    <a:moveTo>
                      <a:pt x="4204" y="1687"/>
                    </a:moveTo>
                    <a:lnTo>
                      <a:pt x="4189" y="1707"/>
                    </a:lnTo>
                    <a:lnTo>
                      <a:pt x="4167" y="1690"/>
                    </a:lnTo>
                    <a:lnTo>
                      <a:pt x="4182" y="1670"/>
                    </a:lnTo>
                    <a:lnTo>
                      <a:pt x="4204" y="1687"/>
                    </a:lnTo>
                    <a:close/>
                    <a:moveTo>
                      <a:pt x="4189" y="1707"/>
                    </a:moveTo>
                    <a:lnTo>
                      <a:pt x="4184" y="1712"/>
                    </a:lnTo>
                    <a:lnTo>
                      <a:pt x="4177" y="1712"/>
                    </a:lnTo>
                    <a:lnTo>
                      <a:pt x="4177" y="1699"/>
                    </a:lnTo>
                    <a:lnTo>
                      <a:pt x="4189" y="1707"/>
                    </a:lnTo>
                    <a:close/>
                    <a:moveTo>
                      <a:pt x="4177" y="1712"/>
                    </a:moveTo>
                    <a:lnTo>
                      <a:pt x="4136" y="1710"/>
                    </a:lnTo>
                    <a:lnTo>
                      <a:pt x="4136" y="1684"/>
                    </a:lnTo>
                    <a:lnTo>
                      <a:pt x="4179" y="1685"/>
                    </a:lnTo>
                    <a:lnTo>
                      <a:pt x="4177" y="1712"/>
                    </a:lnTo>
                    <a:close/>
                    <a:moveTo>
                      <a:pt x="4126" y="1687"/>
                    </a:moveTo>
                    <a:lnTo>
                      <a:pt x="4131" y="1684"/>
                    </a:lnTo>
                    <a:lnTo>
                      <a:pt x="4136" y="1684"/>
                    </a:lnTo>
                    <a:lnTo>
                      <a:pt x="4136" y="1697"/>
                    </a:lnTo>
                    <a:lnTo>
                      <a:pt x="4126" y="1687"/>
                    </a:lnTo>
                    <a:close/>
                    <a:moveTo>
                      <a:pt x="4146" y="1707"/>
                    </a:moveTo>
                    <a:lnTo>
                      <a:pt x="4131" y="1724"/>
                    </a:lnTo>
                    <a:lnTo>
                      <a:pt x="4111" y="1704"/>
                    </a:lnTo>
                    <a:lnTo>
                      <a:pt x="4126" y="1687"/>
                    </a:lnTo>
                    <a:lnTo>
                      <a:pt x="4146" y="1707"/>
                    </a:lnTo>
                    <a:close/>
                    <a:moveTo>
                      <a:pt x="4131" y="1724"/>
                    </a:moveTo>
                    <a:lnTo>
                      <a:pt x="4127" y="1726"/>
                    </a:lnTo>
                    <a:lnTo>
                      <a:pt x="4121" y="1714"/>
                    </a:lnTo>
                    <a:lnTo>
                      <a:pt x="4131" y="1724"/>
                    </a:lnTo>
                    <a:close/>
                    <a:moveTo>
                      <a:pt x="4127" y="1726"/>
                    </a:moveTo>
                    <a:lnTo>
                      <a:pt x="4094" y="1749"/>
                    </a:lnTo>
                    <a:lnTo>
                      <a:pt x="4079" y="1726"/>
                    </a:lnTo>
                    <a:lnTo>
                      <a:pt x="4112" y="1702"/>
                    </a:lnTo>
                    <a:lnTo>
                      <a:pt x="4127" y="1726"/>
                    </a:lnTo>
                    <a:close/>
                    <a:moveTo>
                      <a:pt x="4072" y="1736"/>
                    </a:moveTo>
                    <a:lnTo>
                      <a:pt x="4074" y="1729"/>
                    </a:lnTo>
                    <a:lnTo>
                      <a:pt x="4079" y="1726"/>
                    </a:lnTo>
                    <a:lnTo>
                      <a:pt x="4086" y="1737"/>
                    </a:lnTo>
                    <a:lnTo>
                      <a:pt x="4072" y="1736"/>
                    </a:lnTo>
                    <a:close/>
                    <a:moveTo>
                      <a:pt x="4101" y="1739"/>
                    </a:moveTo>
                    <a:lnTo>
                      <a:pt x="4092" y="1806"/>
                    </a:lnTo>
                    <a:lnTo>
                      <a:pt x="4064" y="1802"/>
                    </a:lnTo>
                    <a:lnTo>
                      <a:pt x="4072" y="1736"/>
                    </a:lnTo>
                    <a:lnTo>
                      <a:pt x="4101" y="1739"/>
                    </a:lnTo>
                    <a:close/>
                    <a:moveTo>
                      <a:pt x="4092" y="1806"/>
                    </a:moveTo>
                    <a:lnTo>
                      <a:pt x="4091" y="1816"/>
                    </a:lnTo>
                    <a:lnTo>
                      <a:pt x="4081" y="1817"/>
                    </a:lnTo>
                    <a:lnTo>
                      <a:pt x="4079" y="1804"/>
                    </a:lnTo>
                    <a:lnTo>
                      <a:pt x="4092" y="1806"/>
                    </a:lnTo>
                    <a:close/>
                    <a:moveTo>
                      <a:pt x="4081" y="1817"/>
                    </a:moveTo>
                    <a:lnTo>
                      <a:pt x="4027" y="1824"/>
                    </a:lnTo>
                    <a:lnTo>
                      <a:pt x="4024" y="1797"/>
                    </a:lnTo>
                    <a:lnTo>
                      <a:pt x="4077" y="1791"/>
                    </a:lnTo>
                    <a:lnTo>
                      <a:pt x="4081" y="1817"/>
                    </a:lnTo>
                    <a:close/>
                    <a:moveTo>
                      <a:pt x="4027" y="1824"/>
                    </a:moveTo>
                    <a:lnTo>
                      <a:pt x="4019" y="1826"/>
                    </a:lnTo>
                    <a:lnTo>
                      <a:pt x="4014" y="1819"/>
                    </a:lnTo>
                    <a:lnTo>
                      <a:pt x="4026" y="1811"/>
                    </a:lnTo>
                    <a:lnTo>
                      <a:pt x="4027" y="1824"/>
                    </a:lnTo>
                    <a:close/>
                    <a:moveTo>
                      <a:pt x="4014" y="1819"/>
                    </a:moveTo>
                    <a:lnTo>
                      <a:pt x="4001" y="1799"/>
                    </a:lnTo>
                    <a:lnTo>
                      <a:pt x="4024" y="1784"/>
                    </a:lnTo>
                    <a:lnTo>
                      <a:pt x="4037" y="1802"/>
                    </a:lnTo>
                    <a:lnTo>
                      <a:pt x="4014" y="1819"/>
                    </a:lnTo>
                    <a:close/>
                    <a:moveTo>
                      <a:pt x="4014" y="1777"/>
                    </a:moveTo>
                    <a:lnTo>
                      <a:pt x="4021" y="1779"/>
                    </a:lnTo>
                    <a:lnTo>
                      <a:pt x="4024" y="1784"/>
                    </a:lnTo>
                    <a:lnTo>
                      <a:pt x="4012" y="1792"/>
                    </a:lnTo>
                    <a:lnTo>
                      <a:pt x="4014" y="1777"/>
                    </a:lnTo>
                    <a:close/>
                    <a:moveTo>
                      <a:pt x="4012" y="1806"/>
                    </a:moveTo>
                    <a:lnTo>
                      <a:pt x="3981" y="1804"/>
                    </a:lnTo>
                    <a:lnTo>
                      <a:pt x="3982" y="1776"/>
                    </a:lnTo>
                    <a:lnTo>
                      <a:pt x="4014" y="1777"/>
                    </a:lnTo>
                    <a:lnTo>
                      <a:pt x="4012" y="1806"/>
                    </a:lnTo>
                    <a:close/>
                    <a:moveTo>
                      <a:pt x="3981" y="1804"/>
                    </a:moveTo>
                    <a:lnTo>
                      <a:pt x="3972" y="1801"/>
                    </a:lnTo>
                    <a:lnTo>
                      <a:pt x="3981" y="1789"/>
                    </a:lnTo>
                    <a:lnTo>
                      <a:pt x="3981" y="1804"/>
                    </a:lnTo>
                    <a:close/>
                    <a:moveTo>
                      <a:pt x="3972" y="1801"/>
                    </a:moveTo>
                    <a:lnTo>
                      <a:pt x="3946" y="1777"/>
                    </a:lnTo>
                    <a:lnTo>
                      <a:pt x="3962" y="1756"/>
                    </a:lnTo>
                    <a:lnTo>
                      <a:pt x="3991" y="1779"/>
                    </a:lnTo>
                    <a:lnTo>
                      <a:pt x="3972" y="1801"/>
                    </a:lnTo>
                    <a:close/>
                    <a:moveTo>
                      <a:pt x="3954" y="1752"/>
                    </a:moveTo>
                    <a:lnTo>
                      <a:pt x="3962" y="1756"/>
                    </a:lnTo>
                    <a:lnTo>
                      <a:pt x="3954" y="1767"/>
                    </a:lnTo>
                    <a:lnTo>
                      <a:pt x="3954" y="1752"/>
                    </a:lnTo>
                    <a:close/>
                    <a:moveTo>
                      <a:pt x="3954" y="1781"/>
                    </a:moveTo>
                    <a:lnTo>
                      <a:pt x="3899" y="1781"/>
                    </a:lnTo>
                    <a:lnTo>
                      <a:pt x="3899" y="1752"/>
                    </a:lnTo>
                    <a:lnTo>
                      <a:pt x="3954" y="1752"/>
                    </a:lnTo>
                    <a:lnTo>
                      <a:pt x="3954" y="1781"/>
                    </a:lnTo>
                    <a:close/>
                    <a:moveTo>
                      <a:pt x="3899" y="1781"/>
                    </a:moveTo>
                    <a:lnTo>
                      <a:pt x="3889" y="1781"/>
                    </a:lnTo>
                    <a:lnTo>
                      <a:pt x="3885" y="1771"/>
                    </a:lnTo>
                    <a:lnTo>
                      <a:pt x="3899" y="1767"/>
                    </a:lnTo>
                    <a:lnTo>
                      <a:pt x="3899" y="1781"/>
                    </a:lnTo>
                    <a:close/>
                    <a:moveTo>
                      <a:pt x="3885" y="1771"/>
                    </a:moveTo>
                    <a:lnTo>
                      <a:pt x="3874" y="1729"/>
                    </a:lnTo>
                    <a:lnTo>
                      <a:pt x="3901" y="1722"/>
                    </a:lnTo>
                    <a:lnTo>
                      <a:pt x="3912" y="1764"/>
                    </a:lnTo>
                    <a:lnTo>
                      <a:pt x="3885" y="1771"/>
                    </a:lnTo>
                    <a:close/>
                    <a:moveTo>
                      <a:pt x="3874" y="1729"/>
                    </a:moveTo>
                    <a:lnTo>
                      <a:pt x="3874" y="1724"/>
                    </a:lnTo>
                    <a:lnTo>
                      <a:pt x="3887" y="1726"/>
                    </a:lnTo>
                    <a:lnTo>
                      <a:pt x="3874" y="1729"/>
                    </a:lnTo>
                    <a:close/>
                    <a:moveTo>
                      <a:pt x="3874" y="1724"/>
                    </a:moveTo>
                    <a:lnTo>
                      <a:pt x="3875" y="1694"/>
                    </a:lnTo>
                    <a:lnTo>
                      <a:pt x="3904" y="1695"/>
                    </a:lnTo>
                    <a:lnTo>
                      <a:pt x="3901" y="1727"/>
                    </a:lnTo>
                    <a:lnTo>
                      <a:pt x="3874" y="1724"/>
                    </a:lnTo>
                    <a:close/>
                    <a:moveTo>
                      <a:pt x="3904" y="1694"/>
                    </a:moveTo>
                    <a:lnTo>
                      <a:pt x="3904" y="1695"/>
                    </a:lnTo>
                    <a:lnTo>
                      <a:pt x="3889" y="1695"/>
                    </a:lnTo>
                    <a:lnTo>
                      <a:pt x="3904" y="1694"/>
                    </a:lnTo>
                    <a:close/>
                    <a:moveTo>
                      <a:pt x="3875" y="1695"/>
                    </a:moveTo>
                    <a:lnTo>
                      <a:pt x="3875" y="1667"/>
                    </a:lnTo>
                    <a:lnTo>
                      <a:pt x="3902" y="1665"/>
                    </a:lnTo>
                    <a:lnTo>
                      <a:pt x="3904" y="1694"/>
                    </a:lnTo>
                    <a:lnTo>
                      <a:pt x="3875" y="1695"/>
                    </a:lnTo>
                    <a:close/>
                    <a:moveTo>
                      <a:pt x="3901" y="1657"/>
                    </a:moveTo>
                    <a:lnTo>
                      <a:pt x="3902" y="1665"/>
                    </a:lnTo>
                    <a:lnTo>
                      <a:pt x="3889" y="1665"/>
                    </a:lnTo>
                    <a:lnTo>
                      <a:pt x="3901" y="1657"/>
                    </a:lnTo>
                    <a:close/>
                    <a:moveTo>
                      <a:pt x="3877" y="1674"/>
                    </a:moveTo>
                    <a:lnTo>
                      <a:pt x="3857" y="1647"/>
                    </a:lnTo>
                    <a:lnTo>
                      <a:pt x="3879" y="1630"/>
                    </a:lnTo>
                    <a:lnTo>
                      <a:pt x="3901" y="1657"/>
                    </a:lnTo>
                    <a:lnTo>
                      <a:pt x="3877" y="1674"/>
                    </a:lnTo>
                    <a:close/>
                    <a:moveTo>
                      <a:pt x="3859" y="1627"/>
                    </a:moveTo>
                    <a:lnTo>
                      <a:pt x="3870" y="1619"/>
                    </a:lnTo>
                    <a:lnTo>
                      <a:pt x="3879" y="1630"/>
                    </a:lnTo>
                    <a:lnTo>
                      <a:pt x="3869" y="1639"/>
                    </a:lnTo>
                    <a:lnTo>
                      <a:pt x="3859" y="1627"/>
                    </a:lnTo>
                    <a:close/>
                    <a:moveTo>
                      <a:pt x="3877" y="1649"/>
                    </a:moveTo>
                    <a:lnTo>
                      <a:pt x="3817" y="1697"/>
                    </a:lnTo>
                    <a:lnTo>
                      <a:pt x="3799" y="1677"/>
                    </a:lnTo>
                    <a:lnTo>
                      <a:pt x="3859" y="1627"/>
                    </a:lnTo>
                    <a:lnTo>
                      <a:pt x="3877" y="1649"/>
                    </a:lnTo>
                    <a:close/>
                    <a:moveTo>
                      <a:pt x="3794" y="1687"/>
                    </a:moveTo>
                    <a:lnTo>
                      <a:pt x="3794" y="1680"/>
                    </a:lnTo>
                    <a:lnTo>
                      <a:pt x="3799" y="1677"/>
                    </a:lnTo>
                    <a:lnTo>
                      <a:pt x="3809" y="1687"/>
                    </a:lnTo>
                    <a:lnTo>
                      <a:pt x="3794" y="1687"/>
                    </a:lnTo>
                    <a:close/>
                    <a:moveTo>
                      <a:pt x="3822" y="1687"/>
                    </a:moveTo>
                    <a:lnTo>
                      <a:pt x="3822" y="1736"/>
                    </a:lnTo>
                    <a:lnTo>
                      <a:pt x="3794" y="1736"/>
                    </a:lnTo>
                    <a:lnTo>
                      <a:pt x="3794" y="1687"/>
                    </a:lnTo>
                    <a:lnTo>
                      <a:pt x="3822" y="1687"/>
                    </a:lnTo>
                    <a:close/>
                    <a:moveTo>
                      <a:pt x="3797" y="1744"/>
                    </a:moveTo>
                    <a:lnTo>
                      <a:pt x="3794" y="1736"/>
                    </a:lnTo>
                    <a:lnTo>
                      <a:pt x="3809" y="1736"/>
                    </a:lnTo>
                    <a:lnTo>
                      <a:pt x="3797" y="1744"/>
                    </a:lnTo>
                    <a:close/>
                    <a:moveTo>
                      <a:pt x="3819" y="1729"/>
                    </a:moveTo>
                    <a:lnTo>
                      <a:pt x="3839" y="1756"/>
                    </a:lnTo>
                    <a:lnTo>
                      <a:pt x="3815" y="1772"/>
                    </a:lnTo>
                    <a:lnTo>
                      <a:pt x="3797" y="1744"/>
                    </a:lnTo>
                    <a:lnTo>
                      <a:pt x="3819" y="1729"/>
                    </a:lnTo>
                    <a:close/>
                    <a:moveTo>
                      <a:pt x="3839" y="1756"/>
                    </a:moveTo>
                    <a:lnTo>
                      <a:pt x="3840" y="1761"/>
                    </a:lnTo>
                    <a:lnTo>
                      <a:pt x="3827" y="1764"/>
                    </a:lnTo>
                    <a:lnTo>
                      <a:pt x="3839" y="1756"/>
                    </a:lnTo>
                    <a:close/>
                    <a:moveTo>
                      <a:pt x="3840" y="1761"/>
                    </a:moveTo>
                    <a:lnTo>
                      <a:pt x="3849" y="1791"/>
                    </a:lnTo>
                    <a:lnTo>
                      <a:pt x="3824" y="1799"/>
                    </a:lnTo>
                    <a:lnTo>
                      <a:pt x="3814" y="1767"/>
                    </a:lnTo>
                    <a:lnTo>
                      <a:pt x="3840" y="1761"/>
                    </a:lnTo>
                    <a:close/>
                    <a:moveTo>
                      <a:pt x="3849" y="1791"/>
                    </a:moveTo>
                    <a:lnTo>
                      <a:pt x="3852" y="1797"/>
                    </a:lnTo>
                    <a:lnTo>
                      <a:pt x="3847" y="1802"/>
                    </a:lnTo>
                    <a:lnTo>
                      <a:pt x="3837" y="1796"/>
                    </a:lnTo>
                    <a:lnTo>
                      <a:pt x="3849" y="1791"/>
                    </a:lnTo>
                    <a:close/>
                    <a:moveTo>
                      <a:pt x="3847" y="1802"/>
                    </a:moveTo>
                    <a:lnTo>
                      <a:pt x="3835" y="1821"/>
                    </a:lnTo>
                    <a:lnTo>
                      <a:pt x="3812" y="1806"/>
                    </a:lnTo>
                    <a:lnTo>
                      <a:pt x="3825" y="1787"/>
                    </a:lnTo>
                    <a:lnTo>
                      <a:pt x="3847" y="1802"/>
                    </a:lnTo>
                    <a:close/>
                    <a:moveTo>
                      <a:pt x="3835" y="1821"/>
                    </a:moveTo>
                    <a:lnTo>
                      <a:pt x="3830" y="1827"/>
                    </a:lnTo>
                    <a:lnTo>
                      <a:pt x="3824" y="1827"/>
                    </a:lnTo>
                    <a:lnTo>
                      <a:pt x="3824" y="1812"/>
                    </a:lnTo>
                    <a:lnTo>
                      <a:pt x="3835" y="1821"/>
                    </a:lnTo>
                    <a:close/>
                    <a:moveTo>
                      <a:pt x="3824" y="1827"/>
                    </a:moveTo>
                    <a:lnTo>
                      <a:pt x="3762" y="1826"/>
                    </a:lnTo>
                    <a:lnTo>
                      <a:pt x="3764" y="1797"/>
                    </a:lnTo>
                    <a:lnTo>
                      <a:pt x="3824" y="1799"/>
                    </a:lnTo>
                    <a:lnTo>
                      <a:pt x="3824" y="1827"/>
                    </a:lnTo>
                    <a:close/>
                    <a:moveTo>
                      <a:pt x="3762" y="1826"/>
                    </a:moveTo>
                    <a:lnTo>
                      <a:pt x="3754" y="1822"/>
                    </a:lnTo>
                    <a:lnTo>
                      <a:pt x="3762" y="1811"/>
                    </a:lnTo>
                    <a:lnTo>
                      <a:pt x="3762" y="1826"/>
                    </a:lnTo>
                    <a:close/>
                    <a:moveTo>
                      <a:pt x="3754" y="1822"/>
                    </a:moveTo>
                    <a:lnTo>
                      <a:pt x="3730" y="1804"/>
                    </a:lnTo>
                    <a:lnTo>
                      <a:pt x="3747" y="1782"/>
                    </a:lnTo>
                    <a:lnTo>
                      <a:pt x="3770" y="1801"/>
                    </a:lnTo>
                    <a:lnTo>
                      <a:pt x="3754" y="1822"/>
                    </a:lnTo>
                    <a:close/>
                    <a:moveTo>
                      <a:pt x="3730" y="1804"/>
                    </a:moveTo>
                    <a:lnTo>
                      <a:pt x="3725" y="1797"/>
                    </a:lnTo>
                    <a:lnTo>
                      <a:pt x="3739" y="1792"/>
                    </a:lnTo>
                    <a:lnTo>
                      <a:pt x="3730" y="1804"/>
                    </a:lnTo>
                    <a:close/>
                    <a:moveTo>
                      <a:pt x="3725" y="1797"/>
                    </a:moveTo>
                    <a:lnTo>
                      <a:pt x="3694" y="1702"/>
                    </a:lnTo>
                    <a:lnTo>
                      <a:pt x="3719" y="1694"/>
                    </a:lnTo>
                    <a:lnTo>
                      <a:pt x="3752" y="1789"/>
                    </a:lnTo>
                    <a:lnTo>
                      <a:pt x="3725" y="1797"/>
                    </a:lnTo>
                    <a:close/>
                    <a:moveTo>
                      <a:pt x="3719" y="1690"/>
                    </a:moveTo>
                    <a:lnTo>
                      <a:pt x="3719" y="1694"/>
                    </a:lnTo>
                    <a:lnTo>
                      <a:pt x="3707" y="1697"/>
                    </a:lnTo>
                    <a:lnTo>
                      <a:pt x="3719" y="1690"/>
                    </a:lnTo>
                    <a:close/>
                    <a:moveTo>
                      <a:pt x="3694" y="1704"/>
                    </a:moveTo>
                    <a:lnTo>
                      <a:pt x="3680" y="1679"/>
                    </a:lnTo>
                    <a:lnTo>
                      <a:pt x="3705" y="1665"/>
                    </a:lnTo>
                    <a:lnTo>
                      <a:pt x="3719" y="1690"/>
                    </a:lnTo>
                    <a:lnTo>
                      <a:pt x="3694" y="1704"/>
                    </a:lnTo>
                    <a:close/>
                    <a:moveTo>
                      <a:pt x="3702" y="1662"/>
                    </a:moveTo>
                    <a:lnTo>
                      <a:pt x="3705" y="1665"/>
                    </a:lnTo>
                    <a:lnTo>
                      <a:pt x="3694" y="1672"/>
                    </a:lnTo>
                    <a:lnTo>
                      <a:pt x="3702" y="1662"/>
                    </a:lnTo>
                    <a:close/>
                    <a:moveTo>
                      <a:pt x="3684" y="1682"/>
                    </a:moveTo>
                    <a:lnTo>
                      <a:pt x="3662" y="1662"/>
                    </a:lnTo>
                    <a:lnTo>
                      <a:pt x="3680" y="1642"/>
                    </a:lnTo>
                    <a:lnTo>
                      <a:pt x="3702" y="1662"/>
                    </a:lnTo>
                    <a:lnTo>
                      <a:pt x="3684" y="1682"/>
                    </a:lnTo>
                    <a:close/>
                    <a:moveTo>
                      <a:pt x="3679" y="1640"/>
                    </a:moveTo>
                    <a:lnTo>
                      <a:pt x="3680" y="1642"/>
                    </a:lnTo>
                    <a:lnTo>
                      <a:pt x="3670" y="1652"/>
                    </a:lnTo>
                    <a:lnTo>
                      <a:pt x="3679" y="1640"/>
                    </a:lnTo>
                    <a:close/>
                    <a:moveTo>
                      <a:pt x="3664" y="1664"/>
                    </a:moveTo>
                    <a:lnTo>
                      <a:pt x="3644" y="1650"/>
                    </a:lnTo>
                    <a:lnTo>
                      <a:pt x="3660" y="1627"/>
                    </a:lnTo>
                    <a:lnTo>
                      <a:pt x="3679" y="1640"/>
                    </a:lnTo>
                    <a:lnTo>
                      <a:pt x="3664" y="1664"/>
                    </a:lnTo>
                    <a:close/>
                    <a:moveTo>
                      <a:pt x="3644" y="1650"/>
                    </a:moveTo>
                    <a:lnTo>
                      <a:pt x="3644" y="1650"/>
                    </a:lnTo>
                    <a:lnTo>
                      <a:pt x="3652" y="1639"/>
                    </a:lnTo>
                    <a:lnTo>
                      <a:pt x="3644" y="1650"/>
                    </a:lnTo>
                    <a:close/>
                    <a:moveTo>
                      <a:pt x="3644" y="1650"/>
                    </a:moveTo>
                    <a:lnTo>
                      <a:pt x="3619" y="1632"/>
                    </a:lnTo>
                    <a:lnTo>
                      <a:pt x="3635" y="1609"/>
                    </a:lnTo>
                    <a:lnTo>
                      <a:pt x="3660" y="1627"/>
                    </a:lnTo>
                    <a:lnTo>
                      <a:pt x="3644" y="1650"/>
                    </a:lnTo>
                    <a:close/>
                    <a:moveTo>
                      <a:pt x="3630" y="1607"/>
                    </a:moveTo>
                    <a:lnTo>
                      <a:pt x="3635" y="1609"/>
                    </a:lnTo>
                    <a:lnTo>
                      <a:pt x="3627" y="1620"/>
                    </a:lnTo>
                    <a:lnTo>
                      <a:pt x="3630" y="1607"/>
                    </a:lnTo>
                    <a:close/>
                    <a:moveTo>
                      <a:pt x="3624" y="1634"/>
                    </a:moveTo>
                    <a:lnTo>
                      <a:pt x="3587" y="1624"/>
                    </a:lnTo>
                    <a:lnTo>
                      <a:pt x="3594" y="1597"/>
                    </a:lnTo>
                    <a:lnTo>
                      <a:pt x="3630" y="1607"/>
                    </a:lnTo>
                    <a:lnTo>
                      <a:pt x="3624" y="1634"/>
                    </a:lnTo>
                    <a:close/>
                    <a:moveTo>
                      <a:pt x="3587" y="1624"/>
                    </a:moveTo>
                    <a:lnTo>
                      <a:pt x="3580" y="1622"/>
                    </a:lnTo>
                    <a:lnTo>
                      <a:pt x="3590" y="1610"/>
                    </a:lnTo>
                    <a:lnTo>
                      <a:pt x="3587" y="1624"/>
                    </a:lnTo>
                    <a:close/>
                    <a:moveTo>
                      <a:pt x="3580" y="1622"/>
                    </a:moveTo>
                    <a:lnTo>
                      <a:pt x="3532" y="1580"/>
                    </a:lnTo>
                    <a:lnTo>
                      <a:pt x="3550" y="1559"/>
                    </a:lnTo>
                    <a:lnTo>
                      <a:pt x="3599" y="1600"/>
                    </a:lnTo>
                    <a:lnTo>
                      <a:pt x="3580" y="1622"/>
                    </a:lnTo>
                    <a:close/>
                    <a:moveTo>
                      <a:pt x="3547" y="1557"/>
                    </a:moveTo>
                    <a:lnTo>
                      <a:pt x="3550" y="1559"/>
                    </a:lnTo>
                    <a:lnTo>
                      <a:pt x="3542" y="1569"/>
                    </a:lnTo>
                    <a:lnTo>
                      <a:pt x="3547" y="1557"/>
                    </a:lnTo>
                    <a:close/>
                    <a:moveTo>
                      <a:pt x="3537" y="1582"/>
                    </a:moveTo>
                    <a:lnTo>
                      <a:pt x="3513" y="1572"/>
                    </a:lnTo>
                    <a:lnTo>
                      <a:pt x="3523" y="1547"/>
                    </a:lnTo>
                    <a:lnTo>
                      <a:pt x="3547" y="1557"/>
                    </a:lnTo>
                    <a:lnTo>
                      <a:pt x="3537" y="1582"/>
                    </a:lnTo>
                    <a:close/>
                    <a:moveTo>
                      <a:pt x="3513" y="1572"/>
                    </a:moveTo>
                    <a:lnTo>
                      <a:pt x="3507" y="1569"/>
                    </a:lnTo>
                    <a:lnTo>
                      <a:pt x="3518" y="1560"/>
                    </a:lnTo>
                    <a:lnTo>
                      <a:pt x="3513" y="1572"/>
                    </a:lnTo>
                    <a:close/>
                    <a:moveTo>
                      <a:pt x="3507" y="1569"/>
                    </a:moveTo>
                    <a:lnTo>
                      <a:pt x="3483" y="1537"/>
                    </a:lnTo>
                    <a:lnTo>
                      <a:pt x="3505" y="1520"/>
                    </a:lnTo>
                    <a:lnTo>
                      <a:pt x="3529" y="1552"/>
                    </a:lnTo>
                    <a:lnTo>
                      <a:pt x="3507" y="1569"/>
                    </a:lnTo>
                    <a:close/>
                    <a:moveTo>
                      <a:pt x="3500" y="1517"/>
                    </a:moveTo>
                    <a:lnTo>
                      <a:pt x="3505" y="1520"/>
                    </a:lnTo>
                    <a:lnTo>
                      <a:pt x="3493" y="1529"/>
                    </a:lnTo>
                    <a:lnTo>
                      <a:pt x="3500" y="1517"/>
                    </a:lnTo>
                    <a:close/>
                    <a:moveTo>
                      <a:pt x="3487" y="1540"/>
                    </a:moveTo>
                    <a:lnTo>
                      <a:pt x="3467" y="1530"/>
                    </a:lnTo>
                    <a:lnTo>
                      <a:pt x="3480" y="1505"/>
                    </a:lnTo>
                    <a:lnTo>
                      <a:pt x="3500" y="1517"/>
                    </a:lnTo>
                    <a:lnTo>
                      <a:pt x="3487" y="1540"/>
                    </a:lnTo>
                    <a:close/>
                    <a:moveTo>
                      <a:pt x="3473" y="1504"/>
                    </a:moveTo>
                    <a:lnTo>
                      <a:pt x="3480" y="1505"/>
                    </a:lnTo>
                    <a:lnTo>
                      <a:pt x="3473" y="1519"/>
                    </a:lnTo>
                    <a:lnTo>
                      <a:pt x="3473" y="1504"/>
                    </a:lnTo>
                    <a:close/>
                    <a:moveTo>
                      <a:pt x="3473" y="1532"/>
                    </a:moveTo>
                    <a:lnTo>
                      <a:pt x="3415" y="1530"/>
                    </a:lnTo>
                    <a:lnTo>
                      <a:pt x="3415" y="1504"/>
                    </a:lnTo>
                    <a:lnTo>
                      <a:pt x="3473" y="1504"/>
                    </a:lnTo>
                    <a:lnTo>
                      <a:pt x="3473" y="1532"/>
                    </a:lnTo>
                    <a:close/>
                    <a:moveTo>
                      <a:pt x="3407" y="1507"/>
                    </a:moveTo>
                    <a:lnTo>
                      <a:pt x="3415" y="1504"/>
                    </a:lnTo>
                    <a:lnTo>
                      <a:pt x="3415" y="1517"/>
                    </a:lnTo>
                    <a:lnTo>
                      <a:pt x="3407" y="1507"/>
                    </a:lnTo>
                    <a:close/>
                    <a:moveTo>
                      <a:pt x="3423" y="1529"/>
                    </a:moveTo>
                    <a:lnTo>
                      <a:pt x="3390" y="1555"/>
                    </a:lnTo>
                    <a:lnTo>
                      <a:pt x="3373" y="1534"/>
                    </a:lnTo>
                    <a:lnTo>
                      <a:pt x="3407" y="1507"/>
                    </a:lnTo>
                    <a:lnTo>
                      <a:pt x="3423" y="1529"/>
                    </a:lnTo>
                    <a:close/>
                    <a:moveTo>
                      <a:pt x="3390" y="1555"/>
                    </a:moveTo>
                    <a:lnTo>
                      <a:pt x="3382" y="1559"/>
                    </a:lnTo>
                    <a:lnTo>
                      <a:pt x="3382" y="1544"/>
                    </a:lnTo>
                    <a:lnTo>
                      <a:pt x="3390" y="1555"/>
                    </a:lnTo>
                    <a:close/>
                    <a:moveTo>
                      <a:pt x="3382" y="1559"/>
                    </a:moveTo>
                    <a:lnTo>
                      <a:pt x="3293" y="1559"/>
                    </a:lnTo>
                    <a:lnTo>
                      <a:pt x="3293" y="1530"/>
                    </a:lnTo>
                    <a:lnTo>
                      <a:pt x="3382" y="1530"/>
                    </a:lnTo>
                    <a:lnTo>
                      <a:pt x="3382" y="1559"/>
                    </a:lnTo>
                    <a:close/>
                    <a:moveTo>
                      <a:pt x="3293" y="1559"/>
                    </a:moveTo>
                    <a:lnTo>
                      <a:pt x="3285" y="1555"/>
                    </a:lnTo>
                    <a:lnTo>
                      <a:pt x="3293" y="1544"/>
                    </a:lnTo>
                    <a:lnTo>
                      <a:pt x="3293" y="1559"/>
                    </a:lnTo>
                    <a:close/>
                    <a:moveTo>
                      <a:pt x="3285" y="1555"/>
                    </a:moveTo>
                    <a:lnTo>
                      <a:pt x="3267" y="1544"/>
                    </a:lnTo>
                    <a:lnTo>
                      <a:pt x="3282" y="1520"/>
                    </a:lnTo>
                    <a:lnTo>
                      <a:pt x="3300" y="1532"/>
                    </a:lnTo>
                    <a:lnTo>
                      <a:pt x="3285" y="1555"/>
                    </a:lnTo>
                    <a:close/>
                    <a:moveTo>
                      <a:pt x="3267" y="1544"/>
                    </a:moveTo>
                    <a:lnTo>
                      <a:pt x="3263" y="1542"/>
                    </a:lnTo>
                    <a:lnTo>
                      <a:pt x="3273" y="1532"/>
                    </a:lnTo>
                    <a:lnTo>
                      <a:pt x="3267" y="1544"/>
                    </a:lnTo>
                    <a:close/>
                    <a:moveTo>
                      <a:pt x="3263" y="1542"/>
                    </a:moveTo>
                    <a:lnTo>
                      <a:pt x="3250" y="1527"/>
                    </a:lnTo>
                    <a:lnTo>
                      <a:pt x="3268" y="1507"/>
                    </a:lnTo>
                    <a:lnTo>
                      <a:pt x="3283" y="1522"/>
                    </a:lnTo>
                    <a:lnTo>
                      <a:pt x="3263" y="1542"/>
                    </a:lnTo>
                    <a:close/>
                    <a:moveTo>
                      <a:pt x="3258" y="1504"/>
                    </a:moveTo>
                    <a:lnTo>
                      <a:pt x="3265" y="1504"/>
                    </a:lnTo>
                    <a:lnTo>
                      <a:pt x="3268" y="1507"/>
                    </a:lnTo>
                    <a:lnTo>
                      <a:pt x="3258" y="1517"/>
                    </a:lnTo>
                    <a:lnTo>
                      <a:pt x="3258" y="1504"/>
                    </a:lnTo>
                    <a:close/>
                    <a:moveTo>
                      <a:pt x="3260" y="1530"/>
                    </a:moveTo>
                    <a:lnTo>
                      <a:pt x="3220" y="1532"/>
                    </a:lnTo>
                    <a:lnTo>
                      <a:pt x="3218" y="1504"/>
                    </a:lnTo>
                    <a:lnTo>
                      <a:pt x="3258" y="1504"/>
                    </a:lnTo>
                    <a:lnTo>
                      <a:pt x="3260" y="1530"/>
                    </a:lnTo>
                    <a:close/>
                    <a:moveTo>
                      <a:pt x="3220" y="1532"/>
                    </a:moveTo>
                    <a:lnTo>
                      <a:pt x="3205" y="1532"/>
                    </a:lnTo>
                    <a:lnTo>
                      <a:pt x="3205" y="1519"/>
                    </a:lnTo>
                    <a:lnTo>
                      <a:pt x="3218" y="1519"/>
                    </a:lnTo>
                    <a:lnTo>
                      <a:pt x="3220" y="1532"/>
                    </a:lnTo>
                    <a:close/>
                    <a:moveTo>
                      <a:pt x="3205" y="1519"/>
                    </a:moveTo>
                    <a:lnTo>
                      <a:pt x="3203" y="1443"/>
                    </a:lnTo>
                    <a:lnTo>
                      <a:pt x="3232" y="1443"/>
                    </a:lnTo>
                    <a:lnTo>
                      <a:pt x="3233" y="1517"/>
                    </a:lnTo>
                    <a:lnTo>
                      <a:pt x="3205" y="1519"/>
                    </a:lnTo>
                    <a:close/>
                    <a:moveTo>
                      <a:pt x="3203" y="1443"/>
                    </a:moveTo>
                    <a:lnTo>
                      <a:pt x="3203" y="1440"/>
                    </a:lnTo>
                    <a:lnTo>
                      <a:pt x="3217" y="1443"/>
                    </a:lnTo>
                    <a:lnTo>
                      <a:pt x="3203" y="1443"/>
                    </a:lnTo>
                    <a:close/>
                    <a:moveTo>
                      <a:pt x="3203" y="1440"/>
                    </a:moveTo>
                    <a:lnTo>
                      <a:pt x="3220" y="1392"/>
                    </a:lnTo>
                    <a:lnTo>
                      <a:pt x="3247" y="1400"/>
                    </a:lnTo>
                    <a:lnTo>
                      <a:pt x="3230" y="1448"/>
                    </a:lnTo>
                    <a:lnTo>
                      <a:pt x="3203" y="1440"/>
                    </a:lnTo>
                    <a:close/>
                    <a:moveTo>
                      <a:pt x="3247" y="1400"/>
                    </a:moveTo>
                    <a:lnTo>
                      <a:pt x="3247" y="1400"/>
                    </a:lnTo>
                    <a:lnTo>
                      <a:pt x="3233" y="1395"/>
                    </a:lnTo>
                    <a:lnTo>
                      <a:pt x="3247" y="1400"/>
                    </a:lnTo>
                    <a:close/>
                    <a:moveTo>
                      <a:pt x="3220" y="1392"/>
                    </a:moveTo>
                    <a:lnTo>
                      <a:pt x="3237" y="1335"/>
                    </a:lnTo>
                    <a:lnTo>
                      <a:pt x="3263" y="1343"/>
                    </a:lnTo>
                    <a:lnTo>
                      <a:pt x="3247" y="1400"/>
                    </a:lnTo>
                    <a:lnTo>
                      <a:pt x="3220" y="1392"/>
                    </a:lnTo>
                    <a:close/>
                    <a:moveTo>
                      <a:pt x="3263" y="1337"/>
                    </a:moveTo>
                    <a:lnTo>
                      <a:pt x="3263" y="1343"/>
                    </a:lnTo>
                    <a:lnTo>
                      <a:pt x="3250" y="1338"/>
                    </a:lnTo>
                    <a:lnTo>
                      <a:pt x="3263" y="1337"/>
                    </a:lnTo>
                    <a:close/>
                    <a:moveTo>
                      <a:pt x="3237" y="1340"/>
                    </a:moveTo>
                    <a:lnTo>
                      <a:pt x="3232" y="1300"/>
                    </a:lnTo>
                    <a:lnTo>
                      <a:pt x="3258" y="1297"/>
                    </a:lnTo>
                    <a:lnTo>
                      <a:pt x="3263" y="1337"/>
                    </a:lnTo>
                    <a:lnTo>
                      <a:pt x="3237" y="1340"/>
                    </a:lnTo>
                    <a:close/>
                    <a:moveTo>
                      <a:pt x="3255" y="1288"/>
                    </a:moveTo>
                    <a:lnTo>
                      <a:pt x="3258" y="1297"/>
                    </a:lnTo>
                    <a:lnTo>
                      <a:pt x="3245" y="1298"/>
                    </a:lnTo>
                    <a:lnTo>
                      <a:pt x="3255" y="1288"/>
                    </a:lnTo>
                    <a:close/>
                    <a:moveTo>
                      <a:pt x="3235" y="1308"/>
                    </a:moveTo>
                    <a:lnTo>
                      <a:pt x="3207" y="1280"/>
                    </a:lnTo>
                    <a:lnTo>
                      <a:pt x="3225" y="1260"/>
                    </a:lnTo>
                    <a:lnTo>
                      <a:pt x="3255" y="1288"/>
                    </a:lnTo>
                    <a:lnTo>
                      <a:pt x="3235" y="1308"/>
                    </a:lnTo>
                    <a:close/>
                    <a:moveTo>
                      <a:pt x="3215" y="1256"/>
                    </a:moveTo>
                    <a:lnTo>
                      <a:pt x="3225" y="1260"/>
                    </a:lnTo>
                    <a:lnTo>
                      <a:pt x="3215" y="1270"/>
                    </a:lnTo>
                    <a:lnTo>
                      <a:pt x="3215" y="1256"/>
                    </a:lnTo>
                    <a:close/>
                    <a:moveTo>
                      <a:pt x="3215" y="1285"/>
                    </a:moveTo>
                    <a:lnTo>
                      <a:pt x="3185" y="1285"/>
                    </a:lnTo>
                    <a:lnTo>
                      <a:pt x="3185" y="1256"/>
                    </a:lnTo>
                    <a:lnTo>
                      <a:pt x="3215" y="1256"/>
                    </a:lnTo>
                    <a:lnTo>
                      <a:pt x="3215" y="1285"/>
                    </a:lnTo>
                    <a:close/>
                    <a:moveTo>
                      <a:pt x="3178" y="1258"/>
                    </a:moveTo>
                    <a:lnTo>
                      <a:pt x="3185" y="1256"/>
                    </a:lnTo>
                    <a:lnTo>
                      <a:pt x="3185" y="1270"/>
                    </a:lnTo>
                    <a:lnTo>
                      <a:pt x="3178" y="1258"/>
                    </a:lnTo>
                    <a:close/>
                    <a:moveTo>
                      <a:pt x="3192" y="1283"/>
                    </a:moveTo>
                    <a:lnTo>
                      <a:pt x="3162" y="1300"/>
                    </a:lnTo>
                    <a:lnTo>
                      <a:pt x="3148" y="1275"/>
                    </a:lnTo>
                    <a:lnTo>
                      <a:pt x="3178" y="1258"/>
                    </a:lnTo>
                    <a:lnTo>
                      <a:pt x="3192" y="1283"/>
                    </a:lnTo>
                    <a:close/>
                    <a:moveTo>
                      <a:pt x="3143" y="1280"/>
                    </a:moveTo>
                    <a:lnTo>
                      <a:pt x="3148" y="1275"/>
                    </a:lnTo>
                    <a:lnTo>
                      <a:pt x="3155" y="1287"/>
                    </a:lnTo>
                    <a:lnTo>
                      <a:pt x="3143" y="1280"/>
                    </a:lnTo>
                    <a:close/>
                    <a:moveTo>
                      <a:pt x="3167" y="1295"/>
                    </a:moveTo>
                    <a:lnTo>
                      <a:pt x="3148" y="1323"/>
                    </a:lnTo>
                    <a:lnTo>
                      <a:pt x="3125" y="1308"/>
                    </a:lnTo>
                    <a:lnTo>
                      <a:pt x="3143" y="1280"/>
                    </a:lnTo>
                    <a:lnTo>
                      <a:pt x="3167" y="1295"/>
                    </a:lnTo>
                    <a:close/>
                    <a:moveTo>
                      <a:pt x="3148" y="1323"/>
                    </a:moveTo>
                    <a:lnTo>
                      <a:pt x="3145" y="1330"/>
                    </a:lnTo>
                    <a:lnTo>
                      <a:pt x="3136" y="1330"/>
                    </a:lnTo>
                    <a:lnTo>
                      <a:pt x="3136" y="1315"/>
                    </a:lnTo>
                    <a:lnTo>
                      <a:pt x="3148" y="1323"/>
                    </a:lnTo>
                    <a:close/>
                    <a:moveTo>
                      <a:pt x="3136" y="1330"/>
                    </a:moveTo>
                    <a:lnTo>
                      <a:pt x="3090" y="1332"/>
                    </a:lnTo>
                    <a:lnTo>
                      <a:pt x="3088" y="1303"/>
                    </a:lnTo>
                    <a:lnTo>
                      <a:pt x="3136" y="1302"/>
                    </a:lnTo>
                    <a:lnTo>
                      <a:pt x="3136" y="1330"/>
                    </a:lnTo>
                    <a:close/>
                    <a:moveTo>
                      <a:pt x="3081" y="1305"/>
                    </a:moveTo>
                    <a:lnTo>
                      <a:pt x="3088" y="1303"/>
                    </a:lnTo>
                    <a:lnTo>
                      <a:pt x="3088" y="1317"/>
                    </a:lnTo>
                    <a:lnTo>
                      <a:pt x="3081" y="1305"/>
                    </a:lnTo>
                    <a:close/>
                    <a:moveTo>
                      <a:pt x="3096" y="1328"/>
                    </a:moveTo>
                    <a:lnTo>
                      <a:pt x="3063" y="1350"/>
                    </a:lnTo>
                    <a:lnTo>
                      <a:pt x="3048" y="1327"/>
                    </a:lnTo>
                    <a:lnTo>
                      <a:pt x="3081" y="1305"/>
                    </a:lnTo>
                    <a:lnTo>
                      <a:pt x="3096" y="1328"/>
                    </a:lnTo>
                    <a:close/>
                    <a:moveTo>
                      <a:pt x="3063" y="1350"/>
                    </a:moveTo>
                    <a:lnTo>
                      <a:pt x="3055" y="1353"/>
                    </a:lnTo>
                    <a:lnTo>
                      <a:pt x="3055" y="1338"/>
                    </a:lnTo>
                    <a:lnTo>
                      <a:pt x="3063" y="1350"/>
                    </a:lnTo>
                    <a:close/>
                    <a:moveTo>
                      <a:pt x="3055" y="1353"/>
                    </a:moveTo>
                    <a:lnTo>
                      <a:pt x="3023" y="1352"/>
                    </a:lnTo>
                    <a:lnTo>
                      <a:pt x="3025" y="1323"/>
                    </a:lnTo>
                    <a:lnTo>
                      <a:pt x="3056" y="1325"/>
                    </a:lnTo>
                    <a:lnTo>
                      <a:pt x="3055" y="1353"/>
                    </a:lnTo>
                    <a:close/>
                    <a:moveTo>
                      <a:pt x="3023" y="1352"/>
                    </a:moveTo>
                    <a:lnTo>
                      <a:pt x="3020" y="1350"/>
                    </a:lnTo>
                    <a:lnTo>
                      <a:pt x="3023" y="1337"/>
                    </a:lnTo>
                    <a:lnTo>
                      <a:pt x="3023" y="1352"/>
                    </a:lnTo>
                    <a:close/>
                    <a:moveTo>
                      <a:pt x="3020" y="1350"/>
                    </a:moveTo>
                    <a:lnTo>
                      <a:pt x="2963" y="1337"/>
                    </a:lnTo>
                    <a:lnTo>
                      <a:pt x="2970" y="1308"/>
                    </a:lnTo>
                    <a:lnTo>
                      <a:pt x="3026" y="1323"/>
                    </a:lnTo>
                    <a:lnTo>
                      <a:pt x="3020" y="1350"/>
                    </a:lnTo>
                    <a:close/>
                    <a:moveTo>
                      <a:pt x="2963" y="1337"/>
                    </a:moveTo>
                    <a:lnTo>
                      <a:pt x="2958" y="1335"/>
                    </a:lnTo>
                    <a:lnTo>
                      <a:pt x="2966" y="1323"/>
                    </a:lnTo>
                    <a:lnTo>
                      <a:pt x="2963" y="1337"/>
                    </a:lnTo>
                    <a:close/>
                    <a:moveTo>
                      <a:pt x="2958" y="1335"/>
                    </a:moveTo>
                    <a:lnTo>
                      <a:pt x="2933" y="1318"/>
                    </a:lnTo>
                    <a:lnTo>
                      <a:pt x="2948" y="1295"/>
                    </a:lnTo>
                    <a:lnTo>
                      <a:pt x="2973" y="1310"/>
                    </a:lnTo>
                    <a:lnTo>
                      <a:pt x="2958" y="1335"/>
                    </a:lnTo>
                    <a:close/>
                    <a:moveTo>
                      <a:pt x="2933" y="1318"/>
                    </a:moveTo>
                    <a:lnTo>
                      <a:pt x="2928" y="1315"/>
                    </a:lnTo>
                    <a:lnTo>
                      <a:pt x="2926" y="1308"/>
                    </a:lnTo>
                    <a:lnTo>
                      <a:pt x="2941" y="1307"/>
                    </a:lnTo>
                    <a:lnTo>
                      <a:pt x="2933" y="1318"/>
                    </a:lnTo>
                    <a:close/>
                    <a:moveTo>
                      <a:pt x="2926" y="1308"/>
                    </a:moveTo>
                    <a:lnTo>
                      <a:pt x="2920" y="1251"/>
                    </a:lnTo>
                    <a:lnTo>
                      <a:pt x="2946" y="1248"/>
                    </a:lnTo>
                    <a:lnTo>
                      <a:pt x="2955" y="1305"/>
                    </a:lnTo>
                    <a:lnTo>
                      <a:pt x="2926" y="1308"/>
                    </a:lnTo>
                    <a:close/>
                    <a:moveTo>
                      <a:pt x="2941" y="1240"/>
                    </a:moveTo>
                    <a:lnTo>
                      <a:pt x="2946" y="1248"/>
                    </a:lnTo>
                    <a:lnTo>
                      <a:pt x="2933" y="1250"/>
                    </a:lnTo>
                    <a:lnTo>
                      <a:pt x="2941" y="1240"/>
                    </a:lnTo>
                    <a:close/>
                    <a:moveTo>
                      <a:pt x="2923" y="1260"/>
                    </a:moveTo>
                    <a:lnTo>
                      <a:pt x="2896" y="1236"/>
                    </a:lnTo>
                    <a:lnTo>
                      <a:pt x="2915" y="1216"/>
                    </a:lnTo>
                    <a:lnTo>
                      <a:pt x="2941" y="1240"/>
                    </a:lnTo>
                    <a:lnTo>
                      <a:pt x="2923" y="1260"/>
                    </a:lnTo>
                    <a:close/>
                    <a:moveTo>
                      <a:pt x="2905" y="1213"/>
                    </a:moveTo>
                    <a:lnTo>
                      <a:pt x="2910" y="1211"/>
                    </a:lnTo>
                    <a:lnTo>
                      <a:pt x="2915" y="1216"/>
                    </a:lnTo>
                    <a:lnTo>
                      <a:pt x="2906" y="1226"/>
                    </a:lnTo>
                    <a:lnTo>
                      <a:pt x="2905" y="1213"/>
                    </a:lnTo>
                    <a:close/>
                    <a:moveTo>
                      <a:pt x="2908" y="1240"/>
                    </a:moveTo>
                    <a:lnTo>
                      <a:pt x="2843" y="1250"/>
                    </a:lnTo>
                    <a:lnTo>
                      <a:pt x="2840" y="1221"/>
                    </a:lnTo>
                    <a:lnTo>
                      <a:pt x="2905" y="1213"/>
                    </a:lnTo>
                    <a:lnTo>
                      <a:pt x="2908" y="1240"/>
                    </a:lnTo>
                    <a:close/>
                    <a:moveTo>
                      <a:pt x="2843" y="1250"/>
                    </a:moveTo>
                    <a:lnTo>
                      <a:pt x="2840" y="1250"/>
                    </a:lnTo>
                    <a:lnTo>
                      <a:pt x="2841" y="1235"/>
                    </a:lnTo>
                    <a:lnTo>
                      <a:pt x="2843" y="1250"/>
                    </a:lnTo>
                    <a:close/>
                    <a:moveTo>
                      <a:pt x="2840" y="1250"/>
                    </a:moveTo>
                    <a:lnTo>
                      <a:pt x="2800" y="1245"/>
                    </a:lnTo>
                    <a:lnTo>
                      <a:pt x="2803" y="1216"/>
                    </a:lnTo>
                    <a:lnTo>
                      <a:pt x="2843" y="1221"/>
                    </a:lnTo>
                    <a:lnTo>
                      <a:pt x="2840" y="1250"/>
                    </a:lnTo>
                    <a:close/>
                    <a:moveTo>
                      <a:pt x="2800" y="1245"/>
                    </a:moveTo>
                    <a:lnTo>
                      <a:pt x="2800" y="1245"/>
                    </a:lnTo>
                    <a:lnTo>
                      <a:pt x="2801" y="1231"/>
                    </a:lnTo>
                    <a:lnTo>
                      <a:pt x="2800" y="1245"/>
                    </a:lnTo>
                    <a:close/>
                    <a:moveTo>
                      <a:pt x="2800" y="1245"/>
                    </a:moveTo>
                    <a:lnTo>
                      <a:pt x="2764" y="1240"/>
                    </a:lnTo>
                    <a:lnTo>
                      <a:pt x="2766" y="1213"/>
                    </a:lnTo>
                    <a:lnTo>
                      <a:pt x="2803" y="1216"/>
                    </a:lnTo>
                    <a:lnTo>
                      <a:pt x="2800" y="1245"/>
                    </a:lnTo>
                    <a:close/>
                    <a:moveTo>
                      <a:pt x="2764" y="1240"/>
                    </a:moveTo>
                    <a:lnTo>
                      <a:pt x="2749" y="1238"/>
                    </a:lnTo>
                    <a:lnTo>
                      <a:pt x="2751" y="1225"/>
                    </a:lnTo>
                    <a:lnTo>
                      <a:pt x="2766" y="1226"/>
                    </a:lnTo>
                    <a:lnTo>
                      <a:pt x="2764" y="1240"/>
                    </a:lnTo>
                    <a:close/>
                    <a:moveTo>
                      <a:pt x="2751" y="1225"/>
                    </a:moveTo>
                    <a:lnTo>
                      <a:pt x="2761" y="1161"/>
                    </a:lnTo>
                    <a:lnTo>
                      <a:pt x="2788" y="1165"/>
                    </a:lnTo>
                    <a:lnTo>
                      <a:pt x="2779" y="1228"/>
                    </a:lnTo>
                    <a:lnTo>
                      <a:pt x="2751" y="1225"/>
                    </a:lnTo>
                    <a:close/>
                    <a:moveTo>
                      <a:pt x="2785" y="1153"/>
                    </a:moveTo>
                    <a:lnTo>
                      <a:pt x="2790" y="1158"/>
                    </a:lnTo>
                    <a:lnTo>
                      <a:pt x="2788" y="1165"/>
                    </a:lnTo>
                    <a:lnTo>
                      <a:pt x="2774" y="1163"/>
                    </a:lnTo>
                    <a:lnTo>
                      <a:pt x="2785" y="1153"/>
                    </a:lnTo>
                    <a:close/>
                    <a:moveTo>
                      <a:pt x="2766" y="1173"/>
                    </a:moveTo>
                    <a:lnTo>
                      <a:pt x="2741" y="1151"/>
                    </a:lnTo>
                    <a:lnTo>
                      <a:pt x="2761" y="1130"/>
                    </a:lnTo>
                    <a:lnTo>
                      <a:pt x="2785" y="1153"/>
                    </a:lnTo>
                    <a:lnTo>
                      <a:pt x="2766" y="1173"/>
                    </a:lnTo>
                    <a:close/>
                    <a:moveTo>
                      <a:pt x="2753" y="1126"/>
                    </a:moveTo>
                    <a:lnTo>
                      <a:pt x="2761" y="1130"/>
                    </a:lnTo>
                    <a:lnTo>
                      <a:pt x="2751" y="1141"/>
                    </a:lnTo>
                    <a:lnTo>
                      <a:pt x="2753" y="1126"/>
                    </a:lnTo>
                    <a:close/>
                    <a:moveTo>
                      <a:pt x="2748" y="1155"/>
                    </a:moveTo>
                    <a:lnTo>
                      <a:pt x="2719" y="1150"/>
                    </a:lnTo>
                    <a:lnTo>
                      <a:pt x="2724" y="1121"/>
                    </a:lnTo>
                    <a:lnTo>
                      <a:pt x="2753" y="1126"/>
                    </a:lnTo>
                    <a:lnTo>
                      <a:pt x="2748" y="1155"/>
                    </a:lnTo>
                    <a:close/>
                    <a:moveTo>
                      <a:pt x="2719" y="1150"/>
                    </a:moveTo>
                    <a:lnTo>
                      <a:pt x="2718" y="1148"/>
                    </a:lnTo>
                    <a:lnTo>
                      <a:pt x="2723" y="1135"/>
                    </a:lnTo>
                    <a:lnTo>
                      <a:pt x="2719" y="1150"/>
                    </a:lnTo>
                    <a:close/>
                    <a:moveTo>
                      <a:pt x="2718" y="1148"/>
                    </a:moveTo>
                    <a:lnTo>
                      <a:pt x="2699" y="1140"/>
                    </a:lnTo>
                    <a:lnTo>
                      <a:pt x="2709" y="1115"/>
                    </a:lnTo>
                    <a:lnTo>
                      <a:pt x="2728" y="1123"/>
                    </a:lnTo>
                    <a:lnTo>
                      <a:pt x="2718" y="1148"/>
                    </a:lnTo>
                    <a:close/>
                    <a:moveTo>
                      <a:pt x="2708" y="1115"/>
                    </a:moveTo>
                    <a:lnTo>
                      <a:pt x="2709" y="1115"/>
                    </a:lnTo>
                    <a:lnTo>
                      <a:pt x="2704" y="1128"/>
                    </a:lnTo>
                    <a:lnTo>
                      <a:pt x="2708" y="1115"/>
                    </a:lnTo>
                    <a:close/>
                    <a:moveTo>
                      <a:pt x="2701" y="1141"/>
                    </a:moveTo>
                    <a:lnTo>
                      <a:pt x="2678" y="1135"/>
                    </a:lnTo>
                    <a:lnTo>
                      <a:pt x="2686" y="1108"/>
                    </a:lnTo>
                    <a:lnTo>
                      <a:pt x="2708" y="1115"/>
                    </a:lnTo>
                    <a:lnTo>
                      <a:pt x="2701" y="1141"/>
                    </a:lnTo>
                    <a:close/>
                    <a:moveTo>
                      <a:pt x="2678" y="1135"/>
                    </a:moveTo>
                    <a:lnTo>
                      <a:pt x="2671" y="1128"/>
                    </a:lnTo>
                    <a:lnTo>
                      <a:pt x="2683" y="1121"/>
                    </a:lnTo>
                    <a:lnTo>
                      <a:pt x="2678" y="1135"/>
                    </a:lnTo>
                    <a:close/>
                    <a:moveTo>
                      <a:pt x="2671" y="1128"/>
                    </a:moveTo>
                    <a:lnTo>
                      <a:pt x="2659" y="1113"/>
                    </a:lnTo>
                    <a:lnTo>
                      <a:pt x="2683" y="1096"/>
                    </a:lnTo>
                    <a:lnTo>
                      <a:pt x="2694" y="1113"/>
                    </a:lnTo>
                    <a:lnTo>
                      <a:pt x="2671" y="1128"/>
                    </a:lnTo>
                    <a:close/>
                    <a:moveTo>
                      <a:pt x="2671" y="1091"/>
                    </a:moveTo>
                    <a:lnTo>
                      <a:pt x="2678" y="1091"/>
                    </a:lnTo>
                    <a:lnTo>
                      <a:pt x="2683" y="1096"/>
                    </a:lnTo>
                    <a:lnTo>
                      <a:pt x="2671" y="1105"/>
                    </a:lnTo>
                    <a:lnTo>
                      <a:pt x="2671" y="1091"/>
                    </a:lnTo>
                    <a:close/>
                    <a:moveTo>
                      <a:pt x="2671" y="1118"/>
                    </a:moveTo>
                    <a:lnTo>
                      <a:pt x="2631" y="1121"/>
                    </a:lnTo>
                    <a:lnTo>
                      <a:pt x="2631" y="1093"/>
                    </a:lnTo>
                    <a:lnTo>
                      <a:pt x="2671" y="1091"/>
                    </a:lnTo>
                    <a:lnTo>
                      <a:pt x="2671" y="1118"/>
                    </a:lnTo>
                    <a:close/>
                    <a:moveTo>
                      <a:pt x="2628" y="1093"/>
                    </a:moveTo>
                    <a:lnTo>
                      <a:pt x="2631" y="1093"/>
                    </a:lnTo>
                    <a:lnTo>
                      <a:pt x="2631" y="1106"/>
                    </a:lnTo>
                    <a:lnTo>
                      <a:pt x="2628" y="1093"/>
                    </a:lnTo>
                    <a:close/>
                    <a:moveTo>
                      <a:pt x="2634" y="1120"/>
                    </a:moveTo>
                    <a:lnTo>
                      <a:pt x="2606" y="1128"/>
                    </a:lnTo>
                    <a:lnTo>
                      <a:pt x="2598" y="1101"/>
                    </a:lnTo>
                    <a:lnTo>
                      <a:pt x="2628" y="1093"/>
                    </a:lnTo>
                    <a:lnTo>
                      <a:pt x="2634" y="1120"/>
                    </a:lnTo>
                    <a:close/>
                    <a:moveTo>
                      <a:pt x="2606" y="1128"/>
                    </a:moveTo>
                    <a:lnTo>
                      <a:pt x="2586" y="1135"/>
                    </a:lnTo>
                    <a:lnTo>
                      <a:pt x="2588" y="1113"/>
                    </a:lnTo>
                    <a:lnTo>
                      <a:pt x="2601" y="1115"/>
                    </a:lnTo>
                    <a:lnTo>
                      <a:pt x="2606" y="1128"/>
                    </a:lnTo>
                    <a:close/>
                    <a:moveTo>
                      <a:pt x="2588" y="1113"/>
                    </a:moveTo>
                    <a:lnTo>
                      <a:pt x="2593" y="1071"/>
                    </a:lnTo>
                    <a:lnTo>
                      <a:pt x="2619" y="1073"/>
                    </a:lnTo>
                    <a:lnTo>
                      <a:pt x="2616" y="1116"/>
                    </a:lnTo>
                    <a:lnTo>
                      <a:pt x="2588" y="1113"/>
                    </a:lnTo>
                    <a:close/>
                    <a:moveTo>
                      <a:pt x="2619" y="1073"/>
                    </a:moveTo>
                    <a:lnTo>
                      <a:pt x="2619" y="1073"/>
                    </a:lnTo>
                    <a:lnTo>
                      <a:pt x="2606" y="1073"/>
                    </a:lnTo>
                    <a:lnTo>
                      <a:pt x="2619" y="1073"/>
                    </a:lnTo>
                    <a:close/>
                    <a:moveTo>
                      <a:pt x="2593" y="1071"/>
                    </a:moveTo>
                    <a:lnTo>
                      <a:pt x="2594" y="1046"/>
                    </a:lnTo>
                    <a:lnTo>
                      <a:pt x="2621" y="1048"/>
                    </a:lnTo>
                    <a:lnTo>
                      <a:pt x="2619" y="1073"/>
                    </a:lnTo>
                    <a:lnTo>
                      <a:pt x="2593" y="1071"/>
                    </a:lnTo>
                    <a:close/>
                    <a:moveTo>
                      <a:pt x="2619" y="1038"/>
                    </a:moveTo>
                    <a:lnTo>
                      <a:pt x="2621" y="1048"/>
                    </a:lnTo>
                    <a:lnTo>
                      <a:pt x="2608" y="1046"/>
                    </a:lnTo>
                    <a:lnTo>
                      <a:pt x="2619" y="1038"/>
                    </a:lnTo>
                    <a:close/>
                    <a:moveTo>
                      <a:pt x="2598" y="1056"/>
                    </a:moveTo>
                    <a:lnTo>
                      <a:pt x="2571" y="1024"/>
                    </a:lnTo>
                    <a:lnTo>
                      <a:pt x="2593" y="1006"/>
                    </a:lnTo>
                    <a:lnTo>
                      <a:pt x="2619" y="1038"/>
                    </a:lnTo>
                    <a:lnTo>
                      <a:pt x="2598" y="1056"/>
                    </a:lnTo>
                    <a:close/>
                    <a:moveTo>
                      <a:pt x="2571" y="1024"/>
                    </a:moveTo>
                    <a:lnTo>
                      <a:pt x="2566" y="1018"/>
                    </a:lnTo>
                    <a:lnTo>
                      <a:pt x="2569" y="1009"/>
                    </a:lnTo>
                    <a:lnTo>
                      <a:pt x="2583" y="1014"/>
                    </a:lnTo>
                    <a:lnTo>
                      <a:pt x="2571" y="1024"/>
                    </a:lnTo>
                    <a:close/>
                    <a:moveTo>
                      <a:pt x="2569" y="1009"/>
                    </a:moveTo>
                    <a:lnTo>
                      <a:pt x="2588" y="969"/>
                    </a:lnTo>
                    <a:lnTo>
                      <a:pt x="2613" y="981"/>
                    </a:lnTo>
                    <a:lnTo>
                      <a:pt x="2594" y="1021"/>
                    </a:lnTo>
                    <a:lnTo>
                      <a:pt x="2569" y="1009"/>
                    </a:lnTo>
                    <a:close/>
                    <a:moveTo>
                      <a:pt x="2614" y="978"/>
                    </a:moveTo>
                    <a:lnTo>
                      <a:pt x="2613" y="981"/>
                    </a:lnTo>
                    <a:lnTo>
                      <a:pt x="2599" y="976"/>
                    </a:lnTo>
                    <a:lnTo>
                      <a:pt x="2614" y="978"/>
                    </a:lnTo>
                    <a:close/>
                    <a:moveTo>
                      <a:pt x="2586" y="973"/>
                    </a:moveTo>
                    <a:lnTo>
                      <a:pt x="2593" y="929"/>
                    </a:lnTo>
                    <a:lnTo>
                      <a:pt x="2621" y="933"/>
                    </a:lnTo>
                    <a:lnTo>
                      <a:pt x="2614" y="978"/>
                    </a:lnTo>
                    <a:lnTo>
                      <a:pt x="2586" y="973"/>
                    </a:lnTo>
                    <a:close/>
                    <a:moveTo>
                      <a:pt x="2593" y="929"/>
                    </a:moveTo>
                    <a:lnTo>
                      <a:pt x="2594" y="926"/>
                    </a:lnTo>
                    <a:lnTo>
                      <a:pt x="2608" y="931"/>
                    </a:lnTo>
                    <a:lnTo>
                      <a:pt x="2593" y="929"/>
                    </a:lnTo>
                    <a:close/>
                    <a:moveTo>
                      <a:pt x="2594" y="926"/>
                    </a:moveTo>
                    <a:lnTo>
                      <a:pt x="2606" y="894"/>
                    </a:lnTo>
                    <a:lnTo>
                      <a:pt x="2633" y="904"/>
                    </a:lnTo>
                    <a:lnTo>
                      <a:pt x="2619" y="936"/>
                    </a:lnTo>
                    <a:lnTo>
                      <a:pt x="2594" y="926"/>
                    </a:lnTo>
                    <a:close/>
                    <a:moveTo>
                      <a:pt x="2633" y="899"/>
                    </a:moveTo>
                    <a:lnTo>
                      <a:pt x="2633" y="904"/>
                    </a:lnTo>
                    <a:lnTo>
                      <a:pt x="2619" y="899"/>
                    </a:lnTo>
                    <a:lnTo>
                      <a:pt x="2633" y="899"/>
                    </a:lnTo>
                    <a:close/>
                    <a:moveTo>
                      <a:pt x="2606" y="899"/>
                    </a:moveTo>
                    <a:lnTo>
                      <a:pt x="2604" y="879"/>
                    </a:lnTo>
                    <a:lnTo>
                      <a:pt x="2633" y="878"/>
                    </a:lnTo>
                    <a:lnTo>
                      <a:pt x="2633" y="899"/>
                    </a:lnTo>
                    <a:lnTo>
                      <a:pt x="2606" y="899"/>
                    </a:lnTo>
                    <a:close/>
                    <a:moveTo>
                      <a:pt x="2619" y="864"/>
                    </a:moveTo>
                    <a:lnTo>
                      <a:pt x="2633" y="866"/>
                    </a:lnTo>
                    <a:lnTo>
                      <a:pt x="2633" y="878"/>
                    </a:lnTo>
                    <a:lnTo>
                      <a:pt x="2619" y="879"/>
                    </a:lnTo>
                    <a:lnTo>
                      <a:pt x="2619" y="864"/>
                    </a:lnTo>
                    <a:close/>
                    <a:moveTo>
                      <a:pt x="2618" y="893"/>
                    </a:moveTo>
                    <a:lnTo>
                      <a:pt x="2586" y="889"/>
                    </a:lnTo>
                    <a:lnTo>
                      <a:pt x="2588" y="863"/>
                    </a:lnTo>
                    <a:lnTo>
                      <a:pt x="2619" y="864"/>
                    </a:lnTo>
                    <a:lnTo>
                      <a:pt x="2618" y="893"/>
                    </a:lnTo>
                    <a:close/>
                    <a:moveTo>
                      <a:pt x="2586" y="889"/>
                    </a:moveTo>
                    <a:lnTo>
                      <a:pt x="2579" y="889"/>
                    </a:lnTo>
                    <a:lnTo>
                      <a:pt x="2576" y="884"/>
                    </a:lnTo>
                    <a:lnTo>
                      <a:pt x="2588" y="876"/>
                    </a:lnTo>
                    <a:lnTo>
                      <a:pt x="2586" y="889"/>
                    </a:lnTo>
                    <a:close/>
                    <a:moveTo>
                      <a:pt x="2576" y="884"/>
                    </a:moveTo>
                    <a:lnTo>
                      <a:pt x="2553" y="851"/>
                    </a:lnTo>
                    <a:lnTo>
                      <a:pt x="2574" y="834"/>
                    </a:lnTo>
                    <a:lnTo>
                      <a:pt x="2599" y="868"/>
                    </a:lnTo>
                    <a:lnTo>
                      <a:pt x="2576" y="884"/>
                    </a:lnTo>
                    <a:close/>
                    <a:moveTo>
                      <a:pt x="2564" y="829"/>
                    </a:moveTo>
                    <a:lnTo>
                      <a:pt x="2571" y="829"/>
                    </a:lnTo>
                    <a:lnTo>
                      <a:pt x="2574" y="834"/>
                    </a:lnTo>
                    <a:lnTo>
                      <a:pt x="2564" y="843"/>
                    </a:lnTo>
                    <a:lnTo>
                      <a:pt x="2564" y="829"/>
                    </a:lnTo>
                    <a:close/>
                    <a:moveTo>
                      <a:pt x="2563" y="856"/>
                    </a:moveTo>
                    <a:lnTo>
                      <a:pt x="2503" y="851"/>
                    </a:lnTo>
                    <a:lnTo>
                      <a:pt x="2506" y="823"/>
                    </a:lnTo>
                    <a:lnTo>
                      <a:pt x="2564" y="829"/>
                    </a:lnTo>
                    <a:lnTo>
                      <a:pt x="2563" y="856"/>
                    </a:lnTo>
                    <a:close/>
                    <a:moveTo>
                      <a:pt x="2503" y="851"/>
                    </a:moveTo>
                    <a:lnTo>
                      <a:pt x="2496" y="849"/>
                    </a:lnTo>
                    <a:lnTo>
                      <a:pt x="2493" y="843"/>
                    </a:lnTo>
                    <a:lnTo>
                      <a:pt x="2504" y="836"/>
                    </a:lnTo>
                    <a:lnTo>
                      <a:pt x="2503" y="851"/>
                    </a:lnTo>
                    <a:close/>
                    <a:moveTo>
                      <a:pt x="2493" y="843"/>
                    </a:moveTo>
                    <a:lnTo>
                      <a:pt x="2483" y="826"/>
                    </a:lnTo>
                    <a:lnTo>
                      <a:pt x="2508" y="813"/>
                    </a:lnTo>
                    <a:lnTo>
                      <a:pt x="2516" y="829"/>
                    </a:lnTo>
                    <a:lnTo>
                      <a:pt x="2493" y="843"/>
                    </a:lnTo>
                    <a:close/>
                    <a:moveTo>
                      <a:pt x="2494" y="804"/>
                    </a:moveTo>
                    <a:lnTo>
                      <a:pt x="2503" y="804"/>
                    </a:lnTo>
                    <a:lnTo>
                      <a:pt x="2508" y="813"/>
                    </a:lnTo>
                    <a:lnTo>
                      <a:pt x="2494" y="819"/>
                    </a:lnTo>
                    <a:lnTo>
                      <a:pt x="2494" y="804"/>
                    </a:lnTo>
                    <a:close/>
                    <a:moveTo>
                      <a:pt x="2494" y="833"/>
                    </a:moveTo>
                    <a:lnTo>
                      <a:pt x="2423" y="831"/>
                    </a:lnTo>
                    <a:lnTo>
                      <a:pt x="2423" y="804"/>
                    </a:lnTo>
                    <a:lnTo>
                      <a:pt x="2494" y="804"/>
                    </a:lnTo>
                    <a:lnTo>
                      <a:pt x="2494" y="833"/>
                    </a:lnTo>
                    <a:close/>
                    <a:moveTo>
                      <a:pt x="2413" y="809"/>
                    </a:moveTo>
                    <a:lnTo>
                      <a:pt x="2418" y="804"/>
                    </a:lnTo>
                    <a:lnTo>
                      <a:pt x="2423" y="804"/>
                    </a:lnTo>
                    <a:lnTo>
                      <a:pt x="2423" y="818"/>
                    </a:lnTo>
                    <a:lnTo>
                      <a:pt x="2413" y="809"/>
                    </a:lnTo>
                    <a:close/>
                    <a:moveTo>
                      <a:pt x="2434" y="828"/>
                    </a:moveTo>
                    <a:lnTo>
                      <a:pt x="2392" y="873"/>
                    </a:lnTo>
                    <a:lnTo>
                      <a:pt x="2372" y="854"/>
                    </a:lnTo>
                    <a:lnTo>
                      <a:pt x="2413" y="809"/>
                    </a:lnTo>
                    <a:lnTo>
                      <a:pt x="2434" y="828"/>
                    </a:lnTo>
                    <a:close/>
                    <a:moveTo>
                      <a:pt x="2392" y="873"/>
                    </a:moveTo>
                    <a:lnTo>
                      <a:pt x="2384" y="878"/>
                    </a:lnTo>
                    <a:lnTo>
                      <a:pt x="2382" y="864"/>
                    </a:lnTo>
                    <a:lnTo>
                      <a:pt x="2392" y="873"/>
                    </a:lnTo>
                    <a:close/>
                    <a:moveTo>
                      <a:pt x="2384" y="878"/>
                    </a:moveTo>
                    <a:lnTo>
                      <a:pt x="2322" y="884"/>
                    </a:lnTo>
                    <a:lnTo>
                      <a:pt x="2321" y="856"/>
                    </a:lnTo>
                    <a:lnTo>
                      <a:pt x="2381" y="849"/>
                    </a:lnTo>
                    <a:lnTo>
                      <a:pt x="2384" y="878"/>
                    </a:lnTo>
                    <a:close/>
                    <a:moveTo>
                      <a:pt x="2314" y="858"/>
                    </a:moveTo>
                    <a:lnTo>
                      <a:pt x="2321" y="856"/>
                    </a:lnTo>
                    <a:lnTo>
                      <a:pt x="2321" y="869"/>
                    </a:lnTo>
                    <a:lnTo>
                      <a:pt x="2314" y="858"/>
                    </a:lnTo>
                    <a:close/>
                    <a:moveTo>
                      <a:pt x="2329" y="881"/>
                    </a:moveTo>
                    <a:lnTo>
                      <a:pt x="2257" y="929"/>
                    </a:lnTo>
                    <a:lnTo>
                      <a:pt x="2242" y="908"/>
                    </a:lnTo>
                    <a:lnTo>
                      <a:pt x="2314" y="858"/>
                    </a:lnTo>
                    <a:lnTo>
                      <a:pt x="2329" y="881"/>
                    </a:lnTo>
                    <a:close/>
                    <a:moveTo>
                      <a:pt x="2257" y="929"/>
                    </a:moveTo>
                    <a:lnTo>
                      <a:pt x="2249" y="936"/>
                    </a:lnTo>
                    <a:lnTo>
                      <a:pt x="2241" y="929"/>
                    </a:lnTo>
                    <a:lnTo>
                      <a:pt x="2249" y="918"/>
                    </a:lnTo>
                    <a:lnTo>
                      <a:pt x="2257" y="929"/>
                    </a:lnTo>
                    <a:close/>
                    <a:moveTo>
                      <a:pt x="2241" y="929"/>
                    </a:moveTo>
                    <a:lnTo>
                      <a:pt x="2217" y="911"/>
                    </a:lnTo>
                    <a:lnTo>
                      <a:pt x="2234" y="889"/>
                    </a:lnTo>
                    <a:lnTo>
                      <a:pt x="2257" y="908"/>
                    </a:lnTo>
                    <a:lnTo>
                      <a:pt x="2241" y="929"/>
                    </a:lnTo>
                    <a:close/>
                    <a:moveTo>
                      <a:pt x="2226" y="886"/>
                    </a:moveTo>
                    <a:lnTo>
                      <a:pt x="2234" y="889"/>
                    </a:lnTo>
                    <a:lnTo>
                      <a:pt x="2226" y="899"/>
                    </a:lnTo>
                    <a:lnTo>
                      <a:pt x="2226" y="886"/>
                    </a:lnTo>
                    <a:close/>
                    <a:moveTo>
                      <a:pt x="2224" y="913"/>
                    </a:moveTo>
                    <a:lnTo>
                      <a:pt x="2202" y="913"/>
                    </a:lnTo>
                    <a:lnTo>
                      <a:pt x="2204" y="884"/>
                    </a:lnTo>
                    <a:lnTo>
                      <a:pt x="2226" y="886"/>
                    </a:lnTo>
                    <a:lnTo>
                      <a:pt x="2224" y="913"/>
                    </a:lnTo>
                    <a:close/>
                    <a:moveTo>
                      <a:pt x="2202" y="913"/>
                    </a:moveTo>
                    <a:lnTo>
                      <a:pt x="2194" y="913"/>
                    </a:lnTo>
                    <a:lnTo>
                      <a:pt x="2191" y="904"/>
                    </a:lnTo>
                    <a:lnTo>
                      <a:pt x="2202" y="899"/>
                    </a:lnTo>
                    <a:lnTo>
                      <a:pt x="2202" y="913"/>
                    </a:lnTo>
                    <a:close/>
                    <a:moveTo>
                      <a:pt x="2191" y="904"/>
                    </a:moveTo>
                    <a:lnTo>
                      <a:pt x="2181" y="884"/>
                    </a:lnTo>
                    <a:lnTo>
                      <a:pt x="2204" y="871"/>
                    </a:lnTo>
                    <a:lnTo>
                      <a:pt x="2216" y="893"/>
                    </a:lnTo>
                    <a:lnTo>
                      <a:pt x="2191" y="904"/>
                    </a:lnTo>
                    <a:close/>
                    <a:moveTo>
                      <a:pt x="2181" y="884"/>
                    </a:moveTo>
                    <a:lnTo>
                      <a:pt x="2179" y="883"/>
                    </a:lnTo>
                    <a:lnTo>
                      <a:pt x="2192" y="878"/>
                    </a:lnTo>
                    <a:lnTo>
                      <a:pt x="2181" y="884"/>
                    </a:lnTo>
                    <a:close/>
                    <a:moveTo>
                      <a:pt x="2179" y="883"/>
                    </a:moveTo>
                    <a:lnTo>
                      <a:pt x="2172" y="868"/>
                    </a:lnTo>
                    <a:lnTo>
                      <a:pt x="2199" y="856"/>
                    </a:lnTo>
                    <a:lnTo>
                      <a:pt x="2206" y="873"/>
                    </a:lnTo>
                    <a:lnTo>
                      <a:pt x="2179" y="883"/>
                    </a:lnTo>
                    <a:close/>
                    <a:moveTo>
                      <a:pt x="2196" y="853"/>
                    </a:moveTo>
                    <a:lnTo>
                      <a:pt x="2199" y="856"/>
                    </a:lnTo>
                    <a:lnTo>
                      <a:pt x="2186" y="863"/>
                    </a:lnTo>
                    <a:lnTo>
                      <a:pt x="2196" y="853"/>
                    </a:lnTo>
                    <a:close/>
                    <a:moveTo>
                      <a:pt x="2176" y="871"/>
                    </a:moveTo>
                    <a:lnTo>
                      <a:pt x="2156" y="848"/>
                    </a:lnTo>
                    <a:lnTo>
                      <a:pt x="2177" y="831"/>
                    </a:lnTo>
                    <a:lnTo>
                      <a:pt x="2196" y="853"/>
                    </a:lnTo>
                    <a:lnTo>
                      <a:pt x="2176" y="871"/>
                    </a:lnTo>
                    <a:close/>
                    <a:moveTo>
                      <a:pt x="2172" y="828"/>
                    </a:moveTo>
                    <a:lnTo>
                      <a:pt x="2177" y="831"/>
                    </a:lnTo>
                    <a:lnTo>
                      <a:pt x="2166" y="839"/>
                    </a:lnTo>
                    <a:lnTo>
                      <a:pt x="2172" y="828"/>
                    </a:lnTo>
                    <a:close/>
                    <a:moveTo>
                      <a:pt x="2159" y="851"/>
                    </a:moveTo>
                    <a:lnTo>
                      <a:pt x="2142" y="841"/>
                    </a:lnTo>
                    <a:lnTo>
                      <a:pt x="2156" y="818"/>
                    </a:lnTo>
                    <a:lnTo>
                      <a:pt x="2172" y="828"/>
                    </a:lnTo>
                    <a:lnTo>
                      <a:pt x="2159" y="851"/>
                    </a:lnTo>
                    <a:close/>
                    <a:moveTo>
                      <a:pt x="2142" y="841"/>
                    </a:moveTo>
                    <a:lnTo>
                      <a:pt x="2136" y="834"/>
                    </a:lnTo>
                    <a:lnTo>
                      <a:pt x="2149" y="829"/>
                    </a:lnTo>
                    <a:lnTo>
                      <a:pt x="2142" y="841"/>
                    </a:lnTo>
                    <a:close/>
                    <a:moveTo>
                      <a:pt x="2136" y="834"/>
                    </a:moveTo>
                    <a:lnTo>
                      <a:pt x="2114" y="789"/>
                    </a:lnTo>
                    <a:lnTo>
                      <a:pt x="2139" y="776"/>
                    </a:lnTo>
                    <a:lnTo>
                      <a:pt x="2161" y="823"/>
                    </a:lnTo>
                    <a:lnTo>
                      <a:pt x="2136" y="834"/>
                    </a:lnTo>
                    <a:close/>
                    <a:moveTo>
                      <a:pt x="2114" y="789"/>
                    </a:moveTo>
                    <a:lnTo>
                      <a:pt x="2112" y="786"/>
                    </a:lnTo>
                    <a:lnTo>
                      <a:pt x="2126" y="782"/>
                    </a:lnTo>
                    <a:lnTo>
                      <a:pt x="2114" y="789"/>
                    </a:lnTo>
                    <a:close/>
                    <a:moveTo>
                      <a:pt x="2112" y="786"/>
                    </a:moveTo>
                    <a:lnTo>
                      <a:pt x="2107" y="759"/>
                    </a:lnTo>
                    <a:lnTo>
                      <a:pt x="2134" y="752"/>
                    </a:lnTo>
                    <a:lnTo>
                      <a:pt x="2139" y="779"/>
                    </a:lnTo>
                    <a:lnTo>
                      <a:pt x="2112" y="786"/>
                    </a:lnTo>
                    <a:close/>
                    <a:moveTo>
                      <a:pt x="2131" y="747"/>
                    </a:moveTo>
                    <a:lnTo>
                      <a:pt x="2134" y="752"/>
                    </a:lnTo>
                    <a:lnTo>
                      <a:pt x="2121" y="756"/>
                    </a:lnTo>
                    <a:lnTo>
                      <a:pt x="2131" y="747"/>
                    </a:lnTo>
                    <a:close/>
                    <a:moveTo>
                      <a:pt x="2111" y="766"/>
                    </a:moveTo>
                    <a:lnTo>
                      <a:pt x="2069" y="721"/>
                    </a:lnTo>
                    <a:lnTo>
                      <a:pt x="2089" y="701"/>
                    </a:lnTo>
                    <a:lnTo>
                      <a:pt x="2131" y="747"/>
                    </a:lnTo>
                    <a:lnTo>
                      <a:pt x="2111" y="766"/>
                    </a:lnTo>
                    <a:close/>
                    <a:moveTo>
                      <a:pt x="2069" y="721"/>
                    </a:moveTo>
                    <a:lnTo>
                      <a:pt x="2066" y="714"/>
                    </a:lnTo>
                    <a:lnTo>
                      <a:pt x="2079" y="711"/>
                    </a:lnTo>
                    <a:lnTo>
                      <a:pt x="2069" y="721"/>
                    </a:lnTo>
                    <a:close/>
                    <a:moveTo>
                      <a:pt x="2066" y="714"/>
                    </a:moveTo>
                    <a:lnTo>
                      <a:pt x="2059" y="689"/>
                    </a:lnTo>
                    <a:lnTo>
                      <a:pt x="2086" y="682"/>
                    </a:lnTo>
                    <a:lnTo>
                      <a:pt x="2092" y="707"/>
                    </a:lnTo>
                    <a:lnTo>
                      <a:pt x="2066" y="714"/>
                    </a:lnTo>
                    <a:close/>
                    <a:moveTo>
                      <a:pt x="2079" y="674"/>
                    </a:moveTo>
                    <a:lnTo>
                      <a:pt x="2084" y="676"/>
                    </a:lnTo>
                    <a:lnTo>
                      <a:pt x="2086" y="682"/>
                    </a:lnTo>
                    <a:lnTo>
                      <a:pt x="2072" y="686"/>
                    </a:lnTo>
                    <a:lnTo>
                      <a:pt x="2079" y="674"/>
                    </a:lnTo>
                    <a:close/>
                    <a:moveTo>
                      <a:pt x="2066" y="699"/>
                    </a:moveTo>
                    <a:lnTo>
                      <a:pt x="2025" y="679"/>
                    </a:lnTo>
                    <a:lnTo>
                      <a:pt x="2039" y="654"/>
                    </a:lnTo>
                    <a:lnTo>
                      <a:pt x="2079" y="674"/>
                    </a:lnTo>
                    <a:lnTo>
                      <a:pt x="2066" y="699"/>
                    </a:lnTo>
                    <a:close/>
                    <a:moveTo>
                      <a:pt x="2025" y="679"/>
                    </a:moveTo>
                    <a:lnTo>
                      <a:pt x="2020" y="676"/>
                    </a:lnTo>
                    <a:lnTo>
                      <a:pt x="2019" y="669"/>
                    </a:lnTo>
                    <a:lnTo>
                      <a:pt x="2032" y="666"/>
                    </a:lnTo>
                    <a:lnTo>
                      <a:pt x="2025" y="679"/>
                    </a:lnTo>
                    <a:close/>
                    <a:moveTo>
                      <a:pt x="2019" y="669"/>
                    </a:moveTo>
                    <a:lnTo>
                      <a:pt x="2007" y="629"/>
                    </a:lnTo>
                    <a:lnTo>
                      <a:pt x="2034" y="622"/>
                    </a:lnTo>
                    <a:lnTo>
                      <a:pt x="2046" y="662"/>
                    </a:lnTo>
                    <a:lnTo>
                      <a:pt x="2019" y="669"/>
                    </a:lnTo>
                    <a:close/>
                    <a:moveTo>
                      <a:pt x="2027" y="614"/>
                    </a:moveTo>
                    <a:lnTo>
                      <a:pt x="2034" y="617"/>
                    </a:lnTo>
                    <a:lnTo>
                      <a:pt x="2034" y="622"/>
                    </a:lnTo>
                    <a:lnTo>
                      <a:pt x="2020" y="626"/>
                    </a:lnTo>
                    <a:lnTo>
                      <a:pt x="2027" y="614"/>
                    </a:lnTo>
                    <a:close/>
                    <a:moveTo>
                      <a:pt x="2014" y="637"/>
                    </a:moveTo>
                    <a:lnTo>
                      <a:pt x="1955" y="606"/>
                    </a:lnTo>
                    <a:lnTo>
                      <a:pt x="1969" y="581"/>
                    </a:lnTo>
                    <a:lnTo>
                      <a:pt x="2027" y="614"/>
                    </a:lnTo>
                    <a:lnTo>
                      <a:pt x="2014" y="637"/>
                    </a:lnTo>
                    <a:close/>
                    <a:moveTo>
                      <a:pt x="1964" y="579"/>
                    </a:moveTo>
                    <a:lnTo>
                      <a:pt x="1969" y="581"/>
                    </a:lnTo>
                    <a:lnTo>
                      <a:pt x="1962" y="592"/>
                    </a:lnTo>
                    <a:lnTo>
                      <a:pt x="1964" y="579"/>
                    </a:lnTo>
                    <a:close/>
                    <a:moveTo>
                      <a:pt x="1960" y="607"/>
                    </a:moveTo>
                    <a:lnTo>
                      <a:pt x="1910" y="599"/>
                    </a:lnTo>
                    <a:lnTo>
                      <a:pt x="1915" y="571"/>
                    </a:lnTo>
                    <a:lnTo>
                      <a:pt x="1964" y="579"/>
                    </a:lnTo>
                    <a:lnTo>
                      <a:pt x="1960" y="607"/>
                    </a:lnTo>
                    <a:close/>
                    <a:moveTo>
                      <a:pt x="1910" y="599"/>
                    </a:moveTo>
                    <a:lnTo>
                      <a:pt x="1905" y="596"/>
                    </a:lnTo>
                    <a:lnTo>
                      <a:pt x="1912" y="586"/>
                    </a:lnTo>
                    <a:lnTo>
                      <a:pt x="1910" y="599"/>
                    </a:lnTo>
                    <a:close/>
                    <a:moveTo>
                      <a:pt x="1905" y="596"/>
                    </a:moveTo>
                    <a:lnTo>
                      <a:pt x="1877" y="576"/>
                    </a:lnTo>
                    <a:lnTo>
                      <a:pt x="1894" y="554"/>
                    </a:lnTo>
                    <a:lnTo>
                      <a:pt x="1920" y="574"/>
                    </a:lnTo>
                    <a:lnTo>
                      <a:pt x="1905" y="596"/>
                    </a:lnTo>
                    <a:close/>
                    <a:moveTo>
                      <a:pt x="1890" y="552"/>
                    </a:moveTo>
                    <a:lnTo>
                      <a:pt x="1894" y="554"/>
                    </a:lnTo>
                    <a:lnTo>
                      <a:pt x="1885" y="564"/>
                    </a:lnTo>
                    <a:lnTo>
                      <a:pt x="1890" y="552"/>
                    </a:lnTo>
                    <a:close/>
                    <a:moveTo>
                      <a:pt x="1879" y="577"/>
                    </a:moveTo>
                    <a:lnTo>
                      <a:pt x="1840" y="560"/>
                    </a:lnTo>
                    <a:lnTo>
                      <a:pt x="1850" y="535"/>
                    </a:lnTo>
                    <a:lnTo>
                      <a:pt x="1890" y="552"/>
                    </a:lnTo>
                    <a:lnTo>
                      <a:pt x="1879" y="577"/>
                    </a:lnTo>
                    <a:close/>
                    <a:moveTo>
                      <a:pt x="1849" y="534"/>
                    </a:moveTo>
                    <a:lnTo>
                      <a:pt x="1850" y="535"/>
                    </a:lnTo>
                    <a:lnTo>
                      <a:pt x="1845" y="547"/>
                    </a:lnTo>
                    <a:lnTo>
                      <a:pt x="1849" y="534"/>
                    </a:lnTo>
                    <a:close/>
                    <a:moveTo>
                      <a:pt x="1842" y="560"/>
                    </a:moveTo>
                    <a:lnTo>
                      <a:pt x="1774" y="542"/>
                    </a:lnTo>
                    <a:lnTo>
                      <a:pt x="1780" y="515"/>
                    </a:lnTo>
                    <a:lnTo>
                      <a:pt x="1849" y="534"/>
                    </a:lnTo>
                    <a:lnTo>
                      <a:pt x="1842" y="560"/>
                    </a:lnTo>
                    <a:close/>
                    <a:moveTo>
                      <a:pt x="1774" y="542"/>
                    </a:moveTo>
                    <a:lnTo>
                      <a:pt x="1772" y="542"/>
                    </a:lnTo>
                    <a:lnTo>
                      <a:pt x="1777" y="529"/>
                    </a:lnTo>
                    <a:lnTo>
                      <a:pt x="1774" y="542"/>
                    </a:lnTo>
                    <a:close/>
                    <a:moveTo>
                      <a:pt x="1772" y="542"/>
                    </a:moveTo>
                    <a:lnTo>
                      <a:pt x="1719" y="517"/>
                    </a:lnTo>
                    <a:lnTo>
                      <a:pt x="1730" y="492"/>
                    </a:lnTo>
                    <a:lnTo>
                      <a:pt x="1784" y="515"/>
                    </a:lnTo>
                    <a:lnTo>
                      <a:pt x="1772" y="542"/>
                    </a:lnTo>
                    <a:close/>
                    <a:moveTo>
                      <a:pt x="1719" y="517"/>
                    </a:moveTo>
                    <a:lnTo>
                      <a:pt x="1714" y="514"/>
                    </a:lnTo>
                    <a:lnTo>
                      <a:pt x="1725" y="505"/>
                    </a:lnTo>
                    <a:lnTo>
                      <a:pt x="1719" y="517"/>
                    </a:lnTo>
                    <a:close/>
                    <a:moveTo>
                      <a:pt x="1714" y="514"/>
                    </a:moveTo>
                    <a:lnTo>
                      <a:pt x="1685" y="484"/>
                    </a:lnTo>
                    <a:lnTo>
                      <a:pt x="1705" y="464"/>
                    </a:lnTo>
                    <a:lnTo>
                      <a:pt x="1735" y="495"/>
                    </a:lnTo>
                    <a:lnTo>
                      <a:pt x="1714" y="514"/>
                    </a:lnTo>
                    <a:close/>
                    <a:moveTo>
                      <a:pt x="1685" y="484"/>
                    </a:moveTo>
                    <a:lnTo>
                      <a:pt x="1682" y="477"/>
                    </a:lnTo>
                    <a:lnTo>
                      <a:pt x="1695" y="474"/>
                    </a:lnTo>
                    <a:lnTo>
                      <a:pt x="1685" y="484"/>
                    </a:lnTo>
                    <a:close/>
                    <a:moveTo>
                      <a:pt x="1682" y="477"/>
                    </a:moveTo>
                    <a:lnTo>
                      <a:pt x="1675" y="454"/>
                    </a:lnTo>
                    <a:lnTo>
                      <a:pt x="1702" y="447"/>
                    </a:lnTo>
                    <a:lnTo>
                      <a:pt x="1709" y="470"/>
                    </a:lnTo>
                    <a:lnTo>
                      <a:pt x="1682" y="477"/>
                    </a:lnTo>
                    <a:close/>
                    <a:moveTo>
                      <a:pt x="1699" y="440"/>
                    </a:moveTo>
                    <a:lnTo>
                      <a:pt x="1702" y="447"/>
                    </a:lnTo>
                    <a:lnTo>
                      <a:pt x="1689" y="450"/>
                    </a:lnTo>
                    <a:lnTo>
                      <a:pt x="1699" y="440"/>
                    </a:lnTo>
                    <a:close/>
                    <a:moveTo>
                      <a:pt x="1680" y="460"/>
                    </a:moveTo>
                    <a:lnTo>
                      <a:pt x="1602" y="392"/>
                    </a:lnTo>
                    <a:lnTo>
                      <a:pt x="1620" y="370"/>
                    </a:lnTo>
                    <a:lnTo>
                      <a:pt x="1699" y="440"/>
                    </a:lnTo>
                    <a:lnTo>
                      <a:pt x="1680" y="460"/>
                    </a:lnTo>
                    <a:close/>
                    <a:moveTo>
                      <a:pt x="1602" y="392"/>
                    </a:moveTo>
                    <a:lnTo>
                      <a:pt x="1597" y="389"/>
                    </a:lnTo>
                    <a:lnTo>
                      <a:pt x="1597" y="382"/>
                    </a:lnTo>
                    <a:lnTo>
                      <a:pt x="1612" y="382"/>
                    </a:lnTo>
                    <a:lnTo>
                      <a:pt x="1602" y="392"/>
                    </a:lnTo>
                    <a:close/>
                    <a:moveTo>
                      <a:pt x="1597" y="382"/>
                    </a:moveTo>
                    <a:lnTo>
                      <a:pt x="1597" y="360"/>
                    </a:lnTo>
                    <a:lnTo>
                      <a:pt x="1623" y="360"/>
                    </a:lnTo>
                    <a:lnTo>
                      <a:pt x="1625" y="380"/>
                    </a:lnTo>
                    <a:lnTo>
                      <a:pt x="1597" y="382"/>
                    </a:lnTo>
                    <a:close/>
                    <a:moveTo>
                      <a:pt x="1617" y="349"/>
                    </a:moveTo>
                    <a:lnTo>
                      <a:pt x="1623" y="352"/>
                    </a:lnTo>
                    <a:lnTo>
                      <a:pt x="1623" y="360"/>
                    </a:lnTo>
                    <a:lnTo>
                      <a:pt x="1610" y="360"/>
                    </a:lnTo>
                    <a:lnTo>
                      <a:pt x="1617" y="349"/>
                    </a:lnTo>
                    <a:close/>
                    <a:moveTo>
                      <a:pt x="1603" y="372"/>
                    </a:moveTo>
                    <a:lnTo>
                      <a:pt x="1588" y="365"/>
                    </a:lnTo>
                    <a:lnTo>
                      <a:pt x="1602" y="340"/>
                    </a:lnTo>
                    <a:lnTo>
                      <a:pt x="1617" y="349"/>
                    </a:lnTo>
                    <a:lnTo>
                      <a:pt x="1603" y="372"/>
                    </a:lnTo>
                    <a:close/>
                    <a:moveTo>
                      <a:pt x="1588" y="365"/>
                    </a:moveTo>
                    <a:lnTo>
                      <a:pt x="1588" y="365"/>
                    </a:lnTo>
                    <a:lnTo>
                      <a:pt x="1595" y="352"/>
                    </a:lnTo>
                    <a:lnTo>
                      <a:pt x="1588" y="365"/>
                    </a:lnTo>
                    <a:close/>
                    <a:moveTo>
                      <a:pt x="1588" y="365"/>
                    </a:moveTo>
                    <a:lnTo>
                      <a:pt x="1557" y="347"/>
                    </a:lnTo>
                    <a:lnTo>
                      <a:pt x="1570" y="323"/>
                    </a:lnTo>
                    <a:lnTo>
                      <a:pt x="1602" y="340"/>
                    </a:lnTo>
                    <a:lnTo>
                      <a:pt x="1588" y="365"/>
                    </a:lnTo>
                    <a:close/>
                    <a:moveTo>
                      <a:pt x="1557" y="347"/>
                    </a:moveTo>
                    <a:lnTo>
                      <a:pt x="1552" y="342"/>
                    </a:lnTo>
                    <a:lnTo>
                      <a:pt x="1563" y="335"/>
                    </a:lnTo>
                    <a:lnTo>
                      <a:pt x="1557" y="347"/>
                    </a:lnTo>
                    <a:close/>
                    <a:moveTo>
                      <a:pt x="1552" y="342"/>
                    </a:moveTo>
                    <a:lnTo>
                      <a:pt x="1540" y="325"/>
                    </a:lnTo>
                    <a:lnTo>
                      <a:pt x="1565" y="310"/>
                    </a:lnTo>
                    <a:lnTo>
                      <a:pt x="1575" y="327"/>
                    </a:lnTo>
                    <a:lnTo>
                      <a:pt x="1552" y="342"/>
                    </a:lnTo>
                    <a:close/>
                    <a:moveTo>
                      <a:pt x="1553" y="303"/>
                    </a:moveTo>
                    <a:lnTo>
                      <a:pt x="1560" y="303"/>
                    </a:lnTo>
                    <a:lnTo>
                      <a:pt x="1565" y="310"/>
                    </a:lnTo>
                    <a:lnTo>
                      <a:pt x="1552" y="317"/>
                    </a:lnTo>
                    <a:lnTo>
                      <a:pt x="1553" y="303"/>
                    </a:lnTo>
                    <a:close/>
                    <a:moveTo>
                      <a:pt x="1550" y="332"/>
                    </a:moveTo>
                    <a:lnTo>
                      <a:pt x="1503" y="325"/>
                    </a:lnTo>
                    <a:lnTo>
                      <a:pt x="1507" y="297"/>
                    </a:lnTo>
                    <a:lnTo>
                      <a:pt x="1553" y="303"/>
                    </a:lnTo>
                    <a:lnTo>
                      <a:pt x="1550" y="332"/>
                    </a:lnTo>
                    <a:close/>
                    <a:moveTo>
                      <a:pt x="1503" y="325"/>
                    </a:moveTo>
                    <a:lnTo>
                      <a:pt x="1500" y="325"/>
                    </a:lnTo>
                    <a:lnTo>
                      <a:pt x="1505" y="312"/>
                    </a:lnTo>
                    <a:lnTo>
                      <a:pt x="1503" y="325"/>
                    </a:lnTo>
                    <a:close/>
                    <a:moveTo>
                      <a:pt x="1500" y="325"/>
                    </a:moveTo>
                    <a:lnTo>
                      <a:pt x="1455" y="308"/>
                    </a:lnTo>
                    <a:lnTo>
                      <a:pt x="1463" y="283"/>
                    </a:lnTo>
                    <a:lnTo>
                      <a:pt x="1508" y="298"/>
                    </a:lnTo>
                    <a:lnTo>
                      <a:pt x="1500" y="325"/>
                    </a:lnTo>
                    <a:close/>
                    <a:moveTo>
                      <a:pt x="1462" y="282"/>
                    </a:moveTo>
                    <a:lnTo>
                      <a:pt x="1463" y="283"/>
                    </a:lnTo>
                    <a:lnTo>
                      <a:pt x="1458" y="297"/>
                    </a:lnTo>
                    <a:lnTo>
                      <a:pt x="1462" y="282"/>
                    </a:lnTo>
                    <a:close/>
                    <a:moveTo>
                      <a:pt x="1457" y="310"/>
                    </a:moveTo>
                    <a:lnTo>
                      <a:pt x="1405" y="298"/>
                    </a:lnTo>
                    <a:lnTo>
                      <a:pt x="1410" y="270"/>
                    </a:lnTo>
                    <a:lnTo>
                      <a:pt x="1462" y="282"/>
                    </a:lnTo>
                    <a:lnTo>
                      <a:pt x="1457" y="310"/>
                    </a:lnTo>
                    <a:close/>
                    <a:moveTo>
                      <a:pt x="1405" y="298"/>
                    </a:moveTo>
                    <a:lnTo>
                      <a:pt x="1398" y="293"/>
                    </a:lnTo>
                    <a:lnTo>
                      <a:pt x="1407" y="285"/>
                    </a:lnTo>
                    <a:lnTo>
                      <a:pt x="1405" y="298"/>
                    </a:lnTo>
                    <a:close/>
                    <a:moveTo>
                      <a:pt x="1398" y="293"/>
                    </a:moveTo>
                    <a:lnTo>
                      <a:pt x="1378" y="275"/>
                    </a:lnTo>
                    <a:lnTo>
                      <a:pt x="1398" y="255"/>
                    </a:lnTo>
                    <a:lnTo>
                      <a:pt x="1417" y="275"/>
                    </a:lnTo>
                    <a:lnTo>
                      <a:pt x="1398" y="293"/>
                    </a:lnTo>
                    <a:close/>
                    <a:moveTo>
                      <a:pt x="1390" y="252"/>
                    </a:moveTo>
                    <a:lnTo>
                      <a:pt x="1398" y="255"/>
                    </a:lnTo>
                    <a:lnTo>
                      <a:pt x="1388" y="265"/>
                    </a:lnTo>
                    <a:lnTo>
                      <a:pt x="1390" y="252"/>
                    </a:lnTo>
                    <a:close/>
                    <a:moveTo>
                      <a:pt x="1388" y="280"/>
                    </a:moveTo>
                    <a:lnTo>
                      <a:pt x="1362" y="278"/>
                    </a:lnTo>
                    <a:lnTo>
                      <a:pt x="1363" y="250"/>
                    </a:lnTo>
                    <a:lnTo>
                      <a:pt x="1390" y="252"/>
                    </a:lnTo>
                    <a:lnTo>
                      <a:pt x="1388" y="280"/>
                    </a:lnTo>
                    <a:close/>
                    <a:moveTo>
                      <a:pt x="1362" y="278"/>
                    </a:moveTo>
                    <a:lnTo>
                      <a:pt x="1350" y="278"/>
                    </a:lnTo>
                    <a:lnTo>
                      <a:pt x="1348" y="267"/>
                    </a:lnTo>
                    <a:lnTo>
                      <a:pt x="1362" y="265"/>
                    </a:lnTo>
                    <a:lnTo>
                      <a:pt x="1362" y="278"/>
                    </a:lnTo>
                    <a:close/>
                    <a:moveTo>
                      <a:pt x="1348" y="267"/>
                    </a:moveTo>
                    <a:lnTo>
                      <a:pt x="1343" y="240"/>
                    </a:lnTo>
                    <a:lnTo>
                      <a:pt x="1372" y="235"/>
                    </a:lnTo>
                    <a:lnTo>
                      <a:pt x="1377" y="262"/>
                    </a:lnTo>
                    <a:lnTo>
                      <a:pt x="1348" y="267"/>
                    </a:lnTo>
                    <a:close/>
                    <a:moveTo>
                      <a:pt x="1343" y="240"/>
                    </a:moveTo>
                    <a:lnTo>
                      <a:pt x="1345" y="232"/>
                    </a:lnTo>
                    <a:lnTo>
                      <a:pt x="1358" y="237"/>
                    </a:lnTo>
                    <a:lnTo>
                      <a:pt x="1343" y="240"/>
                    </a:lnTo>
                    <a:close/>
                    <a:moveTo>
                      <a:pt x="1345" y="232"/>
                    </a:moveTo>
                    <a:lnTo>
                      <a:pt x="1353" y="215"/>
                    </a:lnTo>
                    <a:lnTo>
                      <a:pt x="1378" y="227"/>
                    </a:lnTo>
                    <a:lnTo>
                      <a:pt x="1370" y="243"/>
                    </a:lnTo>
                    <a:lnTo>
                      <a:pt x="1345" y="232"/>
                    </a:lnTo>
                    <a:close/>
                    <a:moveTo>
                      <a:pt x="1380" y="227"/>
                    </a:moveTo>
                    <a:lnTo>
                      <a:pt x="1378" y="227"/>
                    </a:lnTo>
                    <a:lnTo>
                      <a:pt x="1367" y="222"/>
                    </a:lnTo>
                    <a:lnTo>
                      <a:pt x="1380" y="227"/>
                    </a:lnTo>
                    <a:close/>
                    <a:moveTo>
                      <a:pt x="1353" y="215"/>
                    </a:moveTo>
                    <a:lnTo>
                      <a:pt x="1360" y="198"/>
                    </a:lnTo>
                    <a:lnTo>
                      <a:pt x="1387" y="210"/>
                    </a:lnTo>
                    <a:lnTo>
                      <a:pt x="1380" y="227"/>
                    </a:lnTo>
                    <a:lnTo>
                      <a:pt x="1353" y="215"/>
                    </a:lnTo>
                    <a:close/>
                    <a:moveTo>
                      <a:pt x="1387" y="200"/>
                    </a:moveTo>
                    <a:lnTo>
                      <a:pt x="1387" y="210"/>
                    </a:lnTo>
                    <a:lnTo>
                      <a:pt x="1373" y="205"/>
                    </a:lnTo>
                    <a:lnTo>
                      <a:pt x="1387" y="200"/>
                    </a:lnTo>
                    <a:close/>
                    <a:moveTo>
                      <a:pt x="1360" y="210"/>
                    </a:moveTo>
                    <a:lnTo>
                      <a:pt x="1352" y="185"/>
                    </a:lnTo>
                    <a:lnTo>
                      <a:pt x="1378" y="177"/>
                    </a:lnTo>
                    <a:lnTo>
                      <a:pt x="1387" y="200"/>
                    </a:lnTo>
                    <a:lnTo>
                      <a:pt x="1360" y="210"/>
                    </a:lnTo>
                    <a:close/>
                    <a:moveTo>
                      <a:pt x="1373" y="170"/>
                    </a:moveTo>
                    <a:lnTo>
                      <a:pt x="1378" y="177"/>
                    </a:lnTo>
                    <a:lnTo>
                      <a:pt x="1365" y="180"/>
                    </a:lnTo>
                    <a:lnTo>
                      <a:pt x="1373" y="170"/>
                    </a:lnTo>
                    <a:close/>
                    <a:moveTo>
                      <a:pt x="1357" y="192"/>
                    </a:moveTo>
                    <a:lnTo>
                      <a:pt x="1330" y="170"/>
                    </a:lnTo>
                    <a:lnTo>
                      <a:pt x="1347" y="148"/>
                    </a:lnTo>
                    <a:lnTo>
                      <a:pt x="1373" y="170"/>
                    </a:lnTo>
                    <a:lnTo>
                      <a:pt x="1357" y="192"/>
                    </a:lnTo>
                    <a:close/>
                    <a:moveTo>
                      <a:pt x="1330" y="170"/>
                    </a:moveTo>
                    <a:lnTo>
                      <a:pt x="1325" y="167"/>
                    </a:lnTo>
                    <a:lnTo>
                      <a:pt x="1323" y="160"/>
                    </a:lnTo>
                    <a:lnTo>
                      <a:pt x="1338" y="160"/>
                    </a:lnTo>
                    <a:lnTo>
                      <a:pt x="1330" y="170"/>
                    </a:lnTo>
                    <a:close/>
                    <a:moveTo>
                      <a:pt x="1323" y="160"/>
                    </a:moveTo>
                    <a:lnTo>
                      <a:pt x="1318" y="91"/>
                    </a:lnTo>
                    <a:lnTo>
                      <a:pt x="1347" y="90"/>
                    </a:lnTo>
                    <a:lnTo>
                      <a:pt x="1352" y="158"/>
                    </a:lnTo>
                    <a:lnTo>
                      <a:pt x="1323" y="160"/>
                    </a:lnTo>
                    <a:close/>
                    <a:moveTo>
                      <a:pt x="1335" y="76"/>
                    </a:moveTo>
                    <a:lnTo>
                      <a:pt x="1345" y="78"/>
                    </a:lnTo>
                    <a:lnTo>
                      <a:pt x="1347" y="90"/>
                    </a:lnTo>
                    <a:lnTo>
                      <a:pt x="1332" y="90"/>
                    </a:lnTo>
                    <a:lnTo>
                      <a:pt x="1335" y="76"/>
                    </a:lnTo>
                    <a:close/>
                    <a:moveTo>
                      <a:pt x="1330" y="105"/>
                    </a:moveTo>
                    <a:lnTo>
                      <a:pt x="1286" y="96"/>
                    </a:lnTo>
                    <a:lnTo>
                      <a:pt x="1291" y="70"/>
                    </a:lnTo>
                    <a:lnTo>
                      <a:pt x="1335" y="76"/>
                    </a:lnTo>
                    <a:lnTo>
                      <a:pt x="1330" y="105"/>
                    </a:lnTo>
                    <a:close/>
                    <a:moveTo>
                      <a:pt x="1286" y="96"/>
                    </a:moveTo>
                    <a:lnTo>
                      <a:pt x="1286" y="96"/>
                    </a:lnTo>
                    <a:lnTo>
                      <a:pt x="1290" y="83"/>
                    </a:lnTo>
                    <a:lnTo>
                      <a:pt x="1286" y="96"/>
                    </a:lnTo>
                    <a:close/>
                    <a:moveTo>
                      <a:pt x="1286" y="96"/>
                    </a:moveTo>
                    <a:lnTo>
                      <a:pt x="1253" y="88"/>
                    </a:lnTo>
                    <a:lnTo>
                      <a:pt x="1260" y="61"/>
                    </a:lnTo>
                    <a:lnTo>
                      <a:pt x="1293" y="70"/>
                    </a:lnTo>
                    <a:lnTo>
                      <a:pt x="1286" y="96"/>
                    </a:lnTo>
                    <a:close/>
                    <a:moveTo>
                      <a:pt x="1251" y="61"/>
                    </a:moveTo>
                    <a:lnTo>
                      <a:pt x="1260" y="61"/>
                    </a:lnTo>
                    <a:lnTo>
                      <a:pt x="1256" y="75"/>
                    </a:lnTo>
                    <a:lnTo>
                      <a:pt x="1251" y="61"/>
                    </a:lnTo>
                    <a:close/>
                    <a:moveTo>
                      <a:pt x="1261" y="88"/>
                    </a:moveTo>
                    <a:lnTo>
                      <a:pt x="1236" y="96"/>
                    </a:lnTo>
                    <a:lnTo>
                      <a:pt x="1226" y="70"/>
                    </a:lnTo>
                    <a:lnTo>
                      <a:pt x="1251" y="61"/>
                    </a:lnTo>
                    <a:lnTo>
                      <a:pt x="1261" y="88"/>
                    </a:lnTo>
                    <a:close/>
                    <a:moveTo>
                      <a:pt x="1236" y="96"/>
                    </a:moveTo>
                    <a:lnTo>
                      <a:pt x="1226" y="96"/>
                    </a:lnTo>
                    <a:lnTo>
                      <a:pt x="1231" y="83"/>
                    </a:lnTo>
                    <a:lnTo>
                      <a:pt x="1236" y="96"/>
                    </a:lnTo>
                    <a:close/>
                    <a:moveTo>
                      <a:pt x="1226" y="96"/>
                    </a:moveTo>
                    <a:lnTo>
                      <a:pt x="1156" y="73"/>
                    </a:lnTo>
                    <a:lnTo>
                      <a:pt x="1165" y="46"/>
                    </a:lnTo>
                    <a:lnTo>
                      <a:pt x="1236" y="70"/>
                    </a:lnTo>
                    <a:lnTo>
                      <a:pt x="1226" y="96"/>
                    </a:lnTo>
                    <a:close/>
                    <a:moveTo>
                      <a:pt x="1163" y="46"/>
                    </a:moveTo>
                    <a:lnTo>
                      <a:pt x="1165" y="46"/>
                    </a:lnTo>
                    <a:lnTo>
                      <a:pt x="1161" y="60"/>
                    </a:lnTo>
                    <a:lnTo>
                      <a:pt x="1163" y="46"/>
                    </a:lnTo>
                    <a:close/>
                    <a:moveTo>
                      <a:pt x="1158" y="73"/>
                    </a:moveTo>
                    <a:lnTo>
                      <a:pt x="1066" y="56"/>
                    </a:lnTo>
                    <a:lnTo>
                      <a:pt x="1071" y="30"/>
                    </a:lnTo>
                    <a:lnTo>
                      <a:pt x="1163" y="46"/>
                    </a:lnTo>
                    <a:lnTo>
                      <a:pt x="1158" y="73"/>
                    </a:lnTo>
                    <a:close/>
                    <a:moveTo>
                      <a:pt x="1066" y="56"/>
                    </a:moveTo>
                    <a:lnTo>
                      <a:pt x="1060" y="53"/>
                    </a:lnTo>
                    <a:lnTo>
                      <a:pt x="1070" y="43"/>
                    </a:lnTo>
                    <a:lnTo>
                      <a:pt x="1066" y="56"/>
                    </a:lnTo>
                    <a:close/>
                    <a:moveTo>
                      <a:pt x="1060" y="53"/>
                    </a:moveTo>
                    <a:lnTo>
                      <a:pt x="1043" y="36"/>
                    </a:lnTo>
                    <a:lnTo>
                      <a:pt x="1063" y="16"/>
                    </a:lnTo>
                    <a:lnTo>
                      <a:pt x="1080" y="33"/>
                    </a:lnTo>
                    <a:lnTo>
                      <a:pt x="1060" y="53"/>
                    </a:lnTo>
                    <a:close/>
                    <a:moveTo>
                      <a:pt x="1055" y="13"/>
                    </a:moveTo>
                    <a:lnTo>
                      <a:pt x="1063" y="16"/>
                    </a:lnTo>
                    <a:lnTo>
                      <a:pt x="1053" y="26"/>
                    </a:lnTo>
                    <a:lnTo>
                      <a:pt x="1055" y="13"/>
                    </a:lnTo>
                    <a:close/>
                    <a:moveTo>
                      <a:pt x="1050" y="40"/>
                    </a:moveTo>
                    <a:lnTo>
                      <a:pt x="991" y="30"/>
                    </a:lnTo>
                    <a:lnTo>
                      <a:pt x="996" y="1"/>
                    </a:lnTo>
                    <a:lnTo>
                      <a:pt x="1055" y="13"/>
                    </a:lnTo>
                    <a:lnTo>
                      <a:pt x="1050" y="40"/>
                    </a:lnTo>
                    <a:close/>
                    <a:moveTo>
                      <a:pt x="985" y="5"/>
                    </a:moveTo>
                    <a:lnTo>
                      <a:pt x="990" y="0"/>
                    </a:lnTo>
                    <a:lnTo>
                      <a:pt x="996" y="1"/>
                    </a:lnTo>
                    <a:lnTo>
                      <a:pt x="993" y="15"/>
                    </a:lnTo>
                    <a:lnTo>
                      <a:pt x="985" y="5"/>
                    </a:lnTo>
                    <a:close/>
                    <a:moveTo>
                      <a:pt x="1001" y="26"/>
                    </a:moveTo>
                    <a:lnTo>
                      <a:pt x="983" y="40"/>
                    </a:lnTo>
                    <a:lnTo>
                      <a:pt x="966" y="18"/>
                    </a:lnTo>
                    <a:lnTo>
                      <a:pt x="985" y="5"/>
                    </a:lnTo>
                    <a:lnTo>
                      <a:pt x="1001" y="26"/>
                    </a:lnTo>
                    <a:close/>
                    <a:moveTo>
                      <a:pt x="961" y="28"/>
                    </a:moveTo>
                    <a:lnTo>
                      <a:pt x="966" y="18"/>
                    </a:lnTo>
                    <a:lnTo>
                      <a:pt x="975" y="30"/>
                    </a:lnTo>
                    <a:lnTo>
                      <a:pt x="961" y="28"/>
                    </a:lnTo>
                    <a:close/>
                    <a:moveTo>
                      <a:pt x="988" y="31"/>
                    </a:moveTo>
                    <a:lnTo>
                      <a:pt x="985" y="53"/>
                    </a:lnTo>
                    <a:lnTo>
                      <a:pt x="958" y="48"/>
                    </a:lnTo>
                    <a:lnTo>
                      <a:pt x="961" y="28"/>
                    </a:lnTo>
                    <a:lnTo>
                      <a:pt x="988" y="31"/>
                    </a:lnTo>
                    <a:close/>
                    <a:moveTo>
                      <a:pt x="985" y="53"/>
                    </a:moveTo>
                    <a:lnTo>
                      <a:pt x="983" y="65"/>
                    </a:lnTo>
                    <a:lnTo>
                      <a:pt x="971" y="65"/>
                    </a:lnTo>
                    <a:lnTo>
                      <a:pt x="971" y="50"/>
                    </a:lnTo>
                    <a:lnTo>
                      <a:pt x="985" y="53"/>
                    </a:lnTo>
                    <a:close/>
                    <a:moveTo>
                      <a:pt x="971" y="65"/>
                    </a:moveTo>
                    <a:lnTo>
                      <a:pt x="946" y="65"/>
                    </a:lnTo>
                    <a:lnTo>
                      <a:pt x="946" y="36"/>
                    </a:lnTo>
                    <a:lnTo>
                      <a:pt x="971" y="36"/>
                    </a:lnTo>
                    <a:lnTo>
                      <a:pt x="971" y="65"/>
                    </a:lnTo>
                    <a:close/>
                    <a:moveTo>
                      <a:pt x="946" y="65"/>
                    </a:moveTo>
                    <a:lnTo>
                      <a:pt x="938" y="65"/>
                    </a:lnTo>
                    <a:lnTo>
                      <a:pt x="935" y="58"/>
                    </a:lnTo>
                    <a:lnTo>
                      <a:pt x="946" y="50"/>
                    </a:lnTo>
                    <a:lnTo>
                      <a:pt x="946" y="65"/>
                    </a:lnTo>
                    <a:close/>
                    <a:moveTo>
                      <a:pt x="935" y="58"/>
                    </a:moveTo>
                    <a:lnTo>
                      <a:pt x="923" y="38"/>
                    </a:lnTo>
                    <a:lnTo>
                      <a:pt x="946" y="23"/>
                    </a:lnTo>
                    <a:lnTo>
                      <a:pt x="958" y="43"/>
                    </a:lnTo>
                    <a:lnTo>
                      <a:pt x="935" y="58"/>
                    </a:lnTo>
                    <a:close/>
                    <a:moveTo>
                      <a:pt x="945" y="20"/>
                    </a:moveTo>
                    <a:lnTo>
                      <a:pt x="946" y="23"/>
                    </a:lnTo>
                    <a:lnTo>
                      <a:pt x="935" y="30"/>
                    </a:lnTo>
                    <a:lnTo>
                      <a:pt x="945" y="20"/>
                    </a:lnTo>
                    <a:close/>
                    <a:moveTo>
                      <a:pt x="926" y="41"/>
                    </a:moveTo>
                    <a:lnTo>
                      <a:pt x="913" y="30"/>
                    </a:lnTo>
                    <a:lnTo>
                      <a:pt x="931" y="8"/>
                    </a:lnTo>
                    <a:lnTo>
                      <a:pt x="945" y="20"/>
                    </a:lnTo>
                    <a:lnTo>
                      <a:pt x="926" y="41"/>
                    </a:lnTo>
                    <a:close/>
                    <a:moveTo>
                      <a:pt x="921" y="5"/>
                    </a:moveTo>
                    <a:lnTo>
                      <a:pt x="931" y="8"/>
                    </a:lnTo>
                    <a:lnTo>
                      <a:pt x="921" y="18"/>
                    </a:lnTo>
                    <a:lnTo>
                      <a:pt x="921" y="5"/>
                    </a:lnTo>
                    <a:close/>
                    <a:moveTo>
                      <a:pt x="921" y="33"/>
                    </a:moveTo>
                    <a:lnTo>
                      <a:pt x="893" y="33"/>
                    </a:lnTo>
                    <a:lnTo>
                      <a:pt x="893" y="5"/>
                    </a:lnTo>
                    <a:lnTo>
                      <a:pt x="921" y="5"/>
                    </a:lnTo>
                    <a:lnTo>
                      <a:pt x="921" y="33"/>
                    </a:lnTo>
                    <a:close/>
                    <a:moveTo>
                      <a:pt x="888" y="6"/>
                    </a:moveTo>
                    <a:lnTo>
                      <a:pt x="893" y="5"/>
                    </a:lnTo>
                    <a:lnTo>
                      <a:pt x="893" y="18"/>
                    </a:lnTo>
                    <a:lnTo>
                      <a:pt x="888" y="6"/>
                    </a:lnTo>
                    <a:close/>
                    <a:moveTo>
                      <a:pt x="898" y="31"/>
                    </a:moveTo>
                    <a:lnTo>
                      <a:pt x="878" y="40"/>
                    </a:lnTo>
                    <a:lnTo>
                      <a:pt x="868" y="13"/>
                    </a:lnTo>
                    <a:lnTo>
                      <a:pt x="888" y="6"/>
                    </a:lnTo>
                    <a:lnTo>
                      <a:pt x="898" y="31"/>
                    </a:lnTo>
                    <a:close/>
                    <a:moveTo>
                      <a:pt x="863" y="18"/>
                    </a:moveTo>
                    <a:lnTo>
                      <a:pt x="868" y="13"/>
                    </a:lnTo>
                    <a:lnTo>
                      <a:pt x="873" y="26"/>
                    </a:lnTo>
                    <a:lnTo>
                      <a:pt x="863" y="18"/>
                    </a:lnTo>
                    <a:close/>
                    <a:moveTo>
                      <a:pt x="884" y="35"/>
                    </a:moveTo>
                    <a:lnTo>
                      <a:pt x="868" y="58"/>
                    </a:lnTo>
                    <a:lnTo>
                      <a:pt x="844" y="43"/>
                    </a:lnTo>
                    <a:lnTo>
                      <a:pt x="863" y="18"/>
                    </a:lnTo>
                    <a:lnTo>
                      <a:pt x="884" y="35"/>
                    </a:lnTo>
                    <a:close/>
                    <a:moveTo>
                      <a:pt x="843" y="55"/>
                    </a:moveTo>
                    <a:lnTo>
                      <a:pt x="841" y="48"/>
                    </a:lnTo>
                    <a:lnTo>
                      <a:pt x="844" y="43"/>
                    </a:lnTo>
                    <a:lnTo>
                      <a:pt x="856" y="50"/>
                    </a:lnTo>
                    <a:lnTo>
                      <a:pt x="843" y="55"/>
                    </a:lnTo>
                    <a:close/>
                    <a:moveTo>
                      <a:pt x="869" y="46"/>
                    </a:moveTo>
                    <a:lnTo>
                      <a:pt x="876" y="71"/>
                    </a:lnTo>
                    <a:lnTo>
                      <a:pt x="849" y="80"/>
                    </a:lnTo>
                    <a:lnTo>
                      <a:pt x="843" y="55"/>
                    </a:lnTo>
                    <a:lnTo>
                      <a:pt x="869" y="46"/>
                    </a:lnTo>
                    <a:close/>
                    <a:moveTo>
                      <a:pt x="876" y="71"/>
                    </a:moveTo>
                    <a:lnTo>
                      <a:pt x="878" y="75"/>
                    </a:lnTo>
                    <a:lnTo>
                      <a:pt x="863" y="76"/>
                    </a:lnTo>
                    <a:lnTo>
                      <a:pt x="876" y="71"/>
                    </a:lnTo>
                    <a:close/>
                    <a:moveTo>
                      <a:pt x="878" y="75"/>
                    </a:moveTo>
                    <a:lnTo>
                      <a:pt x="881" y="132"/>
                    </a:lnTo>
                    <a:lnTo>
                      <a:pt x="853" y="133"/>
                    </a:lnTo>
                    <a:lnTo>
                      <a:pt x="849" y="76"/>
                    </a:lnTo>
                    <a:lnTo>
                      <a:pt x="878" y="75"/>
                    </a:lnTo>
                    <a:close/>
                    <a:moveTo>
                      <a:pt x="881" y="132"/>
                    </a:moveTo>
                    <a:lnTo>
                      <a:pt x="881" y="135"/>
                    </a:lnTo>
                    <a:lnTo>
                      <a:pt x="868" y="132"/>
                    </a:lnTo>
                    <a:lnTo>
                      <a:pt x="881" y="132"/>
                    </a:lnTo>
                    <a:close/>
                    <a:moveTo>
                      <a:pt x="881" y="135"/>
                    </a:moveTo>
                    <a:lnTo>
                      <a:pt x="869" y="183"/>
                    </a:lnTo>
                    <a:lnTo>
                      <a:pt x="843" y="177"/>
                    </a:lnTo>
                    <a:lnTo>
                      <a:pt x="854" y="128"/>
                    </a:lnTo>
                    <a:lnTo>
                      <a:pt x="881" y="135"/>
                    </a:lnTo>
                    <a:close/>
                    <a:moveTo>
                      <a:pt x="869" y="183"/>
                    </a:moveTo>
                    <a:lnTo>
                      <a:pt x="866" y="190"/>
                    </a:lnTo>
                    <a:lnTo>
                      <a:pt x="856" y="180"/>
                    </a:lnTo>
                    <a:lnTo>
                      <a:pt x="869" y="183"/>
                    </a:lnTo>
                    <a:close/>
                    <a:moveTo>
                      <a:pt x="866" y="190"/>
                    </a:moveTo>
                    <a:lnTo>
                      <a:pt x="834" y="222"/>
                    </a:lnTo>
                    <a:lnTo>
                      <a:pt x="814" y="203"/>
                    </a:lnTo>
                    <a:lnTo>
                      <a:pt x="846" y="170"/>
                    </a:lnTo>
                    <a:lnTo>
                      <a:pt x="866" y="190"/>
                    </a:lnTo>
                    <a:close/>
                    <a:moveTo>
                      <a:pt x="834" y="222"/>
                    </a:moveTo>
                    <a:lnTo>
                      <a:pt x="824" y="227"/>
                    </a:lnTo>
                    <a:lnTo>
                      <a:pt x="824" y="212"/>
                    </a:lnTo>
                    <a:lnTo>
                      <a:pt x="834" y="222"/>
                    </a:lnTo>
                    <a:close/>
                    <a:moveTo>
                      <a:pt x="824" y="227"/>
                    </a:moveTo>
                    <a:lnTo>
                      <a:pt x="778" y="228"/>
                    </a:lnTo>
                    <a:lnTo>
                      <a:pt x="778" y="200"/>
                    </a:lnTo>
                    <a:lnTo>
                      <a:pt x="823" y="198"/>
                    </a:lnTo>
                    <a:lnTo>
                      <a:pt x="824" y="227"/>
                    </a:lnTo>
                    <a:close/>
                    <a:moveTo>
                      <a:pt x="764" y="213"/>
                    </a:moveTo>
                    <a:lnTo>
                      <a:pt x="766" y="202"/>
                    </a:lnTo>
                    <a:lnTo>
                      <a:pt x="778" y="200"/>
                    </a:lnTo>
                    <a:lnTo>
                      <a:pt x="778" y="215"/>
                    </a:lnTo>
                    <a:lnTo>
                      <a:pt x="764" y="213"/>
                    </a:lnTo>
                    <a:close/>
                    <a:moveTo>
                      <a:pt x="791" y="217"/>
                    </a:moveTo>
                    <a:lnTo>
                      <a:pt x="786" y="262"/>
                    </a:lnTo>
                    <a:lnTo>
                      <a:pt x="759" y="260"/>
                    </a:lnTo>
                    <a:lnTo>
                      <a:pt x="764" y="213"/>
                    </a:lnTo>
                    <a:lnTo>
                      <a:pt x="791" y="217"/>
                    </a:lnTo>
                    <a:close/>
                    <a:moveTo>
                      <a:pt x="786" y="262"/>
                    </a:moveTo>
                    <a:lnTo>
                      <a:pt x="786" y="263"/>
                    </a:lnTo>
                    <a:lnTo>
                      <a:pt x="773" y="260"/>
                    </a:lnTo>
                    <a:lnTo>
                      <a:pt x="786" y="262"/>
                    </a:lnTo>
                    <a:close/>
                    <a:moveTo>
                      <a:pt x="786" y="263"/>
                    </a:moveTo>
                    <a:lnTo>
                      <a:pt x="779" y="295"/>
                    </a:lnTo>
                    <a:lnTo>
                      <a:pt x="753" y="288"/>
                    </a:lnTo>
                    <a:lnTo>
                      <a:pt x="759" y="258"/>
                    </a:lnTo>
                    <a:lnTo>
                      <a:pt x="786" y="263"/>
                    </a:lnTo>
                    <a:close/>
                    <a:moveTo>
                      <a:pt x="779" y="295"/>
                    </a:moveTo>
                    <a:lnTo>
                      <a:pt x="778" y="303"/>
                    </a:lnTo>
                    <a:lnTo>
                      <a:pt x="768" y="305"/>
                    </a:lnTo>
                    <a:lnTo>
                      <a:pt x="766" y="292"/>
                    </a:lnTo>
                    <a:lnTo>
                      <a:pt x="779" y="295"/>
                    </a:lnTo>
                    <a:close/>
                    <a:moveTo>
                      <a:pt x="768" y="305"/>
                    </a:moveTo>
                    <a:lnTo>
                      <a:pt x="716" y="313"/>
                    </a:lnTo>
                    <a:lnTo>
                      <a:pt x="713" y="287"/>
                    </a:lnTo>
                    <a:lnTo>
                      <a:pt x="764" y="278"/>
                    </a:lnTo>
                    <a:lnTo>
                      <a:pt x="768" y="305"/>
                    </a:lnTo>
                    <a:close/>
                    <a:moveTo>
                      <a:pt x="716" y="313"/>
                    </a:moveTo>
                    <a:lnTo>
                      <a:pt x="708" y="312"/>
                    </a:lnTo>
                    <a:lnTo>
                      <a:pt x="714" y="300"/>
                    </a:lnTo>
                    <a:lnTo>
                      <a:pt x="716" y="313"/>
                    </a:lnTo>
                    <a:close/>
                    <a:moveTo>
                      <a:pt x="708" y="312"/>
                    </a:moveTo>
                    <a:lnTo>
                      <a:pt x="678" y="295"/>
                    </a:lnTo>
                    <a:lnTo>
                      <a:pt x="691" y="272"/>
                    </a:lnTo>
                    <a:lnTo>
                      <a:pt x="721" y="287"/>
                    </a:lnTo>
                    <a:lnTo>
                      <a:pt x="708" y="312"/>
                    </a:lnTo>
                    <a:close/>
                    <a:moveTo>
                      <a:pt x="678" y="295"/>
                    </a:moveTo>
                    <a:lnTo>
                      <a:pt x="674" y="293"/>
                    </a:lnTo>
                    <a:lnTo>
                      <a:pt x="684" y="283"/>
                    </a:lnTo>
                    <a:lnTo>
                      <a:pt x="678" y="295"/>
                    </a:lnTo>
                    <a:close/>
                    <a:moveTo>
                      <a:pt x="674" y="293"/>
                    </a:moveTo>
                    <a:lnTo>
                      <a:pt x="659" y="277"/>
                    </a:lnTo>
                    <a:lnTo>
                      <a:pt x="679" y="257"/>
                    </a:lnTo>
                    <a:lnTo>
                      <a:pt x="696" y="275"/>
                    </a:lnTo>
                    <a:lnTo>
                      <a:pt x="674" y="293"/>
                    </a:lnTo>
                    <a:close/>
                    <a:moveTo>
                      <a:pt x="659" y="277"/>
                    </a:moveTo>
                    <a:lnTo>
                      <a:pt x="656" y="267"/>
                    </a:lnTo>
                    <a:lnTo>
                      <a:pt x="669" y="267"/>
                    </a:lnTo>
                    <a:lnTo>
                      <a:pt x="659" y="277"/>
                    </a:lnTo>
                    <a:close/>
                    <a:moveTo>
                      <a:pt x="656" y="267"/>
                    </a:moveTo>
                    <a:lnTo>
                      <a:pt x="656" y="237"/>
                    </a:lnTo>
                    <a:lnTo>
                      <a:pt x="684" y="237"/>
                    </a:lnTo>
                    <a:lnTo>
                      <a:pt x="684" y="267"/>
                    </a:lnTo>
                    <a:lnTo>
                      <a:pt x="656" y="267"/>
                    </a:lnTo>
                    <a:close/>
                    <a:moveTo>
                      <a:pt x="683" y="235"/>
                    </a:moveTo>
                    <a:lnTo>
                      <a:pt x="684" y="237"/>
                    </a:lnTo>
                    <a:lnTo>
                      <a:pt x="669" y="237"/>
                    </a:lnTo>
                    <a:lnTo>
                      <a:pt x="683" y="235"/>
                    </a:lnTo>
                    <a:close/>
                    <a:moveTo>
                      <a:pt x="656" y="240"/>
                    </a:moveTo>
                    <a:lnTo>
                      <a:pt x="649" y="200"/>
                    </a:lnTo>
                    <a:lnTo>
                      <a:pt x="678" y="197"/>
                    </a:lnTo>
                    <a:lnTo>
                      <a:pt x="683" y="235"/>
                    </a:lnTo>
                    <a:lnTo>
                      <a:pt x="656" y="240"/>
                    </a:lnTo>
                    <a:close/>
                    <a:moveTo>
                      <a:pt x="673" y="188"/>
                    </a:moveTo>
                    <a:lnTo>
                      <a:pt x="678" y="197"/>
                    </a:lnTo>
                    <a:lnTo>
                      <a:pt x="664" y="198"/>
                    </a:lnTo>
                    <a:lnTo>
                      <a:pt x="673" y="188"/>
                    </a:lnTo>
                    <a:close/>
                    <a:moveTo>
                      <a:pt x="654" y="208"/>
                    </a:moveTo>
                    <a:lnTo>
                      <a:pt x="633" y="187"/>
                    </a:lnTo>
                    <a:lnTo>
                      <a:pt x="651" y="167"/>
                    </a:lnTo>
                    <a:lnTo>
                      <a:pt x="673" y="188"/>
                    </a:lnTo>
                    <a:lnTo>
                      <a:pt x="654" y="208"/>
                    </a:lnTo>
                    <a:close/>
                    <a:moveTo>
                      <a:pt x="648" y="165"/>
                    </a:moveTo>
                    <a:lnTo>
                      <a:pt x="651" y="167"/>
                    </a:lnTo>
                    <a:lnTo>
                      <a:pt x="641" y="177"/>
                    </a:lnTo>
                    <a:lnTo>
                      <a:pt x="648" y="165"/>
                    </a:lnTo>
                    <a:close/>
                    <a:moveTo>
                      <a:pt x="636" y="190"/>
                    </a:moveTo>
                    <a:lnTo>
                      <a:pt x="608" y="177"/>
                    </a:lnTo>
                    <a:lnTo>
                      <a:pt x="619" y="152"/>
                    </a:lnTo>
                    <a:lnTo>
                      <a:pt x="648" y="165"/>
                    </a:lnTo>
                    <a:lnTo>
                      <a:pt x="636" y="190"/>
                    </a:lnTo>
                    <a:close/>
                    <a:moveTo>
                      <a:pt x="613" y="150"/>
                    </a:moveTo>
                    <a:lnTo>
                      <a:pt x="619" y="152"/>
                    </a:lnTo>
                    <a:lnTo>
                      <a:pt x="613" y="165"/>
                    </a:lnTo>
                    <a:lnTo>
                      <a:pt x="613" y="150"/>
                    </a:lnTo>
                    <a:close/>
                    <a:moveTo>
                      <a:pt x="613" y="178"/>
                    </a:moveTo>
                    <a:lnTo>
                      <a:pt x="564" y="180"/>
                    </a:lnTo>
                    <a:lnTo>
                      <a:pt x="564" y="152"/>
                    </a:lnTo>
                    <a:lnTo>
                      <a:pt x="613" y="150"/>
                    </a:lnTo>
                    <a:lnTo>
                      <a:pt x="613" y="178"/>
                    </a:lnTo>
                    <a:close/>
                    <a:moveTo>
                      <a:pt x="556" y="155"/>
                    </a:moveTo>
                    <a:lnTo>
                      <a:pt x="564" y="152"/>
                    </a:lnTo>
                    <a:lnTo>
                      <a:pt x="564" y="167"/>
                    </a:lnTo>
                    <a:lnTo>
                      <a:pt x="556" y="155"/>
                    </a:lnTo>
                    <a:close/>
                    <a:moveTo>
                      <a:pt x="574" y="177"/>
                    </a:moveTo>
                    <a:lnTo>
                      <a:pt x="544" y="200"/>
                    </a:lnTo>
                    <a:lnTo>
                      <a:pt x="526" y="180"/>
                    </a:lnTo>
                    <a:lnTo>
                      <a:pt x="556" y="155"/>
                    </a:lnTo>
                    <a:lnTo>
                      <a:pt x="574" y="177"/>
                    </a:lnTo>
                    <a:close/>
                    <a:moveTo>
                      <a:pt x="522" y="187"/>
                    </a:moveTo>
                    <a:lnTo>
                      <a:pt x="526" y="180"/>
                    </a:lnTo>
                    <a:lnTo>
                      <a:pt x="536" y="190"/>
                    </a:lnTo>
                    <a:lnTo>
                      <a:pt x="522" y="187"/>
                    </a:lnTo>
                    <a:close/>
                    <a:moveTo>
                      <a:pt x="549" y="193"/>
                    </a:moveTo>
                    <a:lnTo>
                      <a:pt x="539" y="232"/>
                    </a:lnTo>
                    <a:lnTo>
                      <a:pt x="512" y="225"/>
                    </a:lnTo>
                    <a:lnTo>
                      <a:pt x="522" y="187"/>
                    </a:lnTo>
                    <a:lnTo>
                      <a:pt x="549" y="193"/>
                    </a:lnTo>
                    <a:close/>
                    <a:moveTo>
                      <a:pt x="539" y="232"/>
                    </a:moveTo>
                    <a:lnTo>
                      <a:pt x="536" y="238"/>
                    </a:lnTo>
                    <a:lnTo>
                      <a:pt x="526" y="228"/>
                    </a:lnTo>
                    <a:lnTo>
                      <a:pt x="539" y="232"/>
                    </a:lnTo>
                    <a:close/>
                    <a:moveTo>
                      <a:pt x="536" y="238"/>
                    </a:moveTo>
                    <a:lnTo>
                      <a:pt x="507" y="263"/>
                    </a:lnTo>
                    <a:lnTo>
                      <a:pt x="489" y="243"/>
                    </a:lnTo>
                    <a:lnTo>
                      <a:pt x="516" y="218"/>
                    </a:lnTo>
                    <a:lnTo>
                      <a:pt x="536" y="238"/>
                    </a:lnTo>
                    <a:close/>
                    <a:moveTo>
                      <a:pt x="489" y="245"/>
                    </a:moveTo>
                    <a:lnTo>
                      <a:pt x="489" y="243"/>
                    </a:lnTo>
                    <a:lnTo>
                      <a:pt x="499" y="253"/>
                    </a:lnTo>
                    <a:lnTo>
                      <a:pt x="489" y="245"/>
                    </a:lnTo>
                    <a:close/>
                    <a:moveTo>
                      <a:pt x="509" y="263"/>
                    </a:moveTo>
                    <a:lnTo>
                      <a:pt x="484" y="290"/>
                    </a:lnTo>
                    <a:lnTo>
                      <a:pt x="464" y="272"/>
                    </a:lnTo>
                    <a:lnTo>
                      <a:pt x="489" y="245"/>
                    </a:lnTo>
                    <a:lnTo>
                      <a:pt x="509" y="263"/>
                    </a:lnTo>
                    <a:close/>
                    <a:moveTo>
                      <a:pt x="462" y="273"/>
                    </a:moveTo>
                    <a:lnTo>
                      <a:pt x="464" y="272"/>
                    </a:lnTo>
                    <a:lnTo>
                      <a:pt x="474" y="280"/>
                    </a:lnTo>
                    <a:lnTo>
                      <a:pt x="462" y="273"/>
                    </a:lnTo>
                    <a:close/>
                    <a:moveTo>
                      <a:pt x="486" y="288"/>
                    </a:moveTo>
                    <a:lnTo>
                      <a:pt x="469" y="313"/>
                    </a:lnTo>
                    <a:lnTo>
                      <a:pt x="446" y="297"/>
                    </a:lnTo>
                    <a:lnTo>
                      <a:pt x="462" y="273"/>
                    </a:lnTo>
                    <a:lnTo>
                      <a:pt x="486" y="288"/>
                    </a:lnTo>
                    <a:close/>
                    <a:moveTo>
                      <a:pt x="446" y="298"/>
                    </a:moveTo>
                    <a:lnTo>
                      <a:pt x="446" y="297"/>
                    </a:lnTo>
                    <a:lnTo>
                      <a:pt x="457" y="305"/>
                    </a:lnTo>
                    <a:lnTo>
                      <a:pt x="446" y="298"/>
                    </a:lnTo>
                    <a:close/>
                    <a:moveTo>
                      <a:pt x="469" y="312"/>
                    </a:moveTo>
                    <a:lnTo>
                      <a:pt x="457" y="333"/>
                    </a:lnTo>
                    <a:lnTo>
                      <a:pt x="432" y="320"/>
                    </a:lnTo>
                    <a:lnTo>
                      <a:pt x="446" y="298"/>
                    </a:lnTo>
                    <a:lnTo>
                      <a:pt x="469" y="312"/>
                    </a:lnTo>
                    <a:close/>
                    <a:moveTo>
                      <a:pt x="457" y="333"/>
                    </a:moveTo>
                    <a:lnTo>
                      <a:pt x="452" y="338"/>
                    </a:lnTo>
                    <a:lnTo>
                      <a:pt x="446" y="327"/>
                    </a:lnTo>
                    <a:lnTo>
                      <a:pt x="457" y="333"/>
                    </a:lnTo>
                    <a:close/>
                    <a:moveTo>
                      <a:pt x="452" y="338"/>
                    </a:moveTo>
                    <a:lnTo>
                      <a:pt x="429" y="354"/>
                    </a:lnTo>
                    <a:lnTo>
                      <a:pt x="414" y="330"/>
                    </a:lnTo>
                    <a:lnTo>
                      <a:pt x="437" y="315"/>
                    </a:lnTo>
                    <a:lnTo>
                      <a:pt x="452" y="338"/>
                    </a:lnTo>
                    <a:close/>
                    <a:moveTo>
                      <a:pt x="429" y="354"/>
                    </a:moveTo>
                    <a:lnTo>
                      <a:pt x="422" y="355"/>
                    </a:lnTo>
                    <a:lnTo>
                      <a:pt x="422" y="342"/>
                    </a:lnTo>
                    <a:lnTo>
                      <a:pt x="429" y="354"/>
                    </a:lnTo>
                    <a:close/>
                    <a:moveTo>
                      <a:pt x="422" y="355"/>
                    </a:moveTo>
                    <a:lnTo>
                      <a:pt x="381" y="359"/>
                    </a:lnTo>
                    <a:lnTo>
                      <a:pt x="379" y="330"/>
                    </a:lnTo>
                    <a:lnTo>
                      <a:pt x="421" y="328"/>
                    </a:lnTo>
                    <a:lnTo>
                      <a:pt x="422" y="355"/>
                    </a:lnTo>
                    <a:close/>
                    <a:moveTo>
                      <a:pt x="374" y="332"/>
                    </a:moveTo>
                    <a:lnTo>
                      <a:pt x="379" y="330"/>
                    </a:lnTo>
                    <a:lnTo>
                      <a:pt x="379" y="344"/>
                    </a:lnTo>
                    <a:lnTo>
                      <a:pt x="374" y="332"/>
                    </a:lnTo>
                    <a:close/>
                    <a:moveTo>
                      <a:pt x="384" y="357"/>
                    </a:moveTo>
                    <a:lnTo>
                      <a:pt x="354" y="370"/>
                    </a:lnTo>
                    <a:lnTo>
                      <a:pt x="342" y="345"/>
                    </a:lnTo>
                    <a:lnTo>
                      <a:pt x="374" y="332"/>
                    </a:lnTo>
                    <a:lnTo>
                      <a:pt x="384" y="357"/>
                    </a:lnTo>
                    <a:close/>
                    <a:moveTo>
                      <a:pt x="334" y="355"/>
                    </a:moveTo>
                    <a:lnTo>
                      <a:pt x="336" y="349"/>
                    </a:lnTo>
                    <a:lnTo>
                      <a:pt x="342" y="345"/>
                    </a:lnTo>
                    <a:lnTo>
                      <a:pt x="347" y="359"/>
                    </a:lnTo>
                    <a:lnTo>
                      <a:pt x="334" y="355"/>
                    </a:lnTo>
                    <a:close/>
                    <a:moveTo>
                      <a:pt x="361" y="362"/>
                    </a:moveTo>
                    <a:lnTo>
                      <a:pt x="349" y="404"/>
                    </a:lnTo>
                    <a:lnTo>
                      <a:pt x="322" y="397"/>
                    </a:lnTo>
                    <a:lnTo>
                      <a:pt x="334" y="355"/>
                    </a:lnTo>
                    <a:lnTo>
                      <a:pt x="361" y="362"/>
                    </a:lnTo>
                    <a:close/>
                    <a:moveTo>
                      <a:pt x="349" y="404"/>
                    </a:moveTo>
                    <a:lnTo>
                      <a:pt x="349" y="407"/>
                    </a:lnTo>
                    <a:lnTo>
                      <a:pt x="336" y="400"/>
                    </a:lnTo>
                    <a:lnTo>
                      <a:pt x="349" y="404"/>
                    </a:lnTo>
                    <a:close/>
                    <a:moveTo>
                      <a:pt x="349" y="407"/>
                    </a:moveTo>
                    <a:lnTo>
                      <a:pt x="331" y="444"/>
                    </a:lnTo>
                    <a:lnTo>
                      <a:pt x="306" y="432"/>
                    </a:lnTo>
                    <a:lnTo>
                      <a:pt x="324" y="394"/>
                    </a:lnTo>
                    <a:lnTo>
                      <a:pt x="349" y="407"/>
                    </a:lnTo>
                    <a:close/>
                    <a:moveTo>
                      <a:pt x="331" y="444"/>
                    </a:moveTo>
                    <a:lnTo>
                      <a:pt x="327" y="449"/>
                    </a:lnTo>
                    <a:lnTo>
                      <a:pt x="317" y="437"/>
                    </a:lnTo>
                    <a:lnTo>
                      <a:pt x="331" y="444"/>
                    </a:lnTo>
                    <a:close/>
                    <a:moveTo>
                      <a:pt x="327" y="449"/>
                    </a:moveTo>
                    <a:lnTo>
                      <a:pt x="304" y="469"/>
                    </a:lnTo>
                    <a:lnTo>
                      <a:pt x="286" y="449"/>
                    </a:lnTo>
                    <a:lnTo>
                      <a:pt x="309" y="427"/>
                    </a:lnTo>
                    <a:lnTo>
                      <a:pt x="327" y="449"/>
                    </a:lnTo>
                    <a:close/>
                    <a:moveTo>
                      <a:pt x="304" y="469"/>
                    </a:moveTo>
                    <a:lnTo>
                      <a:pt x="297" y="472"/>
                    </a:lnTo>
                    <a:lnTo>
                      <a:pt x="296" y="459"/>
                    </a:lnTo>
                    <a:lnTo>
                      <a:pt x="304" y="469"/>
                    </a:lnTo>
                    <a:close/>
                    <a:moveTo>
                      <a:pt x="297" y="472"/>
                    </a:moveTo>
                    <a:lnTo>
                      <a:pt x="257" y="477"/>
                    </a:lnTo>
                    <a:lnTo>
                      <a:pt x="254" y="450"/>
                    </a:lnTo>
                    <a:lnTo>
                      <a:pt x="294" y="445"/>
                    </a:lnTo>
                    <a:lnTo>
                      <a:pt x="297" y="472"/>
                    </a:lnTo>
                    <a:close/>
                    <a:moveTo>
                      <a:pt x="246" y="454"/>
                    </a:moveTo>
                    <a:lnTo>
                      <a:pt x="254" y="450"/>
                    </a:lnTo>
                    <a:lnTo>
                      <a:pt x="256" y="464"/>
                    </a:lnTo>
                    <a:lnTo>
                      <a:pt x="246" y="454"/>
                    </a:lnTo>
                    <a:close/>
                    <a:moveTo>
                      <a:pt x="266" y="474"/>
                    </a:moveTo>
                    <a:lnTo>
                      <a:pt x="224" y="515"/>
                    </a:lnTo>
                    <a:lnTo>
                      <a:pt x="204" y="495"/>
                    </a:lnTo>
                    <a:lnTo>
                      <a:pt x="246" y="454"/>
                    </a:lnTo>
                    <a:lnTo>
                      <a:pt x="266" y="474"/>
                    </a:lnTo>
                    <a:close/>
                    <a:moveTo>
                      <a:pt x="199" y="505"/>
                    </a:moveTo>
                    <a:lnTo>
                      <a:pt x="199" y="499"/>
                    </a:lnTo>
                    <a:lnTo>
                      <a:pt x="204" y="495"/>
                    </a:lnTo>
                    <a:lnTo>
                      <a:pt x="214" y="505"/>
                    </a:lnTo>
                    <a:lnTo>
                      <a:pt x="199" y="505"/>
                    </a:lnTo>
                    <a:close/>
                    <a:moveTo>
                      <a:pt x="227" y="504"/>
                    </a:moveTo>
                    <a:lnTo>
                      <a:pt x="229" y="550"/>
                    </a:lnTo>
                    <a:lnTo>
                      <a:pt x="202" y="552"/>
                    </a:lnTo>
                    <a:lnTo>
                      <a:pt x="199" y="505"/>
                    </a:lnTo>
                    <a:lnTo>
                      <a:pt x="227" y="504"/>
                    </a:lnTo>
                    <a:close/>
                    <a:moveTo>
                      <a:pt x="204" y="557"/>
                    </a:moveTo>
                    <a:lnTo>
                      <a:pt x="202" y="552"/>
                    </a:lnTo>
                    <a:lnTo>
                      <a:pt x="216" y="550"/>
                    </a:lnTo>
                    <a:lnTo>
                      <a:pt x="204" y="557"/>
                    </a:lnTo>
                    <a:close/>
                    <a:moveTo>
                      <a:pt x="227" y="544"/>
                    </a:moveTo>
                    <a:lnTo>
                      <a:pt x="249" y="584"/>
                    </a:lnTo>
                    <a:lnTo>
                      <a:pt x="224" y="596"/>
                    </a:lnTo>
                    <a:lnTo>
                      <a:pt x="204" y="557"/>
                    </a:lnTo>
                    <a:lnTo>
                      <a:pt x="227" y="544"/>
                    </a:lnTo>
                    <a:close/>
                    <a:moveTo>
                      <a:pt x="249" y="584"/>
                    </a:moveTo>
                    <a:lnTo>
                      <a:pt x="251" y="591"/>
                    </a:lnTo>
                    <a:lnTo>
                      <a:pt x="236" y="591"/>
                    </a:lnTo>
                    <a:lnTo>
                      <a:pt x="249" y="584"/>
                    </a:lnTo>
                    <a:close/>
                    <a:moveTo>
                      <a:pt x="251" y="591"/>
                    </a:moveTo>
                    <a:lnTo>
                      <a:pt x="249" y="621"/>
                    </a:lnTo>
                    <a:lnTo>
                      <a:pt x="221" y="619"/>
                    </a:lnTo>
                    <a:lnTo>
                      <a:pt x="222" y="589"/>
                    </a:lnTo>
                    <a:lnTo>
                      <a:pt x="251" y="591"/>
                    </a:lnTo>
                    <a:close/>
                    <a:moveTo>
                      <a:pt x="249" y="621"/>
                    </a:moveTo>
                    <a:lnTo>
                      <a:pt x="246" y="629"/>
                    </a:lnTo>
                    <a:lnTo>
                      <a:pt x="236" y="621"/>
                    </a:lnTo>
                    <a:lnTo>
                      <a:pt x="249" y="621"/>
                    </a:lnTo>
                    <a:close/>
                    <a:moveTo>
                      <a:pt x="246" y="629"/>
                    </a:moveTo>
                    <a:lnTo>
                      <a:pt x="232" y="647"/>
                    </a:lnTo>
                    <a:lnTo>
                      <a:pt x="211" y="631"/>
                    </a:lnTo>
                    <a:lnTo>
                      <a:pt x="224" y="612"/>
                    </a:lnTo>
                    <a:lnTo>
                      <a:pt x="246" y="629"/>
                    </a:lnTo>
                    <a:close/>
                    <a:moveTo>
                      <a:pt x="232" y="647"/>
                    </a:moveTo>
                    <a:lnTo>
                      <a:pt x="231" y="649"/>
                    </a:lnTo>
                    <a:lnTo>
                      <a:pt x="221" y="639"/>
                    </a:lnTo>
                    <a:lnTo>
                      <a:pt x="232" y="647"/>
                    </a:lnTo>
                    <a:close/>
                    <a:moveTo>
                      <a:pt x="231" y="649"/>
                    </a:moveTo>
                    <a:lnTo>
                      <a:pt x="204" y="674"/>
                    </a:lnTo>
                    <a:lnTo>
                      <a:pt x="184" y="654"/>
                    </a:lnTo>
                    <a:lnTo>
                      <a:pt x="212" y="629"/>
                    </a:lnTo>
                    <a:lnTo>
                      <a:pt x="231" y="649"/>
                    </a:lnTo>
                    <a:close/>
                    <a:moveTo>
                      <a:pt x="182" y="656"/>
                    </a:moveTo>
                    <a:lnTo>
                      <a:pt x="184" y="654"/>
                    </a:lnTo>
                    <a:lnTo>
                      <a:pt x="194" y="664"/>
                    </a:lnTo>
                    <a:lnTo>
                      <a:pt x="182" y="656"/>
                    </a:lnTo>
                    <a:close/>
                    <a:moveTo>
                      <a:pt x="206" y="672"/>
                    </a:moveTo>
                    <a:lnTo>
                      <a:pt x="177" y="716"/>
                    </a:lnTo>
                    <a:lnTo>
                      <a:pt x="154" y="699"/>
                    </a:lnTo>
                    <a:lnTo>
                      <a:pt x="182" y="656"/>
                    </a:lnTo>
                    <a:lnTo>
                      <a:pt x="206" y="672"/>
                    </a:lnTo>
                    <a:close/>
                    <a:moveTo>
                      <a:pt x="177" y="716"/>
                    </a:moveTo>
                    <a:lnTo>
                      <a:pt x="174" y="717"/>
                    </a:lnTo>
                    <a:lnTo>
                      <a:pt x="165" y="707"/>
                    </a:lnTo>
                    <a:lnTo>
                      <a:pt x="177" y="716"/>
                    </a:lnTo>
                    <a:close/>
                    <a:moveTo>
                      <a:pt x="174" y="717"/>
                    </a:moveTo>
                    <a:lnTo>
                      <a:pt x="142" y="744"/>
                    </a:lnTo>
                    <a:lnTo>
                      <a:pt x="125" y="722"/>
                    </a:lnTo>
                    <a:lnTo>
                      <a:pt x="155" y="697"/>
                    </a:lnTo>
                    <a:lnTo>
                      <a:pt x="174" y="717"/>
                    </a:lnTo>
                    <a:close/>
                    <a:moveTo>
                      <a:pt x="120" y="734"/>
                    </a:moveTo>
                    <a:lnTo>
                      <a:pt x="119" y="727"/>
                    </a:lnTo>
                    <a:lnTo>
                      <a:pt x="125" y="722"/>
                    </a:lnTo>
                    <a:lnTo>
                      <a:pt x="134" y="732"/>
                    </a:lnTo>
                    <a:lnTo>
                      <a:pt x="120" y="734"/>
                    </a:lnTo>
                    <a:close/>
                    <a:moveTo>
                      <a:pt x="147" y="732"/>
                    </a:moveTo>
                    <a:lnTo>
                      <a:pt x="149" y="761"/>
                    </a:lnTo>
                    <a:lnTo>
                      <a:pt x="120" y="762"/>
                    </a:lnTo>
                    <a:lnTo>
                      <a:pt x="120" y="734"/>
                    </a:lnTo>
                    <a:lnTo>
                      <a:pt x="147" y="732"/>
                    </a:lnTo>
                    <a:close/>
                    <a:moveTo>
                      <a:pt x="124" y="771"/>
                    </a:moveTo>
                    <a:lnTo>
                      <a:pt x="120" y="762"/>
                    </a:lnTo>
                    <a:lnTo>
                      <a:pt x="135" y="762"/>
                    </a:lnTo>
                    <a:lnTo>
                      <a:pt x="124" y="771"/>
                    </a:lnTo>
                    <a:close/>
                    <a:moveTo>
                      <a:pt x="147" y="754"/>
                    </a:moveTo>
                    <a:lnTo>
                      <a:pt x="165" y="781"/>
                    </a:lnTo>
                    <a:lnTo>
                      <a:pt x="142" y="796"/>
                    </a:lnTo>
                    <a:lnTo>
                      <a:pt x="124" y="771"/>
                    </a:lnTo>
                    <a:lnTo>
                      <a:pt x="147" y="754"/>
                    </a:lnTo>
                    <a:close/>
                    <a:moveTo>
                      <a:pt x="165" y="781"/>
                    </a:moveTo>
                    <a:lnTo>
                      <a:pt x="165" y="781"/>
                    </a:lnTo>
                    <a:lnTo>
                      <a:pt x="154" y="789"/>
                    </a:lnTo>
                    <a:lnTo>
                      <a:pt x="165" y="781"/>
                    </a:lnTo>
                    <a:close/>
                    <a:moveTo>
                      <a:pt x="165" y="781"/>
                    </a:moveTo>
                    <a:lnTo>
                      <a:pt x="179" y="804"/>
                    </a:lnTo>
                    <a:lnTo>
                      <a:pt x="155" y="819"/>
                    </a:lnTo>
                    <a:lnTo>
                      <a:pt x="142" y="796"/>
                    </a:lnTo>
                    <a:lnTo>
                      <a:pt x="165" y="781"/>
                    </a:lnTo>
                    <a:close/>
                    <a:moveTo>
                      <a:pt x="179" y="804"/>
                    </a:moveTo>
                    <a:lnTo>
                      <a:pt x="181" y="813"/>
                    </a:lnTo>
                    <a:lnTo>
                      <a:pt x="167" y="813"/>
                    </a:lnTo>
                    <a:lnTo>
                      <a:pt x="179" y="804"/>
                    </a:lnTo>
                    <a:close/>
                    <a:moveTo>
                      <a:pt x="181" y="813"/>
                    </a:moveTo>
                    <a:lnTo>
                      <a:pt x="177" y="869"/>
                    </a:lnTo>
                    <a:lnTo>
                      <a:pt x="149" y="868"/>
                    </a:lnTo>
                    <a:lnTo>
                      <a:pt x="154" y="811"/>
                    </a:lnTo>
                    <a:lnTo>
                      <a:pt x="181" y="813"/>
                    </a:lnTo>
                    <a:close/>
                    <a:moveTo>
                      <a:pt x="177" y="869"/>
                    </a:moveTo>
                    <a:lnTo>
                      <a:pt x="177" y="874"/>
                    </a:lnTo>
                    <a:lnTo>
                      <a:pt x="172" y="878"/>
                    </a:lnTo>
                    <a:lnTo>
                      <a:pt x="164" y="868"/>
                    </a:lnTo>
                    <a:lnTo>
                      <a:pt x="177" y="869"/>
                    </a:lnTo>
                    <a:close/>
                    <a:moveTo>
                      <a:pt x="172" y="878"/>
                    </a:moveTo>
                    <a:lnTo>
                      <a:pt x="145" y="901"/>
                    </a:lnTo>
                    <a:lnTo>
                      <a:pt x="127" y="879"/>
                    </a:lnTo>
                    <a:lnTo>
                      <a:pt x="154" y="858"/>
                    </a:lnTo>
                    <a:lnTo>
                      <a:pt x="172" y="878"/>
                    </a:lnTo>
                    <a:close/>
                    <a:moveTo>
                      <a:pt x="122" y="893"/>
                    </a:moveTo>
                    <a:lnTo>
                      <a:pt x="122" y="884"/>
                    </a:lnTo>
                    <a:lnTo>
                      <a:pt x="127" y="879"/>
                    </a:lnTo>
                    <a:lnTo>
                      <a:pt x="137" y="891"/>
                    </a:lnTo>
                    <a:lnTo>
                      <a:pt x="122" y="893"/>
                    </a:lnTo>
                    <a:close/>
                    <a:moveTo>
                      <a:pt x="150" y="888"/>
                    </a:moveTo>
                    <a:lnTo>
                      <a:pt x="155" y="924"/>
                    </a:lnTo>
                    <a:lnTo>
                      <a:pt x="129" y="928"/>
                    </a:lnTo>
                    <a:lnTo>
                      <a:pt x="122" y="893"/>
                    </a:lnTo>
                    <a:lnTo>
                      <a:pt x="150" y="888"/>
                    </a:lnTo>
                    <a:close/>
                    <a:moveTo>
                      <a:pt x="155" y="924"/>
                    </a:moveTo>
                    <a:lnTo>
                      <a:pt x="157" y="933"/>
                    </a:lnTo>
                    <a:lnTo>
                      <a:pt x="149" y="938"/>
                    </a:lnTo>
                    <a:lnTo>
                      <a:pt x="142" y="926"/>
                    </a:lnTo>
                    <a:lnTo>
                      <a:pt x="155" y="924"/>
                    </a:lnTo>
                    <a:close/>
                    <a:moveTo>
                      <a:pt x="149" y="938"/>
                    </a:moveTo>
                    <a:lnTo>
                      <a:pt x="109" y="959"/>
                    </a:lnTo>
                    <a:lnTo>
                      <a:pt x="95" y="936"/>
                    </a:lnTo>
                    <a:lnTo>
                      <a:pt x="135" y="914"/>
                    </a:lnTo>
                    <a:lnTo>
                      <a:pt x="149" y="938"/>
                    </a:lnTo>
                    <a:close/>
                    <a:moveTo>
                      <a:pt x="109" y="959"/>
                    </a:moveTo>
                    <a:lnTo>
                      <a:pt x="107" y="961"/>
                    </a:lnTo>
                    <a:lnTo>
                      <a:pt x="102" y="948"/>
                    </a:lnTo>
                    <a:lnTo>
                      <a:pt x="109" y="959"/>
                    </a:lnTo>
                    <a:close/>
                  </a:path>
                </a:pathLst>
              </a:custGeom>
              <a:ln/>
            </p:spPr>
            <p:style>
              <a:lnRef idx="2">
                <a:schemeClr val="accent2"/>
              </a:lnRef>
              <a:fillRef idx="1">
                <a:schemeClr val="lt1"/>
              </a:fillRef>
              <a:effectRef idx="0">
                <a:schemeClr val="accent2"/>
              </a:effectRef>
              <a:fontRef idx="minor">
                <a:schemeClr val="dk1"/>
              </a:fontRef>
            </p:style>
            <p:txBody>
              <a:bodyPr/>
              <a:lstStyle/>
              <a:p>
                <a:pPr fontAlgn="auto">
                  <a:spcBef>
                    <a:spcPts val="0"/>
                  </a:spcBef>
                  <a:spcAft>
                    <a:spcPts val="0"/>
                  </a:spcAft>
                  <a:defRPr/>
                </a:pPr>
                <a:endParaRPr lang="en-US" dirty="0"/>
              </a:p>
            </p:txBody>
          </p:sp>
          <p:sp>
            <p:nvSpPr>
              <p:cNvPr id="524" name="Rectangle 185"/>
              <p:cNvSpPr>
                <a:spLocks noChangeArrowheads="1"/>
              </p:cNvSpPr>
              <p:nvPr/>
            </p:nvSpPr>
            <p:spPr bwMode="auto">
              <a:xfrm>
                <a:off x="2069" y="1921"/>
                <a:ext cx="21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DOLPA</a:t>
                </a:r>
                <a:endParaRPr lang="en-US" dirty="0">
                  <a:solidFill>
                    <a:srgbClr val="000000"/>
                  </a:solidFill>
                </a:endParaRPr>
              </a:p>
            </p:txBody>
          </p:sp>
          <p:sp>
            <p:nvSpPr>
              <p:cNvPr id="525" name="Rectangle 186"/>
              <p:cNvSpPr>
                <a:spLocks noChangeArrowheads="1"/>
              </p:cNvSpPr>
              <p:nvPr/>
            </p:nvSpPr>
            <p:spPr bwMode="auto">
              <a:xfrm>
                <a:off x="1767" y="1602"/>
                <a:ext cx="20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MUGU</a:t>
                </a:r>
                <a:endParaRPr lang="en-US" dirty="0">
                  <a:solidFill>
                    <a:srgbClr val="000000"/>
                  </a:solidFill>
                </a:endParaRPr>
              </a:p>
            </p:txBody>
          </p:sp>
          <p:sp>
            <p:nvSpPr>
              <p:cNvPr id="526" name="Rectangle 187"/>
              <p:cNvSpPr>
                <a:spLocks noChangeArrowheads="1"/>
              </p:cNvSpPr>
              <p:nvPr/>
            </p:nvSpPr>
            <p:spPr bwMode="auto">
              <a:xfrm>
                <a:off x="1575" y="1849"/>
                <a:ext cx="21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JUMLA</a:t>
                </a:r>
                <a:endParaRPr lang="en-US" dirty="0">
                  <a:solidFill>
                    <a:srgbClr val="000000"/>
                  </a:solidFill>
                </a:endParaRPr>
              </a:p>
            </p:txBody>
          </p:sp>
          <p:sp>
            <p:nvSpPr>
              <p:cNvPr id="527" name="Rectangle 188"/>
              <p:cNvSpPr>
                <a:spLocks noChangeArrowheads="1"/>
              </p:cNvSpPr>
              <p:nvPr/>
            </p:nvSpPr>
            <p:spPr bwMode="auto">
              <a:xfrm>
                <a:off x="781" y="2214"/>
                <a:ext cx="23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KAILALI</a:t>
                </a:r>
                <a:endParaRPr lang="en-US" dirty="0">
                  <a:solidFill>
                    <a:srgbClr val="000000"/>
                  </a:solidFill>
                </a:endParaRPr>
              </a:p>
            </p:txBody>
          </p:sp>
          <p:sp>
            <p:nvSpPr>
              <p:cNvPr id="528" name="Rectangle 189"/>
              <p:cNvSpPr>
                <a:spLocks noChangeArrowheads="1"/>
              </p:cNvSpPr>
              <p:nvPr/>
            </p:nvSpPr>
            <p:spPr bwMode="auto">
              <a:xfrm>
                <a:off x="1077" y="2460"/>
                <a:ext cx="27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BARDIYA</a:t>
                </a:r>
                <a:endParaRPr lang="en-US" dirty="0">
                  <a:solidFill>
                    <a:srgbClr val="000000"/>
                  </a:solidFill>
                </a:endParaRPr>
              </a:p>
            </p:txBody>
          </p:sp>
          <p:sp>
            <p:nvSpPr>
              <p:cNvPr id="529" name="Rectangle 190"/>
              <p:cNvSpPr>
                <a:spLocks noChangeArrowheads="1"/>
              </p:cNvSpPr>
              <p:nvPr/>
            </p:nvSpPr>
            <p:spPr bwMode="auto">
              <a:xfrm>
                <a:off x="1314" y="1276"/>
                <a:ext cx="22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HUMLA</a:t>
                </a:r>
                <a:endParaRPr lang="en-US" dirty="0">
                  <a:solidFill>
                    <a:srgbClr val="000000"/>
                  </a:solidFill>
                </a:endParaRPr>
              </a:p>
            </p:txBody>
          </p:sp>
          <p:sp>
            <p:nvSpPr>
              <p:cNvPr id="530" name="Rectangle 191"/>
              <p:cNvSpPr>
                <a:spLocks noChangeArrowheads="1"/>
              </p:cNvSpPr>
              <p:nvPr/>
            </p:nvSpPr>
            <p:spPr bwMode="auto">
              <a:xfrm>
                <a:off x="803" y="1906"/>
                <a:ext cx="16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DOTI</a:t>
                </a:r>
                <a:endParaRPr lang="en-US" dirty="0">
                  <a:solidFill>
                    <a:srgbClr val="000000"/>
                  </a:solidFill>
                </a:endParaRPr>
              </a:p>
            </p:txBody>
          </p:sp>
          <p:sp>
            <p:nvSpPr>
              <p:cNvPr id="531" name="Rectangle 192"/>
              <p:cNvSpPr>
                <a:spLocks noChangeArrowheads="1"/>
              </p:cNvSpPr>
              <p:nvPr/>
            </p:nvSpPr>
            <p:spPr bwMode="auto">
              <a:xfrm>
                <a:off x="1245" y="2341"/>
                <a:ext cx="30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SURKHET</a:t>
                </a:r>
                <a:endParaRPr lang="en-US" dirty="0">
                  <a:solidFill>
                    <a:srgbClr val="000000"/>
                  </a:solidFill>
                </a:endParaRPr>
              </a:p>
            </p:txBody>
          </p:sp>
          <p:sp>
            <p:nvSpPr>
              <p:cNvPr id="532" name="Rectangle 193"/>
              <p:cNvSpPr>
                <a:spLocks noChangeArrowheads="1"/>
              </p:cNvSpPr>
              <p:nvPr/>
            </p:nvSpPr>
            <p:spPr bwMode="auto">
              <a:xfrm>
                <a:off x="2580" y="3004"/>
                <a:ext cx="23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NAWAL</a:t>
                </a:r>
                <a:endParaRPr lang="en-US" dirty="0">
                  <a:solidFill>
                    <a:srgbClr val="000000"/>
                  </a:solidFill>
                </a:endParaRPr>
              </a:p>
            </p:txBody>
          </p:sp>
          <p:sp>
            <p:nvSpPr>
              <p:cNvPr id="533" name="Rectangle 194"/>
              <p:cNvSpPr>
                <a:spLocks noChangeArrowheads="1"/>
              </p:cNvSpPr>
              <p:nvPr/>
            </p:nvSpPr>
            <p:spPr bwMode="auto">
              <a:xfrm>
                <a:off x="2580" y="3067"/>
                <a:ext cx="23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PARASI</a:t>
                </a:r>
                <a:endParaRPr lang="en-US" dirty="0">
                  <a:solidFill>
                    <a:srgbClr val="000000"/>
                  </a:solidFill>
                </a:endParaRPr>
              </a:p>
            </p:txBody>
          </p:sp>
          <p:sp>
            <p:nvSpPr>
              <p:cNvPr id="535" name="Rectangle 196"/>
              <p:cNvSpPr>
                <a:spLocks noChangeArrowheads="1"/>
              </p:cNvSpPr>
              <p:nvPr/>
            </p:nvSpPr>
            <p:spPr bwMode="auto">
              <a:xfrm>
                <a:off x="2051" y="3034"/>
                <a:ext cx="265" cy="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smtClean="0">
                    <a:solidFill>
                      <a:srgbClr val="1F1A17"/>
                    </a:solidFill>
                  </a:rPr>
                  <a:t>KAPILBASTU</a:t>
                </a:r>
                <a:endParaRPr lang="en-US" dirty="0">
                  <a:solidFill>
                    <a:srgbClr val="000000"/>
                  </a:solidFill>
                </a:endParaRPr>
              </a:p>
            </p:txBody>
          </p:sp>
          <p:sp>
            <p:nvSpPr>
              <p:cNvPr id="536" name="Rectangle 197"/>
              <p:cNvSpPr>
                <a:spLocks noChangeArrowheads="1"/>
              </p:cNvSpPr>
              <p:nvPr/>
            </p:nvSpPr>
            <p:spPr bwMode="auto">
              <a:xfrm>
                <a:off x="2301" y="3004"/>
                <a:ext cx="24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RUPAN-</a:t>
                </a:r>
                <a:endParaRPr lang="en-US" dirty="0">
                  <a:solidFill>
                    <a:srgbClr val="000000"/>
                  </a:solidFill>
                </a:endParaRPr>
              </a:p>
            </p:txBody>
          </p:sp>
          <p:sp>
            <p:nvSpPr>
              <p:cNvPr id="537" name="Rectangle 198"/>
              <p:cNvSpPr>
                <a:spLocks noChangeArrowheads="1"/>
              </p:cNvSpPr>
              <p:nvPr/>
            </p:nvSpPr>
            <p:spPr bwMode="auto">
              <a:xfrm>
                <a:off x="2301" y="3066"/>
                <a:ext cx="16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DEHI</a:t>
                </a:r>
                <a:endParaRPr lang="en-US" dirty="0">
                  <a:solidFill>
                    <a:srgbClr val="000000"/>
                  </a:solidFill>
                </a:endParaRPr>
              </a:p>
            </p:txBody>
          </p:sp>
          <p:sp>
            <p:nvSpPr>
              <p:cNvPr id="538" name="Rectangle 199"/>
              <p:cNvSpPr>
                <a:spLocks noChangeArrowheads="1"/>
              </p:cNvSpPr>
              <p:nvPr/>
            </p:nvSpPr>
            <p:spPr bwMode="auto">
              <a:xfrm>
                <a:off x="1721" y="2769"/>
                <a:ext cx="19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DANG</a:t>
                </a:r>
                <a:endParaRPr lang="en-US" dirty="0">
                  <a:solidFill>
                    <a:srgbClr val="000000"/>
                  </a:solidFill>
                </a:endParaRPr>
              </a:p>
            </p:txBody>
          </p:sp>
          <p:sp>
            <p:nvSpPr>
              <p:cNvPr id="539" name="Rectangle 200"/>
              <p:cNvSpPr>
                <a:spLocks noChangeArrowheads="1"/>
              </p:cNvSpPr>
              <p:nvPr/>
            </p:nvSpPr>
            <p:spPr bwMode="auto">
              <a:xfrm>
                <a:off x="1332" y="2673"/>
                <a:ext cx="22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BANKE</a:t>
                </a:r>
                <a:endParaRPr lang="en-US" dirty="0">
                  <a:solidFill>
                    <a:srgbClr val="000000"/>
                  </a:solidFill>
                </a:endParaRPr>
              </a:p>
            </p:txBody>
          </p:sp>
          <p:sp>
            <p:nvSpPr>
              <p:cNvPr id="541" name="Rectangle 202"/>
              <p:cNvSpPr>
                <a:spLocks noChangeArrowheads="1"/>
              </p:cNvSpPr>
              <p:nvPr/>
            </p:nvSpPr>
            <p:spPr bwMode="auto">
              <a:xfrm>
                <a:off x="1287" y="1956"/>
                <a:ext cx="26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KALIKOT</a:t>
                </a:r>
                <a:endParaRPr lang="en-US" dirty="0">
                  <a:solidFill>
                    <a:srgbClr val="000000"/>
                  </a:solidFill>
                </a:endParaRPr>
              </a:p>
            </p:txBody>
          </p:sp>
          <p:sp>
            <p:nvSpPr>
              <p:cNvPr id="542" name="Rectangle 203"/>
              <p:cNvSpPr>
                <a:spLocks noChangeArrowheads="1"/>
              </p:cNvSpPr>
              <p:nvPr/>
            </p:nvSpPr>
            <p:spPr bwMode="auto">
              <a:xfrm>
                <a:off x="5174" y="3750"/>
                <a:ext cx="21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JHAPA</a:t>
                </a:r>
                <a:endParaRPr lang="en-US" dirty="0">
                  <a:solidFill>
                    <a:srgbClr val="000000"/>
                  </a:solidFill>
                </a:endParaRPr>
              </a:p>
            </p:txBody>
          </p:sp>
          <p:sp>
            <p:nvSpPr>
              <p:cNvPr id="543" name="Rectangle 204"/>
              <p:cNvSpPr>
                <a:spLocks noChangeArrowheads="1"/>
              </p:cNvSpPr>
              <p:nvPr/>
            </p:nvSpPr>
            <p:spPr bwMode="auto">
              <a:xfrm>
                <a:off x="4898" y="3808"/>
                <a:ext cx="28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MORANG</a:t>
                </a:r>
                <a:endParaRPr lang="en-US" dirty="0">
                  <a:solidFill>
                    <a:srgbClr val="000000"/>
                  </a:solidFill>
                </a:endParaRPr>
              </a:p>
            </p:txBody>
          </p:sp>
          <p:sp>
            <p:nvSpPr>
              <p:cNvPr id="544" name="Rectangle 205"/>
              <p:cNvSpPr>
                <a:spLocks noChangeArrowheads="1"/>
              </p:cNvSpPr>
              <p:nvPr/>
            </p:nvSpPr>
            <p:spPr bwMode="auto">
              <a:xfrm>
                <a:off x="4149" y="3657"/>
                <a:ext cx="23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SIRAHA</a:t>
                </a:r>
                <a:endParaRPr lang="en-US" dirty="0">
                  <a:solidFill>
                    <a:srgbClr val="000000"/>
                  </a:solidFill>
                </a:endParaRPr>
              </a:p>
            </p:txBody>
          </p:sp>
          <p:sp>
            <p:nvSpPr>
              <p:cNvPr id="545" name="Rectangle 206"/>
              <p:cNvSpPr>
                <a:spLocks noChangeArrowheads="1"/>
              </p:cNvSpPr>
              <p:nvPr/>
            </p:nvSpPr>
            <p:spPr bwMode="auto">
              <a:xfrm>
                <a:off x="4398" y="3748"/>
                <a:ext cx="27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SAPTARI</a:t>
                </a:r>
                <a:endParaRPr lang="en-US" dirty="0">
                  <a:solidFill>
                    <a:srgbClr val="000000"/>
                  </a:solidFill>
                </a:endParaRPr>
              </a:p>
            </p:txBody>
          </p:sp>
          <p:sp>
            <p:nvSpPr>
              <p:cNvPr id="546" name="Rectangle 207"/>
              <p:cNvSpPr>
                <a:spLocks noChangeArrowheads="1"/>
              </p:cNvSpPr>
              <p:nvPr/>
            </p:nvSpPr>
            <p:spPr bwMode="auto">
              <a:xfrm>
                <a:off x="616" y="1433"/>
                <a:ext cx="34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DARCHULA</a:t>
                </a:r>
                <a:endParaRPr lang="en-US" dirty="0">
                  <a:solidFill>
                    <a:srgbClr val="000000"/>
                  </a:solidFill>
                </a:endParaRPr>
              </a:p>
            </p:txBody>
          </p:sp>
          <p:sp>
            <p:nvSpPr>
              <p:cNvPr id="547" name="Rectangle 208"/>
              <p:cNvSpPr>
                <a:spLocks noChangeArrowheads="1"/>
              </p:cNvSpPr>
              <p:nvPr/>
            </p:nvSpPr>
            <p:spPr bwMode="auto">
              <a:xfrm>
                <a:off x="917" y="1540"/>
                <a:ext cx="29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BAJHANG</a:t>
                </a:r>
                <a:endParaRPr lang="en-US" dirty="0">
                  <a:solidFill>
                    <a:srgbClr val="000000"/>
                  </a:solidFill>
                </a:endParaRPr>
              </a:p>
            </p:txBody>
          </p:sp>
          <p:sp>
            <p:nvSpPr>
              <p:cNvPr id="548" name="Rectangle 209"/>
              <p:cNvSpPr>
                <a:spLocks noChangeArrowheads="1"/>
              </p:cNvSpPr>
              <p:nvPr/>
            </p:nvSpPr>
            <p:spPr bwMode="auto">
              <a:xfrm>
                <a:off x="520" y="1665"/>
                <a:ext cx="24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BAITADI</a:t>
                </a:r>
                <a:endParaRPr lang="en-US" dirty="0">
                  <a:solidFill>
                    <a:srgbClr val="000000"/>
                  </a:solidFill>
                </a:endParaRPr>
              </a:p>
            </p:txBody>
          </p:sp>
          <p:sp>
            <p:nvSpPr>
              <p:cNvPr id="549" name="Rectangle 210"/>
              <p:cNvSpPr>
                <a:spLocks noChangeArrowheads="1"/>
              </p:cNvSpPr>
              <p:nvPr/>
            </p:nvSpPr>
            <p:spPr bwMode="auto">
              <a:xfrm>
                <a:off x="476" y="1846"/>
                <a:ext cx="23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DADEL-</a:t>
                </a:r>
                <a:endParaRPr lang="en-US" dirty="0">
                  <a:solidFill>
                    <a:srgbClr val="000000"/>
                  </a:solidFill>
                </a:endParaRPr>
              </a:p>
            </p:txBody>
          </p:sp>
          <p:sp>
            <p:nvSpPr>
              <p:cNvPr id="550" name="Rectangle 211"/>
              <p:cNvSpPr>
                <a:spLocks noChangeArrowheads="1"/>
              </p:cNvSpPr>
              <p:nvPr/>
            </p:nvSpPr>
            <p:spPr bwMode="auto">
              <a:xfrm>
                <a:off x="476" y="1907"/>
                <a:ext cx="23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DHURA</a:t>
                </a:r>
                <a:endParaRPr lang="en-US" dirty="0">
                  <a:solidFill>
                    <a:srgbClr val="000000"/>
                  </a:solidFill>
                </a:endParaRPr>
              </a:p>
            </p:txBody>
          </p:sp>
          <p:sp>
            <p:nvSpPr>
              <p:cNvPr id="551" name="Rectangle 212"/>
              <p:cNvSpPr>
                <a:spLocks noChangeArrowheads="1"/>
              </p:cNvSpPr>
              <p:nvPr/>
            </p:nvSpPr>
            <p:spPr bwMode="auto">
              <a:xfrm>
                <a:off x="319" y="2069"/>
                <a:ext cx="32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KANCHAN-</a:t>
                </a:r>
                <a:endParaRPr lang="en-US" dirty="0">
                  <a:solidFill>
                    <a:srgbClr val="000000"/>
                  </a:solidFill>
                </a:endParaRPr>
              </a:p>
            </p:txBody>
          </p:sp>
          <p:sp>
            <p:nvSpPr>
              <p:cNvPr id="552" name="Rectangle 213"/>
              <p:cNvSpPr>
                <a:spLocks noChangeArrowheads="1"/>
              </p:cNvSpPr>
              <p:nvPr/>
            </p:nvSpPr>
            <p:spPr bwMode="auto">
              <a:xfrm>
                <a:off x="406" y="2133"/>
                <a:ext cx="14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PUR</a:t>
                </a:r>
                <a:endParaRPr lang="en-US" dirty="0">
                  <a:solidFill>
                    <a:srgbClr val="000000"/>
                  </a:solidFill>
                </a:endParaRPr>
              </a:p>
            </p:txBody>
          </p:sp>
          <p:sp>
            <p:nvSpPr>
              <p:cNvPr id="553" name="Rectangle 214"/>
              <p:cNvSpPr>
                <a:spLocks noChangeArrowheads="1"/>
              </p:cNvSpPr>
              <p:nvPr/>
            </p:nvSpPr>
            <p:spPr bwMode="auto">
              <a:xfrm>
                <a:off x="1158" y="1689"/>
                <a:ext cx="25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BAJURA</a:t>
                </a:r>
                <a:endParaRPr lang="en-US" dirty="0">
                  <a:solidFill>
                    <a:srgbClr val="000000"/>
                  </a:solidFill>
                </a:endParaRPr>
              </a:p>
            </p:txBody>
          </p:sp>
          <p:sp>
            <p:nvSpPr>
              <p:cNvPr id="554" name="Rectangle 215"/>
              <p:cNvSpPr>
                <a:spLocks noChangeArrowheads="1"/>
              </p:cNvSpPr>
              <p:nvPr/>
            </p:nvSpPr>
            <p:spPr bwMode="auto">
              <a:xfrm>
                <a:off x="3209" y="3296"/>
                <a:ext cx="22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PARSA</a:t>
                </a:r>
                <a:endParaRPr lang="en-US" dirty="0">
                  <a:solidFill>
                    <a:srgbClr val="000000"/>
                  </a:solidFill>
                </a:endParaRPr>
              </a:p>
            </p:txBody>
          </p:sp>
          <p:sp>
            <p:nvSpPr>
              <p:cNvPr id="555" name="Rectangle 216"/>
              <p:cNvSpPr>
                <a:spLocks noChangeArrowheads="1"/>
              </p:cNvSpPr>
              <p:nvPr/>
            </p:nvSpPr>
            <p:spPr bwMode="auto">
              <a:xfrm>
                <a:off x="3367" y="3368"/>
                <a:ext cx="18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BARA</a:t>
                </a:r>
                <a:endParaRPr lang="en-US" dirty="0">
                  <a:solidFill>
                    <a:srgbClr val="000000"/>
                  </a:solidFill>
                </a:endParaRPr>
              </a:p>
            </p:txBody>
          </p:sp>
          <p:sp>
            <p:nvSpPr>
              <p:cNvPr id="556" name="Rectangle 217"/>
              <p:cNvSpPr>
                <a:spLocks noChangeArrowheads="1"/>
              </p:cNvSpPr>
              <p:nvPr/>
            </p:nvSpPr>
            <p:spPr bwMode="auto">
              <a:xfrm rot="19724131">
                <a:off x="3456" y="3437"/>
                <a:ext cx="206" cy="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600" dirty="0" smtClean="0">
                    <a:solidFill>
                      <a:srgbClr val="1F1A17"/>
                    </a:solidFill>
                  </a:rPr>
                  <a:t>RAUTAHAT</a:t>
                </a:r>
                <a:endParaRPr lang="en-US" sz="1600" dirty="0">
                  <a:solidFill>
                    <a:srgbClr val="000000"/>
                  </a:solidFill>
                </a:endParaRPr>
              </a:p>
            </p:txBody>
          </p:sp>
        </p:grpSp>
        <p:sp>
          <p:nvSpPr>
            <p:cNvPr id="289" name="Rectangle 220"/>
            <p:cNvSpPr>
              <a:spLocks noChangeArrowheads="1"/>
            </p:cNvSpPr>
            <p:nvPr/>
          </p:nvSpPr>
          <p:spPr bwMode="auto">
            <a:xfrm>
              <a:off x="3921" y="3588"/>
              <a:ext cx="30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DHANUSA</a:t>
              </a:r>
              <a:endParaRPr lang="en-US" dirty="0">
                <a:solidFill>
                  <a:srgbClr val="000000"/>
                </a:solidFill>
              </a:endParaRPr>
            </a:p>
          </p:txBody>
        </p:sp>
        <p:sp>
          <p:nvSpPr>
            <p:cNvPr id="290" name="Rectangle 221"/>
            <p:cNvSpPr>
              <a:spLocks noChangeArrowheads="1"/>
            </p:cNvSpPr>
            <p:nvPr/>
          </p:nvSpPr>
          <p:spPr bwMode="auto">
            <a:xfrm>
              <a:off x="3818" y="3483"/>
              <a:ext cx="21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MAHO-</a:t>
              </a:r>
              <a:endParaRPr lang="en-US" dirty="0">
                <a:solidFill>
                  <a:srgbClr val="000000"/>
                </a:solidFill>
              </a:endParaRPr>
            </a:p>
          </p:txBody>
        </p:sp>
        <p:sp>
          <p:nvSpPr>
            <p:cNvPr id="291" name="Rectangle 222"/>
            <p:cNvSpPr>
              <a:spLocks noChangeArrowheads="1"/>
            </p:cNvSpPr>
            <p:nvPr/>
          </p:nvSpPr>
          <p:spPr bwMode="auto">
            <a:xfrm>
              <a:off x="3818" y="3545"/>
              <a:ext cx="15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TARI</a:t>
              </a:r>
              <a:endParaRPr lang="en-US" dirty="0">
                <a:solidFill>
                  <a:srgbClr val="000000"/>
                </a:solidFill>
              </a:endParaRPr>
            </a:p>
          </p:txBody>
        </p:sp>
        <p:sp>
          <p:nvSpPr>
            <p:cNvPr id="292" name="Rectangle 223"/>
            <p:cNvSpPr>
              <a:spLocks noChangeArrowheads="1"/>
            </p:cNvSpPr>
            <p:nvPr/>
          </p:nvSpPr>
          <p:spPr bwMode="auto">
            <a:xfrm>
              <a:off x="4700" y="3745"/>
              <a:ext cx="28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SUNSARI</a:t>
              </a:r>
              <a:endParaRPr lang="en-US" dirty="0">
                <a:solidFill>
                  <a:srgbClr val="000000"/>
                </a:solidFill>
              </a:endParaRPr>
            </a:p>
          </p:txBody>
        </p:sp>
        <p:sp>
          <p:nvSpPr>
            <p:cNvPr id="293" name="Rectangle 224"/>
            <p:cNvSpPr>
              <a:spLocks noChangeArrowheads="1"/>
            </p:cNvSpPr>
            <p:nvPr/>
          </p:nvSpPr>
          <p:spPr bwMode="auto">
            <a:xfrm>
              <a:off x="3679" y="3420"/>
              <a:ext cx="27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SARLAHI</a:t>
              </a:r>
              <a:endParaRPr lang="en-US" dirty="0">
                <a:solidFill>
                  <a:srgbClr val="000000"/>
                </a:solidFill>
              </a:endParaRPr>
            </a:p>
          </p:txBody>
        </p:sp>
        <p:sp>
          <p:nvSpPr>
            <p:cNvPr id="294" name="Rectangle 225"/>
            <p:cNvSpPr>
              <a:spLocks noChangeArrowheads="1"/>
            </p:cNvSpPr>
            <p:nvPr/>
          </p:nvSpPr>
          <p:spPr bwMode="auto">
            <a:xfrm>
              <a:off x="3227" y="2944"/>
              <a:ext cx="28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DHADING</a:t>
              </a:r>
              <a:endParaRPr lang="en-US" dirty="0">
                <a:solidFill>
                  <a:srgbClr val="000000"/>
                </a:solidFill>
              </a:endParaRPr>
            </a:p>
          </p:txBody>
        </p:sp>
        <p:sp>
          <p:nvSpPr>
            <p:cNvPr id="295" name="Rectangle 226"/>
            <p:cNvSpPr>
              <a:spLocks noChangeArrowheads="1"/>
            </p:cNvSpPr>
            <p:nvPr/>
          </p:nvSpPr>
          <p:spPr bwMode="auto">
            <a:xfrm>
              <a:off x="3222" y="3107"/>
              <a:ext cx="34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MAKAWAN-</a:t>
              </a:r>
              <a:endParaRPr lang="en-US" dirty="0">
                <a:solidFill>
                  <a:srgbClr val="000000"/>
                </a:solidFill>
              </a:endParaRPr>
            </a:p>
          </p:txBody>
        </p:sp>
        <p:sp>
          <p:nvSpPr>
            <p:cNvPr id="296" name="Rectangle 227"/>
            <p:cNvSpPr>
              <a:spLocks noChangeArrowheads="1"/>
            </p:cNvSpPr>
            <p:nvPr/>
          </p:nvSpPr>
          <p:spPr bwMode="auto">
            <a:xfrm>
              <a:off x="3315" y="3169"/>
              <a:ext cx="14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PUR</a:t>
              </a:r>
              <a:endParaRPr lang="en-US" dirty="0">
                <a:solidFill>
                  <a:srgbClr val="000000"/>
                </a:solidFill>
              </a:endParaRPr>
            </a:p>
          </p:txBody>
        </p:sp>
        <p:sp>
          <p:nvSpPr>
            <p:cNvPr id="297" name="Rectangle 228"/>
            <p:cNvSpPr>
              <a:spLocks noChangeArrowheads="1"/>
            </p:cNvSpPr>
            <p:nvPr/>
          </p:nvSpPr>
          <p:spPr bwMode="auto">
            <a:xfrm>
              <a:off x="2915" y="3056"/>
              <a:ext cx="29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CHITWAN</a:t>
              </a:r>
              <a:endParaRPr lang="en-US" dirty="0">
                <a:solidFill>
                  <a:srgbClr val="000000"/>
                </a:solidFill>
              </a:endParaRPr>
            </a:p>
          </p:txBody>
        </p:sp>
        <p:sp>
          <p:nvSpPr>
            <p:cNvPr id="298" name="Rectangle 229"/>
            <p:cNvSpPr>
              <a:spLocks noChangeArrowheads="1"/>
            </p:cNvSpPr>
            <p:nvPr/>
          </p:nvSpPr>
          <p:spPr bwMode="auto">
            <a:xfrm>
              <a:off x="2636" y="2465"/>
              <a:ext cx="19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KASKI</a:t>
              </a:r>
              <a:endParaRPr lang="en-US" dirty="0">
                <a:solidFill>
                  <a:srgbClr val="000000"/>
                </a:solidFill>
              </a:endParaRPr>
            </a:p>
          </p:txBody>
        </p:sp>
        <p:sp>
          <p:nvSpPr>
            <p:cNvPr id="299" name="Rectangle 230"/>
            <p:cNvSpPr>
              <a:spLocks noChangeArrowheads="1"/>
            </p:cNvSpPr>
            <p:nvPr/>
          </p:nvSpPr>
          <p:spPr bwMode="auto">
            <a:xfrm rot="1680000">
              <a:off x="2195" y="2482"/>
              <a:ext cx="6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a:t>
              </a:r>
              <a:endParaRPr lang="en-US" dirty="0">
                <a:solidFill>
                  <a:srgbClr val="000000"/>
                </a:solidFill>
              </a:endParaRPr>
            </a:p>
          </p:txBody>
        </p:sp>
        <p:sp>
          <p:nvSpPr>
            <p:cNvPr id="300" name="Rectangle 231"/>
            <p:cNvSpPr>
              <a:spLocks noChangeArrowheads="1"/>
            </p:cNvSpPr>
            <p:nvPr/>
          </p:nvSpPr>
          <p:spPr bwMode="auto">
            <a:xfrm rot="1680000">
              <a:off x="2227" y="2500"/>
              <a:ext cx="6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A</a:t>
              </a:r>
              <a:endParaRPr lang="en-US" dirty="0">
                <a:solidFill>
                  <a:srgbClr val="000000"/>
                </a:solidFill>
              </a:endParaRPr>
            </a:p>
          </p:txBody>
        </p:sp>
        <p:sp>
          <p:nvSpPr>
            <p:cNvPr id="301" name="Rectangle 232"/>
            <p:cNvSpPr>
              <a:spLocks noChangeArrowheads="1"/>
            </p:cNvSpPr>
            <p:nvPr/>
          </p:nvSpPr>
          <p:spPr bwMode="auto">
            <a:xfrm rot="1680000">
              <a:off x="2260" y="2518"/>
              <a:ext cx="68"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G</a:t>
              </a:r>
              <a:endParaRPr lang="en-US" dirty="0">
                <a:solidFill>
                  <a:srgbClr val="000000"/>
                </a:solidFill>
              </a:endParaRPr>
            </a:p>
          </p:txBody>
        </p:sp>
        <p:sp>
          <p:nvSpPr>
            <p:cNvPr id="302" name="Rectangle 233"/>
            <p:cNvSpPr>
              <a:spLocks noChangeArrowheads="1"/>
            </p:cNvSpPr>
            <p:nvPr/>
          </p:nvSpPr>
          <p:spPr bwMode="auto">
            <a:xfrm rot="1680000">
              <a:off x="2299" y="2537"/>
              <a:ext cx="5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L</a:t>
              </a:r>
              <a:endParaRPr lang="en-US" dirty="0">
                <a:solidFill>
                  <a:srgbClr val="000000"/>
                </a:solidFill>
              </a:endParaRPr>
            </a:p>
          </p:txBody>
        </p:sp>
        <p:sp>
          <p:nvSpPr>
            <p:cNvPr id="303" name="Rectangle 234"/>
            <p:cNvSpPr>
              <a:spLocks noChangeArrowheads="1"/>
            </p:cNvSpPr>
            <p:nvPr/>
          </p:nvSpPr>
          <p:spPr bwMode="auto">
            <a:xfrm rot="1680000">
              <a:off x="2325" y="2555"/>
              <a:ext cx="6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U</a:t>
              </a:r>
              <a:endParaRPr lang="en-US" dirty="0">
                <a:solidFill>
                  <a:srgbClr val="000000"/>
                </a:solidFill>
              </a:endParaRPr>
            </a:p>
          </p:txBody>
        </p:sp>
        <p:sp>
          <p:nvSpPr>
            <p:cNvPr id="304" name="Rectangle 235"/>
            <p:cNvSpPr>
              <a:spLocks noChangeArrowheads="1"/>
            </p:cNvSpPr>
            <p:nvPr/>
          </p:nvSpPr>
          <p:spPr bwMode="auto">
            <a:xfrm rot="1680000">
              <a:off x="2360" y="2573"/>
              <a:ext cx="6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N</a:t>
              </a:r>
              <a:endParaRPr lang="en-US" dirty="0">
                <a:solidFill>
                  <a:srgbClr val="000000"/>
                </a:solidFill>
              </a:endParaRPr>
            </a:p>
          </p:txBody>
        </p:sp>
        <p:sp>
          <p:nvSpPr>
            <p:cNvPr id="305" name="Rectangle 236"/>
            <p:cNvSpPr>
              <a:spLocks noChangeArrowheads="1"/>
            </p:cNvSpPr>
            <p:nvPr/>
          </p:nvSpPr>
          <p:spPr bwMode="auto">
            <a:xfrm rot="1680000">
              <a:off x="2395" y="2593"/>
              <a:ext cx="68"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G</a:t>
              </a:r>
              <a:endParaRPr lang="en-US" dirty="0">
                <a:solidFill>
                  <a:srgbClr val="000000"/>
                </a:solidFill>
              </a:endParaRPr>
            </a:p>
          </p:txBody>
        </p:sp>
        <p:sp>
          <p:nvSpPr>
            <p:cNvPr id="306" name="Rectangle 237"/>
            <p:cNvSpPr>
              <a:spLocks noChangeArrowheads="1"/>
            </p:cNvSpPr>
            <p:nvPr/>
          </p:nvSpPr>
          <p:spPr bwMode="auto">
            <a:xfrm>
              <a:off x="2783" y="2794"/>
              <a:ext cx="26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TANAHU</a:t>
              </a:r>
              <a:endParaRPr lang="en-US" dirty="0">
                <a:solidFill>
                  <a:srgbClr val="000000"/>
                </a:solidFill>
              </a:endParaRPr>
            </a:p>
          </p:txBody>
        </p:sp>
        <p:sp>
          <p:nvSpPr>
            <p:cNvPr id="307" name="Rectangle 238"/>
            <p:cNvSpPr>
              <a:spLocks noChangeArrowheads="1"/>
            </p:cNvSpPr>
            <p:nvPr/>
          </p:nvSpPr>
          <p:spPr bwMode="auto">
            <a:xfrm>
              <a:off x="2448" y="2894"/>
              <a:ext cx="21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PALPA</a:t>
              </a:r>
              <a:endParaRPr lang="en-US" dirty="0">
                <a:solidFill>
                  <a:srgbClr val="000000"/>
                </a:solidFill>
              </a:endParaRPr>
            </a:p>
          </p:txBody>
        </p:sp>
        <p:sp>
          <p:nvSpPr>
            <p:cNvPr id="308" name="Rectangle 239"/>
            <p:cNvSpPr>
              <a:spLocks noChangeArrowheads="1"/>
            </p:cNvSpPr>
            <p:nvPr/>
          </p:nvSpPr>
          <p:spPr bwMode="auto">
            <a:xfrm>
              <a:off x="2490" y="2795"/>
              <a:ext cx="28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SYANGJA</a:t>
              </a:r>
              <a:endParaRPr lang="en-US" dirty="0">
                <a:solidFill>
                  <a:srgbClr val="000000"/>
                </a:solidFill>
              </a:endParaRPr>
            </a:p>
          </p:txBody>
        </p:sp>
        <p:sp>
          <p:nvSpPr>
            <p:cNvPr id="309" name="Rectangle 240"/>
            <p:cNvSpPr>
              <a:spLocks noChangeArrowheads="1"/>
            </p:cNvSpPr>
            <p:nvPr/>
          </p:nvSpPr>
          <p:spPr bwMode="auto">
            <a:xfrm>
              <a:off x="2498" y="2602"/>
              <a:ext cx="25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PARBAT</a:t>
              </a:r>
              <a:endParaRPr lang="en-US" dirty="0">
                <a:solidFill>
                  <a:srgbClr val="000000"/>
                </a:solidFill>
              </a:endParaRPr>
            </a:p>
          </p:txBody>
        </p:sp>
        <p:sp>
          <p:nvSpPr>
            <p:cNvPr id="312" name="Rectangle 243"/>
            <p:cNvSpPr>
              <a:spLocks noChangeArrowheads="1"/>
            </p:cNvSpPr>
            <p:nvPr/>
          </p:nvSpPr>
          <p:spPr bwMode="auto">
            <a:xfrm>
              <a:off x="2308" y="2714"/>
              <a:ext cx="20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GULMI</a:t>
              </a:r>
              <a:endParaRPr lang="en-US" dirty="0">
                <a:solidFill>
                  <a:srgbClr val="000000"/>
                </a:solidFill>
              </a:endParaRPr>
            </a:p>
          </p:txBody>
        </p:sp>
        <p:sp>
          <p:nvSpPr>
            <p:cNvPr id="313" name="Rectangle 244"/>
            <p:cNvSpPr>
              <a:spLocks noChangeArrowheads="1"/>
            </p:cNvSpPr>
            <p:nvPr/>
          </p:nvSpPr>
          <p:spPr bwMode="auto">
            <a:xfrm>
              <a:off x="4470" y="3573"/>
              <a:ext cx="34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UDAYAPUR</a:t>
              </a:r>
              <a:endParaRPr lang="en-US" dirty="0">
                <a:solidFill>
                  <a:srgbClr val="000000"/>
                </a:solidFill>
              </a:endParaRPr>
            </a:p>
          </p:txBody>
        </p:sp>
        <p:sp>
          <p:nvSpPr>
            <p:cNvPr id="314" name="Rectangle 245"/>
            <p:cNvSpPr>
              <a:spLocks noChangeArrowheads="1"/>
            </p:cNvSpPr>
            <p:nvPr/>
          </p:nvSpPr>
          <p:spPr bwMode="auto">
            <a:xfrm>
              <a:off x="3794" y="3304"/>
              <a:ext cx="29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SINDHULI</a:t>
              </a:r>
              <a:endParaRPr lang="en-US" dirty="0">
                <a:solidFill>
                  <a:srgbClr val="000000"/>
                </a:solidFill>
              </a:endParaRPr>
            </a:p>
          </p:txBody>
        </p:sp>
        <p:sp>
          <p:nvSpPr>
            <p:cNvPr id="315" name="Rectangle 246"/>
            <p:cNvSpPr>
              <a:spLocks noChangeArrowheads="1"/>
            </p:cNvSpPr>
            <p:nvPr/>
          </p:nvSpPr>
          <p:spPr bwMode="auto">
            <a:xfrm>
              <a:off x="5205" y="3551"/>
              <a:ext cx="158"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ILAM</a:t>
              </a:r>
              <a:endParaRPr lang="en-US" dirty="0">
                <a:solidFill>
                  <a:srgbClr val="000000"/>
                </a:solidFill>
              </a:endParaRPr>
            </a:p>
          </p:txBody>
        </p:sp>
        <p:sp>
          <p:nvSpPr>
            <p:cNvPr id="316" name="Rectangle 247"/>
            <p:cNvSpPr>
              <a:spLocks noChangeArrowheads="1"/>
            </p:cNvSpPr>
            <p:nvPr/>
          </p:nvSpPr>
          <p:spPr bwMode="auto">
            <a:xfrm>
              <a:off x="4642" y="3371"/>
              <a:ext cx="19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BHOJ-</a:t>
              </a:r>
              <a:endParaRPr lang="en-US" dirty="0">
                <a:solidFill>
                  <a:srgbClr val="000000"/>
                </a:solidFill>
              </a:endParaRPr>
            </a:p>
          </p:txBody>
        </p:sp>
        <p:sp>
          <p:nvSpPr>
            <p:cNvPr id="317" name="Rectangle 248"/>
            <p:cNvSpPr>
              <a:spLocks noChangeArrowheads="1"/>
            </p:cNvSpPr>
            <p:nvPr/>
          </p:nvSpPr>
          <p:spPr bwMode="auto">
            <a:xfrm>
              <a:off x="4665" y="3435"/>
              <a:ext cx="14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PUR</a:t>
              </a:r>
              <a:endParaRPr lang="en-US" dirty="0">
                <a:solidFill>
                  <a:srgbClr val="000000"/>
                </a:solidFill>
              </a:endParaRPr>
            </a:p>
          </p:txBody>
        </p:sp>
        <p:sp>
          <p:nvSpPr>
            <p:cNvPr id="318" name="Rectangle 249"/>
            <p:cNvSpPr>
              <a:spLocks noChangeArrowheads="1"/>
            </p:cNvSpPr>
            <p:nvPr/>
          </p:nvSpPr>
          <p:spPr bwMode="auto">
            <a:xfrm rot="19380000">
              <a:off x="5062" y="3370"/>
              <a:ext cx="234" cy="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smtClean="0">
                  <a:solidFill>
                    <a:srgbClr val="1F1A17"/>
                  </a:solidFill>
                </a:rPr>
                <a:t>PANCHTER</a:t>
              </a:r>
              <a:endParaRPr lang="en-US" dirty="0">
                <a:solidFill>
                  <a:srgbClr val="000000"/>
                </a:solidFill>
              </a:endParaRPr>
            </a:p>
          </p:txBody>
        </p:sp>
        <p:sp>
          <p:nvSpPr>
            <p:cNvPr id="320" name="Rectangle 251"/>
            <p:cNvSpPr>
              <a:spLocks noChangeArrowheads="1"/>
            </p:cNvSpPr>
            <p:nvPr/>
          </p:nvSpPr>
          <p:spPr bwMode="auto">
            <a:xfrm rot="19380000">
              <a:off x="5137" y="3352"/>
              <a:ext cx="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dirty="0">
                <a:solidFill>
                  <a:srgbClr val="000000"/>
                </a:solidFill>
              </a:endParaRPr>
            </a:p>
          </p:txBody>
        </p:sp>
        <p:sp>
          <p:nvSpPr>
            <p:cNvPr id="322" name="Rectangle 253"/>
            <p:cNvSpPr>
              <a:spLocks noChangeArrowheads="1"/>
            </p:cNvSpPr>
            <p:nvPr/>
          </p:nvSpPr>
          <p:spPr bwMode="auto">
            <a:xfrm rot="19380000">
              <a:off x="5200" y="3306"/>
              <a:ext cx="0" cy="1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dirty="0">
                <a:solidFill>
                  <a:srgbClr val="000000"/>
                </a:solidFill>
              </a:endParaRPr>
            </a:p>
          </p:txBody>
        </p:sp>
        <p:sp>
          <p:nvSpPr>
            <p:cNvPr id="323" name="Rectangle 254"/>
            <p:cNvSpPr>
              <a:spLocks noChangeArrowheads="1"/>
            </p:cNvSpPr>
            <p:nvPr/>
          </p:nvSpPr>
          <p:spPr bwMode="auto">
            <a:xfrm rot="19380000">
              <a:off x="5230" y="3284"/>
              <a:ext cx="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dirty="0">
                <a:solidFill>
                  <a:srgbClr val="000000"/>
                </a:solidFill>
              </a:endParaRPr>
            </a:p>
          </p:txBody>
        </p:sp>
        <p:sp>
          <p:nvSpPr>
            <p:cNvPr id="324" name="Rectangle 255"/>
            <p:cNvSpPr>
              <a:spLocks noChangeArrowheads="1"/>
            </p:cNvSpPr>
            <p:nvPr/>
          </p:nvSpPr>
          <p:spPr bwMode="auto">
            <a:xfrm rot="19380000">
              <a:off x="5259" y="3262"/>
              <a:ext cx="0" cy="17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dirty="0">
                <a:solidFill>
                  <a:srgbClr val="000000"/>
                </a:solidFill>
              </a:endParaRPr>
            </a:p>
          </p:txBody>
        </p:sp>
        <p:sp>
          <p:nvSpPr>
            <p:cNvPr id="327" name="Rectangle 258"/>
            <p:cNvSpPr>
              <a:spLocks noChangeArrowheads="1"/>
            </p:cNvSpPr>
            <p:nvPr/>
          </p:nvSpPr>
          <p:spPr bwMode="auto">
            <a:xfrm>
              <a:off x="4798" y="3455"/>
              <a:ext cx="20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DHAN-</a:t>
              </a:r>
              <a:endParaRPr lang="en-US" dirty="0">
                <a:solidFill>
                  <a:srgbClr val="000000"/>
                </a:solidFill>
              </a:endParaRPr>
            </a:p>
          </p:txBody>
        </p:sp>
        <p:sp>
          <p:nvSpPr>
            <p:cNvPr id="328" name="Rectangle 259"/>
            <p:cNvSpPr>
              <a:spLocks noChangeArrowheads="1"/>
            </p:cNvSpPr>
            <p:nvPr/>
          </p:nvSpPr>
          <p:spPr bwMode="auto">
            <a:xfrm>
              <a:off x="4815" y="3516"/>
              <a:ext cx="178"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KUTA</a:t>
              </a:r>
              <a:endParaRPr lang="en-US" dirty="0">
                <a:solidFill>
                  <a:srgbClr val="000000"/>
                </a:solidFill>
              </a:endParaRPr>
            </a:p>
          </p:txBody>
        </p:sp>
        <p:sp>
          <p:nvSpPr>
            <p:cNvPr id="329" name="Rectangle 260"/>
            <p:cNvSpPr>
              <a:spLocks noChangeArrowheads="1"/>
            </p:cNvSpPr>
            <p:nvPr/>
          </p:nvSpPr>
          <p:spPr bwMode="auto">
            <a:xfrm>
              <a:off x="5005" y="3101"/>
              <a:ext cx="36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TAPLEJUNG</a:t>
              </a:r>
              <a:endParaRPr lang="en-US" dirty="0">
                <a:solidFill>
                  <a:srgbClr val="000000"/>
                </a:solidFill>
              </a:endParaRPr>
            </a:p>
          </p:txBody>
        </p:sp>
        <p:sp>
          <p:nvSpPr>
            <p:cNvPr id="330" name="Rectangle 261"/>
            <p:cNvSpPr>
              <a:spLocks noChangeArrowheads="1"/>
            </p:cNvSpPr>
            <p:nvPr/>
          </p:nvSpPr>
          <p:spPr bwMode="auto">
            <a:xfrm rot="-2460000">
              <a:off x="3993" y="3193"/>
              <a:ext cx="6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R</a:t>
              </a:r>
              <a:endParaRPr lang="en-US" dirty="0">
                <a:solidFill>
                  <a:srgbClr val="000000"/>
                </a:solidFill>
              </a:endParaRPr>
            </a:p>
          </p:txBody>
        </p:sp>
        <p:sp>
          <p:nvSpPr>
            <p:cNvPr id="331" name="Rectangle 262"/>
            <p:cNvSpPr>
              <a:spLocks noChangeArrowheads="1"/>
            </p:cNvSpPr>
            <p:nvPr/>
          </p:nvSpPr>
          <p:spPr bwMode="auto">
            <a:xfrm rot="-2460000">
              <a:off x="4024" y="3167"/>
              <a:ext cx="6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A</a:t>
              </a:r>
              <a:endParaRPr lang="en-US" dirty="0">
                <a:solidFill>
                  <a:srgbClr val="000000"/>
                </a:solidFill>
              </a:endParaRPr>
            </a:p>
          </p:txBody>
        </p:sp>
        <p:sp>
          <p:nvSpPr>
            <p:cNvPr id="332" name="Rectangle 263"/>
            <p:cNvSpPr>
              <a:spLocks noChangeArrowheads="1"/>
            </p:cNvSpPr>
            <p:nvPr/>
          </p:nvSpPr>
          <p:spPr bwMode="auto">
            <a:xfrm rot="-2460000">
              <a:off x="4052" y="3139"/>
              <a:ext cx="7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M</a:t>
              </a:r>
              <a:endParaRPr lang="en-US" dirty="0">
                <a:solidFill>
                  <a:srgbClr val="000000"/>
                </a:solidFill>
              </a:endParaRPr>
            </a:p>
          </p:txBody>
        </p:sp>
        <p:sp>
          <p:nvSpPr>
            <p:cNvPr id="333" name="Rectangle 264"/>
            <p:cNvSpPr>
              <a:spLocks noChangeArrowheads="1"/>
            </p:cNvSpPr>
            <p:nvPr/>
          </p:nvSpPr>
          <p:spPr bwMode="auto">
            <a:xfrm rot="-2460000">
              <a:off x="4088" y="3112"/>
              <a:ext cx="6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E</a:t>
              </a:r>
              <a:endParaRPr lang="en-US" dirty="0">
                <a:solidFill>
                  <a:srgbClr val="000000"/>
                </a:solidFill>
              </a:endParaRPr>
            </a:p>
          </p:txBody>
        </p:sp>
        <p:sp>
          <p:nvSpPr>
            <p:cNvPr id="334" name="Rectangle 265"/>
            <p:cNvSpPr>
              <a:spLocks noChangeArrowheads="1"/>
            </p:cNvSpPr>
            <p:nvPr/>
          </p:nvSpPr>
          <p:spPr bwMode="auto">
            <a:xfrm rot="-2460000">
              <a:off x="4115" y="3088"/>
              <a:ext cx="6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C</a:t>
              </a:r>
              <a:endParaRPr lang="en-US" dirty="0">
                <a:solidFill>
                  <a:srgbClr val="000000"/>
                </a:solidFill>
              </a:endParaRPr>
            </a:p>
          </p:txBody>
        </p:sp>
        <p:sp>
          <p:nvSpPr>
            <p:cNvPr id="335" name="Rectangle 266"/>
            <p:cNvSpPr>
              <a:spLocks noChangeArrowheads="1"/>
            </p:cNvSpPr>
            <p:nvPr/>
          </p:nvSpPr>
          <p:spPr bwMode="auto">
            <a:xfrm rot="-2460000">
              <a:off x="4145" y="3061"/>
              <a:ext cx="6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H</a:t>
              </a:r>
              <a:endParaRPr lang="en-US" dirty="0">
                <a:solidFill>
                  <a:srgbClr val="000000"/>
                </a:solidFill>
              </a:endParaRPr>
            </a:p>
          </p:txBody>
        </p:sp>
        <p:sp>
          <p:nvSpPr>
            <p:cNvPr id="336" name="Rectangle 267"/>
            <p:cNvSpPr>
              <a:spLocks noChangeArrowheads="1"/>
            </p:cNvSpPr>
            <p:nvPr/>
          </p:nvSpPr>
          <p:spPr bwMode="auto">
            <a:xfrm rot="-2460000">
              <a:off x="4177" y="3036"/>
              <a:ext cx="6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H</a:t>
              </a:r>
              <a:endParaRPr lang="en-US" dirty="0">
                <a:solidFill>
                  <a:srgbClr val="000000"/>
                </a:solidFill>
              </a:endParaRPr>
            </a:p>
          </p:txBody>
        </p:sp>
        <p:sp>
          <p:nvSpPr>
            <p:cNvPr id="337" name="Rectangle 268"/>
            <p:cNvSpPr>
              <a:spLocks noChangeArrowheads="1"/>
            </p:cNvSpPr>
            <p:nvPr/>
          </p:nvSpPr>
          <p:spPr bwMode="auto">
            <a:xfrm rot="-2460000">
              <a:off x="4208" y="3010"/>
              <a:ext cx="6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A</a:t>
              </a:r>
              <a:endParaRPr lang="en-US" dirty="0">
                <a:solidFill>
                  <a:srgbClr val="000000"/>
                </a:solidFill>
              </a:endParaRPr>
            </a:p>
          </p:txBody>
        </p:sp>
        <p:sp>
          <p:nvSpPr>
            <p:cNvPr id="338" name="Rectangle 269"/>
            <p:cNvSpPr>
              <a:spLocks noChangeArrowheads="1"/>
            </p:cNvSpPr>
            <p:nvPr/>
          </p:nvSpPr>
          <p:spPr bwMode="auto">
            <a:xfrm rot="-2460000">
              <a:off x="4236" y="2985"/>
              <a:ext cx="6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a:t>
              </a:r>
              <a:endParaRPr lang="en-US" dirty="0">
                <a:solidFill>
                  <a:srgbClr val="000000"/>
                </a:solidFill>
              </a:endParaRPr>
            </a:p>
          </p:txBody>
        </p:sp>
        <p:sp>
          <p:nvSpPr>
            <p:cNvPr id="339" name="Rectangle 270"/>
            <p:cNvSpPr>
              <a:spLocks noChangeArrowheads="1"/>
            </p:cNvSpPr>
            <p:nvPr/>
          </p:nvSpPr>
          <p:spPr bwMode="auto">
            <a:xfrm>
              <a:off x="4181" y="3208"/>
              <a:ext cx="23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OKHAL-</a:t>
              </a:r>
              <a:endParaRPr lang="en-US" dirty="0">
                <a:solidFill>
                  <a:srgbClr val="000000"/>
                </a:solidFill>
              </a:endParaRPr>
            </a:p>
          </p:txBody>
        </p:sp>
        <p:sp>
          <p:nvSpPr>
            <p:cNvPr id="340" name="Rectangle 271"/>
            <p:cNvSpPr>
              <a:spLocks noChangeArrowheads="1"/>
            </p:cNvSpPr>
            <p:nvPr/>
          </p:nvSpPr>
          <p:spPr bwMode="auto">
            <a:xfrm>
              <a:off x="4181" y="3269"/>
              <a:ext cx="27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DHUNGA</a:t>
              </a:r>
              <a:endParaRPr lang="en-US" dirty="0">
                <a:solidFill>
                  <a:srgbClr val="000000"/>
                </a:solidFill>
              </a:endParaRPr>
            </a:p>
          </p:txBody>
        </p:sp>
        <p:sp>
          <p:nvSpPr>
            <p:cNvPr id="341" name="Rectangle 272"/>
            <p:cNvSpPr>
              <a:spLocks noChangeArrowheads="1"/>
            </p:cNvSpPr>
            <p:nvPr/>
          </p:nvSpPr>
          <p:spPr bwMode="auto">
            <a:xfrm>
              <a:off x="4937" y="3328"/>
              <a:ext cx="23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TERHA-</a:t>
              </a:r>
              <a:endParaRPr lang="en-US" dirty="0">
                <a:solidFill>
                  <a:srgbClr val="000000"/>
                </a:solidFill>
              </a:endParaRPr>
            </a:p>
          </p:txBody>
        </p:sp>
        <p:sp>
          <p:nvSpPr>
            <p:cNvPr id="342" name="Rectangle 273"/>
            <p:cNvSpPr>
              <a:spLocks noChangeArrowheads="1"/>
            </p:cNvSpPr>
            <p:nvPr/>
          </p:nvSpPr>
          <p:spPr bwMode="auto">
            <a:xfrm>
              <a:off x="4960" y="3390"/>
              <a:ext cx="19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THUM</a:t>
              </a:r>
              <a:endParaRPr lang="en-US" dirty="0">
                <a:solidFill>
                  <a:srgbClr val="000000"/>
                </a:solidFill>
              </a:endParaRPr>
            </a:p>
          </p:txBody>
        </p:sp>
        <p:sp>
          <p:nvSpPr>
            <p:cNvPr id="343" name="Rectangle 274"/>
            <p:cNvSpPr>
              <a:spLocks noChangeArrowheads="1"/>
            </p:cNvSpPr>
            <p:nvPr/>
          </p:nvSpPr>
          <p:spPr bwMode="auto">
            <a:xfrm>
              <a:off x="4410" y="3318"/>
              <a:ext cx="30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KHOTANG</a:t>
              </a:r>
              <a:endParaRPr lang="en-US" dirty="0">
                <a:solidFill>
                  <a:srgbClr val="000000"/>
                </a:solidFill>
              </a:endParaRPr>
            </a:p>
          </p:txBody>
        </p:sp>
        <p:sp>
          <p:nvSpPr>
            <p:cNvPr id="344" name="Rectangle 275"/>
            <p:cNvSpPr>
              <a:spLocks noChangeArrowheads="1"/>
            </p:cNvSpPr>
            <p:nvPr/>
          </p:nvSpPr>
          <p:spPr bwMode="auto">
            <a:xfrm>
              <a:off x="3527" y="3089"/>
              <a:ext cx="17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LALIT</a:t>
              </a:r>
              <a:endParaRPr lang="en-US" dirty="0">
                <a:solidFill>
                  <a:srgbClr val="000000"/>
                </a:solidFill>
              </a:endParaRPr>
            </a:p>
          </p:txBody>
        </p:sp>
        <p:sp>
          <p:nvSpPr>
            <p:cNvPr id="345" name="Rectangle 276"/>
            <p:cNvSpPr>
              <a:spLocks noChangeArrowheads="1"/>
            </p:cNvSpPr>
            <p:nvPr/>
          </p:nvSpPr>
          <p:spPr bwMode="auto">
            <a:xfrm>
              <a:off x="3585" y="2992"/>
              <a:ext cx="18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BHAK</a:t>
              </a:r>
              <a:endParaRPr lang="en-US" dirty="0">
                <a:solidFill>
                  <a:srgbClr val="000000"/>
                </a:solidFill>
              </a:endParaRPr>
            </a:p>
          </p:txBody>
        </p:sp>
        <p:sp>
          <p:nvSpPr>
            <p:cNvPr id="346" name="Rectangle 277"/>
            <p:cNvSpPr>
              <a:spLocks noChangeArrowheads="1"/>
            </p:cNvSpPr>
            <p:nvPr/>
          </p:nvSpPr>
          <p:spPr bwMode="auto">
            <a:xfrm>
              <a:off x="3511" y="2936"/>
              <a:ext cx="22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KATHM</a:t>
              </a:r>
              <a:endParaRPr lang="en-US" dirty="0">
                <a:solidFill>
                  <a:srgbClr val="000000"/>
                </a:solidFill>
              </a:endParaRPr>
            </a:p>
          </p:txBody>
        </p:sp>
        <p:sp>
          <p:nvSpPr>
            <p:cNvPr id="347" name="Rectangle 278"/>
            <p:cNvSpPr>
              <a:spLocks noChangeArrowheads="1"/>
            </p:cNvSpPr>
            <p:nvPr/>
          </p:nvSpPr>
          <p:spPr bwMode="auto">
            <a:xfrm>
              <a:off x="4368" y="2932"/>
              <a:ext cx="23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SULUK-</a:t>
              </a:r>
              <a:endParaRPr lang="en-US" dirty="0">
                <a:solidFill>
                  <a:srgbClr val="000000"/>
                </a:solidFill>
              </a:endParaRPr>
            </a:p>
          </p:txBody>
        </p:sp>
        <p:sp>
          <p:nvSpPr>
            <p:cNvPr id="348" name="Rectangle 279"/>
            <p:cNvSpPr>
              <a:spLocks noChangeArrowheads="1"/>
            </p:cNvSpPr>
            <p:nvPr/>
          </p:nvSpPr>
          <p:spPr bwMode="auto">
            <a:xfrm>
              <a:off x="4368" y="2994"/>
              <a:ext cx="23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HUMBU</a:t>
              </a:r>
              <a:endParaRPr lang="en-US" dirty="0">
                <a:solidFill>
                  <a:srgbClr val="000000"/>
                </a:solidFill>
              </a:endParaRPr>
            </a:p>
          </p:txBody>
        </p:sp>
        <p:sp>
          <p:nvSpPr>
            <p:cNvPr id="349" name="Rectangle 280"/>
            <p:cNvSpPr>
              <a:spLocks noChangeArrowheads="1"/>
            </p:cNvSpPr>
            <p:nvPr/>
          </p:nvSpPr>
          <p:spPr bwMode="auto">
            <a:xfrm>
              <a:off x="4033" y="2847"/>
              <a:ext cx="29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DOLAKHA</a:t>
              </a:r>
              <a:endParaRPr lang="en-US" dirty="0">
                <a:solidFill>
                  <a:srgbClr val="000000"/>
                </a:solidFill>
              </a:endParaRPr>
            </a:p>
          </p:txBody>
        </p:sp>
        <p:sp>
          <p:nvSpPr>
            <p:cNvPr id="350" name="Rectangle 281"/>
            <p:cNvSpPr>
              <a:spLocks noChangeArrowheads="1"/>
            </p:cNvSpPr>
            <p:nvPr/>
          </p:nvSpPr>
          <p:spPr bwMode="auto">
            <a:xfrm>
              <a:off x="4653" y="2997"/>
              <a:ext cx="37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SANKHUWA-</a:t>
              </a:r>
              <a:endParaRPr lang="en-US" dirty="0">
                <a:solidFill>
                  <a:srgbClr val="000000"/>
                </a:solidFill>
              </a:endParaRPr>
            </a:p>
          </p:txBody>
        </p:sp>
        <p:sp>
          <p:nvSpPr>
            <p:cNvPr id="351" name="Rectangle 282"/>
            <p:cNvSpPr>
              <a:spLocks noChangeArrowheads="1"/>
            </p:cNvSpPr>
            <p:nvPr/>
          </p:nvSpPr>
          <p:spPr bwMode="auto">
            <a:xfrm>
              <a:off x="4748" y="3059"/>
              <a:ext cx="178"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SABA</a:t>
              </a:r>
              <a:endParaRPr lang="en-US" dirty="0">
                <a:solidFill>
                  <a:srgbClr val="000000"/>
                </a:solidFill>
              </a:endParaRPr>
            </a:p>
          </p:txBody>
        </p:sp>
        <p:sp>
          <p:nvSpPr>
            <p:cNvPr id="352" name="Rectangle 283"/>
            <p:cNvSpPr>
              <a:spLocks noChangeArrowheads="1"/>
            </p:cNvSpPr>
            <p:nvPr/>
          </p:nvSpPr>
          <p:spPr bwMode="auto">
            <a:xfrm>
              <a:off x="3394" y="2824"/>
              <a:ext cx="32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NUWAKOT</a:t>
              </a:r>
              <a:endParaRPr lang="en-US" dirty="0">
                <a:solidFill>
                  <a:srgbClr val="000000"/>
                </a:solidFill>
              </a:endParaRPr>
            </a:p>
          </p:txBody>
        </p:sp>
        <p:sp>
          <p:nvSpPr>
            <p:cNvPr id="353" name="Rectangle 284"/>
            <p:cNvSpPr>
              <a:spLocks noChangeArrowheads="1"/>
            </p:cNvSpPr>
            <p:nvPr/>
          </p:nvSpPr>
          <p:spPr bwMode="auto">
            <a:xfrm>
              <a:off x="3729" y="2787"/>
              <a:ext cx="26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SINDHU-</a:t>
              </a:r>
              <a:endParaRPr lang="en-US" dirty="0">
                <a:solidFill>
                  <a:srgbClr val="000000"/>
                </a:solidFill>
              </a:endParaRPr>
            </a:p>
          </p:txBody>
        </p:sp>
        <p:sp>
          <p:nvSpPr>
            <p:cNvPr id="354" name="Rectangle 285"/>
            <p:cNvSpPr>
              <a:spLocks noChangeArrowheads="1"/>
            </p:cNvSpPr>
            <p:nvPr/>
          </p:nvSpPr>
          <p:spPr bwMode="auto">
            <a:xfrm>
              <a:off x="3729" y="2849"/>
              <a:ext cx="29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PALCHOK</a:t>
              </a:r>
              <a:endParaRPr lang="en-US" dirty="0">
                <a:solidFill>
                  <a:srgbClr val="000000"/>
                </a:solidFill>
              </a:endParaRPr>
            </a:p>
          </p:txBody>
        </p:sp>
        <p:sp>
          <p:nvSpPr>
            <p:cNvPr id="355" name="Rectangle 286"/>
            <p:cNvSpPr>
              <a:spLocks noChangeArrowheads="1"/>
            </p:cNvSpPr>
            <p:nvPr/>
          </p:nvSpPr>
          <p:spPr bwMode="auto">
            <a:xfrm>
              <a:off x="3681" y="3124"/>
              <a:ext cx="22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KAVRE</a:t>
              </a:r>
              <a:endParaRPr lang="en-US" dirty="0">
                <a:solidFill>
                  <a:srgbClr val="000000"/>
                </a:solidFill>
              </a:endParaRPr>
            </a:p>
          </p:txBody>
        </p:sp>
        <p:sp>
          <p:nvSpPr>
            <p:cNvPr id="356" name="Rectangle 287"/>
            <p:cNvSpPr>
              <a:spLocks noChangeArrowheads="1"/>
            </p:cNvSpPr>
            <p:nvPr/>
          </p:nvSpPr>
          <p:spPr bwMode="auto">
            <a:xfrm>
              <a:off x="3511" y="2628"/>
              <a:ext cx="28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RASUWA</a:t>
              </a:r>
              <a:endParaRPr lang="en-US" dirty="0">
                <a:solidFill>
                  <a:srgbClr val="000000"/>
                </a:solidFill>
              </a:endParaRPr>
            </a:p>
          </p:txBody>
        </p:sp>
        <p:sp>
          <p:nvSpPr>
            <p:cNvPr id="357" name="Rectangle 288"/>
            <p:cNvSpPr>
              <a:spLocks noChangeArrowheads="1"/>
            </p:cNvSpPr>
            <p:nvPr/>
          </p:nvSpPr>
          <p:spPr bwMode="auto">
            <a:xfrm>
              <a:off x="2905" y="2568"/>
              <a:ext cx="29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LAMJUNG</a:t>
              </a:r>
              <a:endParaRPr lang="en-US" dirty="0">
                <a:solidFill>
                  <a:srgbClr val="000000"/>
                </a:solidFill>
              </a:endParaRPr>
            </a:p>
          </p:txBody>
        </p:sp>
        <p:sp>
          <p:nvSpPr>
            <p:cNvPr id="358" name="Rectangle 289"/>
            <p:cNvSpPr>
              <a:spLocks noChangeArrowheads="1"/>
            </p:cNvSpPr>
            <p:nvPr/>
          </p:nvSpPr>
          <p:spPr bwMode="auto">
            <a:xfrm>
              <a:off x="3179" y="2482"/>
              <a:ext cx="27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GORKHA</a:t>
              </a:r>
              <a:endParaRPr lang="en-US" dirty="0">
                <a:solidFill>
                  <a:srgbClr val="000000"/>
                </a:solidFill>
              </a:endParaRPr>
            </a:p>
          </p:txBody>
        </p:sp>
        <p:sp>
          <p:nvSpPr>
            <p:cNvPr id="359" name="Rectangle 290"/>
            <p:cNvSpPr>
              <a:spLocks noChangeArrowheads="1"/>
            </p:cNvSpPr>
            <p:nvPr/>
          </p:nvSpPr>
          <p:spPr bwMode="auto">
            <a:xfrm>
              <a:off x="1974" y="2657"/>
              <a:ext cx="19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PYUT-</a:t>
              </a:r>
              <a:endParaRPr lang="en-US" dirty="0">
                <a:solidFill>
                  <a:srgbClr val="000000"/>
                </a:solidFill>
              </a:endParaRPr>
            </a:p>
          </p:txBody>
        </p:sp>
        <p:sp>
          <p:nvSpPr>
            <p:cNvPr id="360" name="Rectangle 291"/>
            <p:cNvSpPr>
              <a:spLocks noChangeArrowheads="1"/>
            </p:cNvSpPr>
            <p:nvPr/>
          </p:nvSpPr>
          <p:spPr bwMode="auto">
            <a:xfrm>
              <a:off x="1998" y="2720"/>
              <a:ext cx="14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HAN</a:t>
              </a:r>
              <a:endParaRPr lang="en-US" dirty="0">
                <a:solidFill>
                  <a:srgbClr val="000000"/>
                </a:solidFill>
              </a:endParaRPr>
            </a:p>
          </p:txBody>
        </p:sp>
        <p:sp>
          <p:nvSpPr>
            <p:cNvPr id="361" name="Rectangle 292"/>
            <p:cNvSpPr>
              <a:spLocks noChangeArrowheads="1"/>
            </p:cNvSpPr>
            <p:nvPr/>
          </p:nvSpPr>
          <p:spPr bwMode="auto">
            <a:xfrm>
              <a:off x="1852" y="2505"/>
              <a:ext cx="21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ROLPA</a:t>
              </a:r>
              <a:endParaRPr lang="en-US" dirty="0">
                <a:solidFill>
                  <a:srgbClr val="000000"/>
                </a:solidFill>
              </a:endParaRPr>
            </a:p>
          </p:txBody>
        </p:sp>
        <p:sp>
          <p:nvSpPr>
            <p:cNvPr id="362" name="Rectangle 293"/>
            <p:cNvSpPr>
              <a:spLocks noChangeArrowheads="1"/>
            </p:cNvSpPr>
            <p:nvPr/>
          </p:nvSpPr>
          <p:spPr bwMode="auto">
            <a:xfrm>
              <a:off x="1529" y="2482"/>
              <a:ext cx="24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SALYAN</a:t>
              </a:r>
              <a:endParaRPr lang="en-US" dirty="0">
                <a:solidFill>
                  <a:srgbClr val="000000"/>
                </a:solidFill>
              </a:endParaRPr>
            </a:p>
          </p:txBody>
        </p:sp>
        <p:sp>
          <p:nvSpPr>
            <p:cNvPr id="363" name="Rectangle 294"/>
            <p:cNvSpPr>
              <a:spLocks noChangeArrowheads="1"/>
            </p:cNvSpPr>
            <p:nvPr/>
          </p:nvSpPr>
          <p:spPr bwMode="auto">
            <a:xfrm>
              <a:off x="2348" y="2410"/>
              <a:ext cx="24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MYAGDI</a:t>
              </a:r>
              <a:endParaRPr lang="en-US" dirty="0">
                <a:solidFill>
                  <a:srgbClr val="000000"/>
                </a:solidFill>
              </a:endParaRPr>
            </a:p>
          </p:txBody>
        </p:sp>
        <p:sp>
          <p:nvSpPr>
            <p:cNvPr id="364" name="Rectangle 295"/>
            <p:cNvSpPr>
              <a:spLocks noChangeArrowheads="1"/>
            </p:cNvSpPr>
            <p:nvPr/>
          </p:nvSpPr>
          <p:spPr bwMode="auto">
            <a:xfrm>
              <a:off x="1240" y="2096"/>
              <a:ext cx="27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DAILEKH</a:t>
              </a:r>
              <a:endParaRPr lang="en-US" dirty="0">
                <a:solidFill>
                  <a:srgbClr val="000000"/>
                </a:solidFill>
              </a:endParaRPr>
            </a:p>
          </p:txBody>
        </p:sp>
        <p:sp>
          <p:nvSpPr>
            <p:cNvPr id="365" name="Rectangle 296"/>
            <p:cNvSpPr>
              <a:spLocks noChangeArrowheads="1"/>
            </p:cNvSpPr>
            <p:nvPr/>
          </p:nvSpPr>
          <p:spPr bwMode="auto">
            <a:xfrm>
              <a:off x="1495" y="2139"/>
              <a:ext cx="31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JAJARKOT</a:t>
              </a:r>
              <a:endParaRPr lang="en-US" dirty="0">
                <a:solidFill>
                  <a:srgbClr val="000000"/>
                </a:solidFill>
              </a:endParaRPr>
            </a:p>
          </p:txBody>
        </p:sp>
        <p:sp>
          <p:nvSpPr>
            <p:cNvPr id="366" name="Rectangle 297"/>
            <p:cNvSpPr>
              <a:spLocks noChangeArrowheads="1"/>
            </p:cNvSpPr>
            <p:nvPr/>
          </p:nvSpPr>
          <p:spPr bwMode="auto">
            <a:xfrm>
              <a:off x="1864" y="2256"/>
              <a:ext cx="23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RUKUM</a:t>
              </a:r>
              <a:endParaRPr lang="en-US" dirty="0">
                <a:solidFill>
                  <a:srgbClr val="000000"/>
                </a:solidFill>
              </a:endParaRPr>
            </a:p>
          </p:txBody>
        </p:sp>
        <p:sp>
          <p:nvSpPr>
            <p:cNvPr id="367" name="Rectangle 298"/>
            <p:cNvSpPr>
              <a:spLocks noChangeArrowheads="1"/>
            </p:cNvSpPr>
            <p:nvPr/>
          </p:nvSpPr>
          <p:spPr bwMode="auto">
            <a:xfrm>
              <a:off x="2540" y="2038"/>
              <a:ext cx="31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MUSTANG</a:t>
              </a:r>
              <a:endParaRPr lang="en-US" dirty="0">
                <a:solidFill>
                  <a:srgbClr val="000000"/>
                </a:solidFill>
              </a:endParaRPr>
            </a:p>
          </p:txBody>
        </p:sp>
        <p:sp>
          <p:nvSpPr>
            <p:cNvPr id="368" name="Rectangle 299"/>
            <p:cNvSpPr>
              <a:spLocks noChangeArrowheads="1"/>
            </p:cNvSpPr>
            <p:nvPr/>
          </p:nvSpPr>
          <p:spPr bwMode="auto">
            <a:xfrm>
              <a:off x="2753" y="2283"/>
              <a:ext cx="277"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a:solidFill>
                    <a:srgbClr val="1F1A17"/>
                  </a:solidFill>
                </a:rPr>
                <a:t>MANANG</a:t>
              </a:r>
              <a:endParaRPr lang="en-US" dirty="0">
                <a:solidFill>
                  <a:srgbClr val="000000"/>
                </a:solidFill>
              </a:endParaRPr>
            </a:p>
          </p:txBody>
        </p:sp>
      </p:grpSp>
      <p:sp>
        <p:nvSpPr>
          <p:cNvPr id="273" name="Rectangle 214"/>
          <p:cNvSpPr>
            <a:spLocks noChangeArrowheads="1"/>
          </p:cNvSpPr>
          <p:nvPr/>
        </p:nvSpPr>
        <p:spPr bwMode="auto">
          <a:xfrm>
            <a:off x="1403648" y="2514674"/>
            <a:ext cx="339837" cy="10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smtClean="0">
                <a:solidFill>
                  <a:srgbClr val="1F1A17"/>
                </a:solidFill>
              </a:rPr>
              <a:t>ACHHAM</a:t>
            </a:r>
            <a:endParaRPr lang="en-US" dirty="0">
              <a:solidFill>
                <a:srgbClr val="000000"/>
              </a:solidFill>
            </a:endParaRPr>
          </a:p>
        </p:txBody>
      </p:sp>
      <p:sp>
        <p:nvSpPr>
          <p:cNvPr id="274" name="Rectangle 243"/>
          <p:cNvSpPr>
            <a:spLocks noChangeArrowheads="1"/>
          </p:cNvSpPr>
          <p:nvPr/>
        </p:nvSpPr>
        <p:spPr bwMode="auto">
          <a:xfrm>
            <a:off x="3203848" y="3908425"/>
            <a:ext cx="418384" cy="10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700" dirty="0" smtClean="0">
                <a:solidFill>
                  <a:srgbClr val="1F1A17"/>
                </a:solidFill>
              </a:rPr>
              <a:t>AGARKAHN</a:t>
            </a:r>
            <a:endParaRPr lang="en-US" dirty="0">
              <a:solidFill>
                <a:srgbClr val="000000"/>
              </a:solidFill>
            </a:endParaRPr>
          </a:p>
        </p:txBody>
      </p:sp>
      <p:pic>
        <p:nvPicPr>
          <p:cNvPr id="268" name="Content Placeholder 10" descr="Presentation Footer.png"/>
          <p:cNvPicPr>
            <a:picLocks noChangeAspect="1"/>
          </p:cNvPicPr>
          <p:nvPr/>
        </p:nvPicPr>
        <p:blipFill>
          <a:blip r:embed="rId3" cstate="print"/>
          <a:srcRect t="-299552" b="-299552"/>
          <a:stretch>
            <a:fillRect/>
          </a:stretch>
        </p:blipFill>
        <p:spPr>
          <a:xfrm>
            <a:off x="0" y="3991523"/>
            <a:ext cx="9144000" cy="5039287"/>
          </a:xfrm>
          <a:prstGeom prst="rect">
            <a:avLst/>
          </a:prstGeom>
        </p:spPr>
      </p:pic>
    </p:spTree>
    <p:extLst>
      <p:ext uri="{BB962C8B-B14F-4D97-AF65-F5344CB8AC3E}">
        <p14:creationId xmlns:p14="http://schemas.microsoft.com/office/powerpoint/2010/main" xmlns="" val="2355554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428596" y="428604"/>
            <a:ext cx="8229600" cy="86409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900" b="1" dirty="0" smtClean="0">
                <a:solidFill>
                  <a:schemeClr val="accent1">
                    <a:lumMod val="75000"/>
                  </a:schemeClr>
                </a:solidFill>
                <a:latin typeface="Raleway" pitchFamily="34" charset="-52"/>
              </a:rPr>
              <a:t>Functionality and Quality of CEONC Services</a:t>
            </a:r>
            <a:endParaRPr lang="en-US" sz="2900" b="1" dirty="0">
              <a:solidFill>
                <a:schemeClr val="accent1">
                  <a:lumMod val="75000"/>
                </a:schemeClr>
              </a:solidFill>
              <a:latin typeface="Raleway" pitchFamily="34" charset="-52"/>
            </a:endParaRPr>
          </a:p>
        </p:txBody>
      </p:sp>
      <p:pic>
        <p:nvPicPr>
          <p:cNvPr id="8" name="Picture 2" descr="F:\!options\!for the presentation\presentations\13cx.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5" y="2571744"/>
            <a:ext cx="8016496" cy="318540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928662" y="1474761"/>
            <a:ext cx="7286676" cy="954107"/>
          </a:xfrm>
          <a:prstGeom prst="rect">
            <a:avLst/>
          </a:prstGeom>
          <a:noFill/>
        </p:spPr>
        <p:txBody>
          <a:bodyPr wrap="square" rtlCol="0">
            <a:spAutoFit/>
          </a:bodyPr>
          <a:lstStyle/>
          <a:p>
            <a:r>
              <a:rPr lang="en-US" sz="2800" dirty="0" smtClean="0"/>
              <a:t>Hospital Quality Improvement Process </a:t>
            </a:r>
          </a:p>
          <a:p>
            <a:r>
              <a:rPr lang="en-US" sz="2800" dirty="0" smtClean="0"/>
              <a:t>PNC checklist</a:t>
            </a:r>
            <a:endParaRPr lang="en-US" sz="2800" dirty="0"/>
          </a:p>
        </p:txBody>
      </p:sp>
    </p:spTree>
    <p:extLst>
      <p:ext uri="{BB962C8B-B14F-4D97-AF65-F5344CB8AC3E}">
        <p14:creationId xmlns:p14="http://schemas.microsoft.com/office/powerpoint/2010/main" xmlns="" val="2910771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457200" y="371128"/>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b="1" dirty="0">
                <a:solidFill>
                  <a:schemeClr val="accent1">
                    <a:lumMod val="75000"/>
                  </a:schemeClr>
                </a:solidFill>
                <a:latin typeface="Raleway" pitchFamily="34" charset="-52"/>
              </a:rPr>
              <a:t>Managing </a:t>
            </a:r>
            <a:r>
              <a:rPr lang="en-US" sz="3400" b="1" dirty="0" smtClean="0">
                <a:solidFill>
                  <a:schemeClr val="accent1">
                    <a:lumMod val="75000"/>
                  </a:schemeClr>
                </a:solidFill>
                <a:latin typeface="Raleway" pitchFamily="34" charset="-52"/>
              </a:rPr>
              <a:t>Overcrowding </a:t>
            </a:r>
            <a:r>
              <a:rPr lang="en-US" sz="3400" b="1" dirty="0">
                <a:solidFill>
                  <a:schemeClr val="accent1">
                    <a:lumMod val="75000"/>
                  </a:schemeClr>
                </a:solidFill>
                <a:latin typeface="Raleway" pitchFamily="34" charset="-52"/>
              </a:rPr>
              <a:t>and </a:t>
            </a:r>
            <a:r>
              <a:rPr lang="en-US" sz="3400" b="1" dirty="0" smtClean="0">
                <a:solidFill>
                  <a:schemeClr val="accent1">
                    <a:lumMod val="75000"/>
                  </a:schemeClr>
                </a:solidFill>
                <a:latin typeface="Raleway" pitchFamily="34" charset="-52"/>
              </a:rPr>
              <a:t>Referral</a:t>
            </a:r>
            <a:endParaRPr lang="en-US" sz="34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590872" y="1556792"/>
            <a:ext cx="8229600" cy="4525963"/>
          </a:xfrm>
        </p:spPr>
        <p:txBody>
          <a:bodyPr>
            <a:normAutofit lnSpcReduction="10000"/>
          </a:bodyPr>
          <a:lstStyle/>
          <a:p>
            <a:pPr>
              <a:buBlip>
                <a:blip r:embed="rId6"/>
              </a:buBlip>
            </a:pPr>
            <a:r>
              <a:rPr lang="en-GB" sz="2600" dirty="0" smtClean="0">
                <a:latin typeface="Raleway" pitchFamily="34" charset="-52"/>
              </a:rPr>
              <a:t>Study on responding to increased demand for institutional delivery:</a:t>
            </a:r>
          </a:p>
          <a:p>
            <a:pPr lvl="1">
              <a:buClr>
                <a:schemeClr val="accent1">
                  <a:lumMod val="75000"/>
                </a:schemeClr>
              </a:buClr>
              <a:buFont typeface="Arial" pitchFamily="34" charset="0"/>
              <a:buChar char="•"/>
            </a:pPr>
            <a:r>
              <a:rPr lang="en-GB" sz="2600" dirty="0" smtClean="0">
                <a:latin typeface="Raleway" pitchFamily="34" charset="-52"/>
              </a:rPr>
              <a:t>Immediate actions to reduce overcrowding at referral hospitals</a:t>
            </a:r>
          </a:p>
          <a:p>
            <a:pPr lvl="1">
              <a:buClr>
                <a:schemeClr val="accent1">
                  <a:lumMod val="75000"/>
                </a:schemeClr>
              </a:buClr>
              <a:buFont typeface="Arial" pitchFamily="34" charset="0"/>
              <a:buChar char="•"/>
            </a:pPr>
            <a:r>
              <a:rPr lang="en-GB" sz="2600" dirty="0" smtClean="0">
                <a:latin typeface="Raleway" pitchFamily="34" charset="-52"/>
              </a:rPr>
              <a:t>Piloting of strategic birthing centres which provide 24/7 services and free referral for complicated deliveries</a:t>
            </a:r>
          </a:p>
          <a:p>
            <a:pPr lvl="1">
              <a:buClr>
                <a:schemeClr val="accent1">
                  <a:lumMod val="75000"/>
                </a:schemeClr>
              </a:buClr>
              <a:buFont typeface="Arial" pitchFamily="34" charset="0"/>
              <a:buChar char="•"/>
            </a:pPr>
            <a:r>
              <a:rPr lang="en-GB" sz="2600" dirty="0" smtClean="0">
                <a:latin typeface="Raleway" pitchFamily="34" charset="-52"/>
              </a:rPr>
              <a:t>Plans for normal</a:t>
            </a:r>
            <a:r>
              <a:rPr lang="ru-RU" sz="2600" dirty="0" smtClean="0">
                <a:latin typeface="Raleway" pitchFamily="34" charset="-52"/>
              </a:rPr>
              <a:t> </a:t>
            </a:r>
            <a:r>
              <a:rPr lang="en-GB" sz="2600" dirty="0" smtClean="0">
                <a:latin typeface="Raleway" pitchFamily="34" charset="-52"/>
              </a:rPr>
              <a:t>delivery</a:t>
            </a:r>
            <a:r>
              <a:rPr lang="ru-RU" sz="2600" dirty="0" smtClean="0">
                <a:latin typeface="Raleway" pitchFamily="34" charset="-52"/>
              </a:rPr>
              <a:t> </a:t>
            </a:r>
            <a:r>
              <a:rPr lang="en-GB" sz="2600" dirty="0" smtClean="0">
                <a:latin typeface="Raleway" pitchFamily="34" charset="-52"/>
              </a:rPr>
              <a:t>units</a:t>
            </a:r>
            <a:r>
              <a:rPr lang="ru-RU" sz="2600" dirty="0" smtClean="0">
                <a:latin typeface="Raleway" pitchFamily="34" charset="-52"/>
              </a:rPr>
              <a:t> </a:t>
            </a:r>
            <a:r>
              <a:rPr lang="en-GB" sz="2600" dirty="0" smtClean="0">
                <a:latin typeface="Raleway" pitchFamily="34" charset="-52"/>
              </a:rPr>
              <a:t>at/near</a:t>
            </a:r>
            <a:r>
              <a:rPr lang="ru-RU" sz="2600" dirty="0" smtClean="0">
                <a:latin typeface="Raleway" pitchFamily="34" charset="-52"/>
              </a:rPr>
              <a:t> </a:t>
            </a:r>
            <a:r>
              <a:rPr lang="en-GB" sz="2600" dirty="0" smtClean="0">
                <a:latin typeface="Raleway" pitchFamily="34" charset="-52"/>
              </a:rPr>
              <a:t>referral hospitals</a:t>
            </a:r>
          </a:p>
          <a:p>
            <a:pPr>
              <a:buBlip>
                <a:blip r:embed="rId6"/>
              </a:buBlip>
            </a:pPr>
            <a:r>
              <a:rPr lang="en-GB" sz="2600" dirty="0" smtClean="0">
                <a:latin typeface="Raleway" pitchFamily="34" charset="-52"/>
              </a:rPr>
              <a:t>Post-earthquake support for free referral from birthing centres to district hospitals</a:t>
            </a:r>
          </a:p>
          <a:p>
            <a:endParaRPr lang="en-GB" dirty="0"/>
          </a:p>
        </p:txBody>
      </p:sp>
    </p:spTree>
    <p:extLst>
      <p:ext uri="{BB962C8B-B14F-4D97-AF65-F5344CB8AC3E}">
        <p14:creationId xmlns:p14="http://schemas.microsoft.com/office/powerpoint/2010/main" xmlns="" val="2140194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18000" y="404664"/>
            <a:ext cx="91800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100" b="1" dirty="0">
                <a:solidFill>
                  <a:schemeClr val="accent1">
                    <a:lumMod val="75000"/>
                  </a:schemeClr>
                </a:solidFill>
                <a:latin typeface="Raleway" pitchFamily="34" charset="-52"/>
              </a:rPr>
              <a:t>Reaching Remote Areas and </a:t>
            </a:r>
            <a:r>
              <a:rPr lang="en-US" sz="3100" b="1" dirty="0" smtClean="0">
                <a:solidFill>
                  <a:schemeClr val="accent1">
                    <a:lumMod val="75000"/>
                  </a:schemeClr>
                </a:solidFill>
                <a:latin typeface="Raleway" pitchFamily="34" charset="-52"/>
              </a:rPr>
              <a:t>the Underserved</a:t>
            </a:r>
            <a:endParaRPr lang="en-US" sz="31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590872" y="1960240"/>
            <a:ext cx="8229600" cy="3556992"/>
          </a:xfrm>
        </p:spPr>
        <p:txBody>
          <a:bodyPr>
            <a:noAutofit/>
          </a:bodyPr>
          <a:lstStyle/>
          <a:p>
            <a:pPr>
              <a:buBlip>
                <a:blip r:embed="rId6"/>
              </a:buBlip>
            </a:pPr>
            <a:r>
              <a:rPr lang="en-GB" dirty="0">
                <a:latin typeface="Raleway" pitchFamily="34" charset="-52"/>
              </a:rPr>
              <a:t>Remote Area Maternal and </a:t>
            </a:r>
            <a:r>
              <a:rPr lang="en-GB" dirty="0" smtClean="0">
                <a:latin typeface="Raleway" pitchFamily="34" charset="-52"/>
              </a:rPr>
              <a:t>Newborn Pilot </a:t>
            </a:r>
            <a:r>
              <a:rPr lang="en-GB" dirty="0">
                <a:latin typeface="Raleway" pitchFamily="34" charset="-52"/>
              </a:rPr>
              <a:t>(RAMP)</a:t>
            </a:r>
          </a:p>
          <a:p>
            <a:pPr>
              <a:buBlip>
                <a:blip r:embed="rId6"/>
              </a:buBlip>
            </a:pPr>
            <a:r>
              <a:rPr lang="en-GB" dirty="0" smtClean="0">
                <a:latin typeface="Raleway" pitchFamily="34" charset="-52"/>
              </a:rPr>
              <a:t>Family Planning pilots to reach </a:t>
            </a:r>
            <a:r>
              <a:rPr lang="en-GB" dirty="0" err="1" smtClean="0">
                <a:latin typeface="Raleway" pitchFamily="34" charset="-52"/>
              </a:rPr>
              <a:t>unserved</a:t>
            </a:r>
            <a:r>
              <a:rPr lang="en-GB" dirty="0" smtClean="0">
                <a:latin typeface="Raleway" pitchFamily="34" charset="-52"/>
              </a:rPr>
              <a:t> populations</a:t>
            </a:r>
          </a:p>
          <a:p>
            <a:pPr>
              <a:buBlip>
                <a:blip r:embed="rId6"/>
              </a:buBlip>
            </a:pPr>
            <a:r>
              <a:rPr lang="en-GB" dirty="0" smtClean="0">
                <a:latin typeface="Raleway" pitchFamily="34" charset="-52"/>
              </a:rPr>
              <a:t>Remote area safe abortion services (IPAS)</a:t>
            </a:r>
          </a:p>
          <a:p>
            <a:pPr>
              <a:buBlip>
                <a:blip r:embed="rId6"/>
              </a:buBlip>
            </a:pPr>
            <a:r>
              <a:rPr lang="en-GB" dirty="0" smtClean="0">
                <a:latin typeface="Raleway" pitchFamily="34" charset="-52"/>
              </a:rPr>
              <a:t>Context specific planning for newborn care</a:t>
            </a:r>
          </a:p>
        </p:txBody>
      </p:sp>
    </p:spTree>
    <p:extLst>
      <p:ext uri="{BB962C8B-B14F-4D97-AF65-F5344CB8AC3E}">
        <p14:creationId xmlns:p14="http://schemas.microsoft.com/office/powerpoint/2010/main" xmlns="" val="3934078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18000" y="188640"/>
            <a:ext cx="9180000" cy="103951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dirty="0">
                <a:solidFill>
                  <a:schemeClr val="accent1">
                    <a:lumMod val="75000"/>
                  </a:schemeClr>
                </a:solidFill>
                <a:latin typeface="Raleway" pitchFamily="34" charset="-52"/>
              </a:rPr>
              <a:t>Remote Areas Maternal and New born Health Pilot Project, (RAMP), </a:t>
            </a:r>
            <a:r>
              <a:rPr lang="en-US" sz="3000" b="1" dirty="0" err="1">
                <a:solidFill>
                  <a:schemeClr val="accent1">
                    <a:lumMod val="75000"/>
                  </a:schemeClr>
                </a:solidFill>
                <a:latin typeface="Raleway" pitchFamily="34" charset="-52"/>
              </a:rPr>
              <a:t>Taplejung</a:t>
            </a:r>
            <a:r>
              <a:rPr lang="en-US" sz="3000" b="1" dirty="0">
                <a:solidFill>
                  <a:schemeClr val="accent1">
                    <a:lumMod val="75000"/>
                  </a:schemeClr>
                </a:solidFill>
                <a:latin typeface="Raleway" pitchFamily="34" charset="-52"/>
              </a:rPr>
              <a:t> district</a:t>
            </a:r>
          </a:p>
        </p:txBody>
      </p:sp>
      <p:sp>
        <p:nvSpPr>
          <p:cNvPr id="3" name="Content Placeholder 2"/>
          <p:cNvSpPr>
            <a:spLocks noGrp="1"/>
          </p:cNvSpPr>
          <p:nvPr>
            <p:ph idx="1"/>
          </p:nvPr>
        </p:nvSpPr>
        <p:spPr>
          <a:xfrm>
            <a:off x="670304" y="1500175"/>
            <a:ext cx="7718120" cy="4017058"/>
          </a:xfrm>
        </p:spPr>
        <p:txBody>
          <a:bodyPr>
            <a:normAutofit/>
          </a:bodyPr>
          <a:lstStyle/>
          <a:p>
            <a:pPr marL="0" indent="0">
              <a:lnSpc>
                <a:spcPct val="150000"/>
              </a:lnSpc>
              <a:buNone/>
            </a:pPr>
            <a:r>
              <a:rPr lang="en-GB" sz="3000" b="1" dirty="0" smtClean="0">
                <a:latin typeface="Raleway" pitchFamily="34" charset="-52"/>
              </a:rPr>
              <a:t>Purpose</a:t>
            </a:r>
            <a:r>
              <a:rPr lang="en-GB" sz="3000" dirty="0" smtClean="0">
                <a:latin typeface="Raleway" pitchFamily="34" charset="-52"/>
              </a:rPr>
              <a:t>: </a:t>
            </a:r>
          </a:p>
          <a:p>
            <a:pPr marL="0" indent="0">
              <a:buNone/>
            </a:pPr>
            <a:r>
              <a:rPr lang="en-GB" sz="3000" dirty="0" smtClean="0">
                <a:latin typeface="Raleway" pitchFamily="34" charset="-52"/>
              </a:rPr>
              <a:t>To </a:t>
            </a:r>
            <a:r>
              <a:rPr lang="en-GB" sz="3000" dirty="0">
                <a:latin typeface="Raleway" pitchFamily="34" charset="-52"/>
              </a:rPr>
              <a:t>inform government plans for working in remote areas of Nepal in </a:t>
            </a:r>
            <a:r>
              <a:rPr lang="en-GB" sz="3000" dirty="0" smtClean="0">
                <a:latin typeface="Raleway" pitchFamily="34" charset="-52"/>
              </a:rPr>
              <a:t>NHSS (2015-20) </a:t>
            </a:r>
            <a:r>
              <a:rPr lang="en-GB" sz="3000" dirty="0">
                <a:latin typeface="Raleway" pitchFamily="34" charset="-52"/>
              </a:rPr>
              <a:t>by identifying concrete lessons and strategies for increasing access to and the uptake of MNH services in remote areas</a:t>
            </a:r>
            <a:r>
              <a:rPr lang="en-GB" sz="3000" dirty="0" smtClean="0">
                <a:latin typeface="Raleway" pitchFamily="34" charset="-52"/>
              </a:rPr>
              <a:t>.</a:t>
            </a:r>
          </a:p>
          <a:p>
            <a:pPr marL="0" indent="0">
              <a:buNone/>
            </a:pPr>
            <a:endParaRPr lang="en-GB" sz="3000" dirty="0" smtClean="0">
              <a:latin typeface="Raleway" pitchFamily="34" charset="-52"/>
            </a:endParaRPr>
          </a:p>
        </p:txBody>
      </p:sp>
    </p:spTree>
    <p:extLst>
      <p:ext uri="{BB962C8B-B14F-4D97-AF65-F5344CB8AC3E}">
        <p14:creationId xmlns:p14="http://schemas.microsoft.com/office/powerpoint/2010/main" xmlns="" val="1661329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850106"/>
          </a:xfrm>
          <a:solidFill>
            <a:schemeClr val="accent1">
              <a:lumMod val="75000"/>
            </a:schemeClr>
          </a:solidFill>
        </p:spPr>
        <p:txBody>
          <a:bodyPr>
            <a:noAutofit/>
          </a:bodyPr>
          <a:lstStyle/>
          <a:p>
            <a:r>
              <a:rPr lang="en-GB" sz="3200" b="1" dirty="0" smtClean="0">
                <a:solidFill>
                  <a:schemeClr val="bg1"/>
                </a:solidFill>
              </a:rPr>
              <a:t>Three types of RAMP intervention packages compared</a:t>
            </a:r>
            <a:endParaRPr lang="en-GB" sz="3200" b="1"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349097280"/>
              </p:ext>
            </p:extLst>
          </p:nvPr>
        </p:nvGraphicFramePr>
        <p:xfrm>
          <a:off x="71406" y="928670"/>
          <a:ext cx="8964488" cy="5946405"/>
        </p:xfrm>
        <a:graphic>
          <a:graphicData uri="http://schemas.openxmlformats.org/drawingml/2006/table">
            <a:tbl>
              <a:tblPr firstRow="1" firstCol="1" bandRow="1">
                <a:tableStyleId>{5C22544A-7EE6-4342-B048-85BDC9FD1C3A}</a:tableStyleId>
              </a:tblPr>
              <a:tblGrid>
                <a:gridCol w="2264772"/>
                <a:gridCol w="2232406"/>
                <a:gridCol w="4467310"/>
              </a:tblGrid>
              <a:tr h="261027">
                <a:tc>
                  <a:txBody>
                    <a:bodyPr/>
                    <a:lstStyle/>
                    <a:p>
                      <a:pPr marL="0" marR="0" algn="ctr">
                        <a:spcBef>
                          <a:spcPts val="0"/>
                        </a:spcBef>
                        <a:spcAft>
                          <a:spcPts val="200"/>
                        </a:spcAft>
                      </a:pPr>
                      <a:r>
                        <a:rPr lang="en-GB" sz="2800" dirty="0">
                          <a:effectLst/>
                        </a:rPr>
                        <a:t>Package </a:t>
                      </a:r>
                      <a:r>
                        <a:rPr lang="en-GB" sz="2800" dirty="0" smtClean="0">
                          <a:effectLst/>
                        </a:rPr>
                        <a:t>1</a:t>
                      </a:r>
                      <a:endParaRPr lang="en-US" sz="2800" dirty="0">
                        <a:effectLst/>
                        <a:latin typeface="Calibri"/>
                        <a:ea typeface="Times New Roman"/>
                        <a:cs typeface="Times New Roman"/>
                      </a:endParaRPr>
                    </a:p>
                  </a:txBody>
                  <a:tcPr marL="68580" marR="68580" marT="0" marB="0"/>
                </a:tc>
                <a:tc>
                  <a:txBody>
                    <a:bodyPr/>
                    <a:lstStyle/>
                    <a:p>
                      <a:pPr marL="0" marR="0" algn="ctr">
                        <a:spcBef>
                          <a:spcPts val="0"/>
                        </a:spcBef>
                        <a:spcAft>
                          <a:spcPts val="200"/>
                        </a:spcAft>
                      </a:pPr>
                      <a:r>
                        <a:rPr lang="en-GB" sz="2800" dirty="0">
                          <a:effectLst/>
                        </a:rPr>
                        <a:t>Package </a:t>
                      </a:r>
                      <a:r>
                        <a:rPr lang="en-GB" sz="2800" dirty="0" smtClean="0">
                          <a:effectLst/>
                        </a:rPr>
                        <a:t>2</a:t>
                      </a:r>
                    </a:p>
                    <a:p>
                      <a:pPr marL="0" marR="0" algn="ctr">
                        <a:spcBef>
                          <a:spcPts val="0"/>
                        </a:spcBef>
                        <a:spcAft>
                          <a:spcPts val="200"/>
                        </a:spcAft>
                      </a:pPr>
                      <a:r>
                        <a:rPr lang="en-GB" sz="2800" dirty="0" smtClean="0">
                          <a:effectLst/>
                          <a:latin typeface="Calibri"/>
                          <a:ea typeface="Times New Roman"/>
                          <a:cs typeface="Times New Roman"/>
                        </a:rPr>
                        <a:t>(4 VDCs)</a:t>
                      </a:r>
                      <a:endParaRPr lang="en-US" sz="2800" dirty="0">
                        <a:effectLst/>
                        <a:latin typeface="Calibri"/>
                        <a:ea typeface="Times New Roman"/>
                        <a:cs typeface="Times New Roman"/>
                      </a:endParaRPr>
                    </a:p>
                  </a:txBody>
                  <a:tcPr marL="68580" marR="68580" marT="0" marB="0"/>
                </a:tc>
                <a:tc>
                  <a:txBody>
                    <a:bodyPr/>
                    <a:lstStyle/>
                    <a:p>
                      <a:pPr marL="0" marR="0" algn="ctr">
                        <a:spcBef>
                          <a:spcPts val="0"/>
                        </a:spcBef>
                        <a:spcAft>
                          <a:spcPts val="200"/>
                        </a:spcAft>
                      </a:pPr>
                      <a:r>
                        <a:rPr lang="en-GB" sz="2800" dirty="0">
                          <a:effectLst/>
                        </a:rPr>
                        <a:t>Package </a:t>
                      </a:r>
                      <a:r>
                        <a:rPr lang="en-GB" sz="2800" dirty="0" smtClean="0">
                          <a:effectLst/>
                        </a:rPr>
                        <a:t>3</a:t>
                      </a:r>
                    </a:p>
                    <a:p>
                      <a:pPr marL="0" marR="0" algn="ctr">
                        <a:spcBef>
                          <a:spcPts val="0"/>
                        </a:spcBef>
                        <a:spcAft>
                          <a:spcPts val="200"/>
                        </a:spcAft>
                      </a:pPr>
                      <a:r>
                        <a:rPr lang="en-GB" sz="2800" dirty="0" smtClean="0">
                          <a:effectLst/>
                          <a:latin typeface="Calibri"/>
                          <a:ea typeface="Times New Roman"/>
                          <a:cs typeface="Times New Roman"/>
                        </a:rPr>
                        <a:t>(5 VDCs)</a:t>
                      </a:r>
                      <a:endParaRPr lang="en-US" sz="2800" dirty="0">
                        <a:effectLst/>
                        <a:latin typeface="Calibri"/>
                        <a:ea typeface="Times New Roman"/>
                        <a:cs typeface="Times New Roman"/>
                      </a:endParaRPr>
                    </a:p>
                  </a:txBody>
                  <a:tcPr marL="68580" marR="68580" marT="0" marB="0"/>
                </a:tc>
              </a:tr>
              <a:tr h="1560680">
                <a:tc>
                  <a:txBody>
                    <a:bodyPr/>
                    <a:lstStyle/>
                    <a:p>
                      <a:pPr marL="0" marR="0" algn="just">
                        <a:spcBef>
                          <a:spcPts val="0"/>
                        </a:spcBef>
                        <a:spcAft>
                          <a:spcPts val="200"/>
                        </a:spcAft>
                      </a:pPr>
                      <a:r>
                        <a:rPr lang="en-GB" sz="2400" dirty="0">
                          <a:effectLst/>
                        </a:rPr>
                        <a:t> </a:t>
                      </a:r>
                      <a:endParaRPr lang="en-US" sz="2800" dirty="0">
                        <a:effectLst/>
                      </a:endParaRPr>
                    </a:p>
                    <a:p>
                      <a:pPr marL="0" marR="0" algn="just">
                        <a:spcBef>
                          <a:spcPts val="0"/>
                        </a:spcBef>
                        <a:spcAft>
                          <a:spcPts val="200"/>
                        </a:spcAft>
                      </a:pPr>
                      <a:r>
                        <a:rPr lang="en-GB" sz="2400" dirty="0">
                          <a:effectLst/>
                        </a:rPr>
                        <a:t> </a:t>
                      </a:r>
                      <a:endParaRPr lang="en-US" sz="2800" dirty="0">
                        <a:effectLst/>
                        <a:latin typeface="Calibri"/>
                        <a:ea typeface="Times New Roman"/>
                        <a:cs typeface="Times New Roman"/>
                      </a:endParaRPr>
                    </a:p>
                  </a:txBody>
                  <a:tcPr marL="68580" marR="68580" marT="0" marB="0">
                    <a:solidFill>
                      <a:schemeClr val="accent1">
                        <a:lumMod val="20000"/>
                        <a:lumOff val="80000"/>
                      </a:schemeClr>
                    </a:solidFill>
                  </a:tcPr>
                </a:tc>
                <a:tc>
                  <a:txBody>
                    <a:bodyPr/>
                    <a:lstStyle/>
                    <a:p>
                      <a:pPr marL="0" marR="0" algn="just">
                        <a:spcBef>
                          <a:spcPts val="0"/>
                        </a:spcBef>
                        <a:spcAft>
                          <a:spcPts val="200"/>
                        </a:spcAft>
                      </a:pPr>
                      <a:r>
                        <a:rPr lang="en-GB" sz="2400" dirty="0">
                          <a:effectLst/>
                        </a:rPr>
                        <a:t> </a:t>
                      </a:r>
                      <a:endParaRPr lang="en-US" sz="2800" dirty="0">
                        <a:effectLst/>
                        <a:latin typeface="Calibri"/>
                        <a:ea typeface="Times New Roman"/>
                        <a:cs typeface="Times New Roman"/>
                      </a:endParaRPr>
                    </a:p>
                  </a:txBody>
                  <a:tcPr marL="68580" marR="68580" marT="0" marB="0">
                    <a:solidFill>
                      <a:schemeClr val="accent1">
                        <a:lumMod val="20000"/>
                        <a:lumOff val="80000"/>
                      </a:schemeClr>
                    </a:solidFill>
                  </a:tcPr>
                </a:tc>
                <a:tc>
                  <a:txBody>
                    <a:bodyPr/>
                    <a:lstStyle/>
                    <a:p>
                      <a:pPr marL="0" marR="0" indent="0" algn="just">
                        <a:spcBef>
                          <a:spcPts val="0"/>
                        </a:spcBef>
                        <a:spcAft>
                          <a:spcPts val="0"/>
                        </a:spcAft>
                        <a:buFont typeface="Arial" pitchFamily="34" charset="0"/>
                        <a:buNone/>
                      </a:pPr>
                      <a:r>
                        <a:rPr lang="en-GB" sz="2400" b="1" dirty="0">
                          <a:effectLst/>
                        </a:rPr>
                        <a:t>Demand side interventions: </a:t>
                      </a:r>
                      <a:endParaRPr lang="en-GB" sz="2400" b="1" dirty="0" smtClean="0">
                        <a:effectLst/>
                      </a:endParaRPr>
                    </a:p>
                    <a:p>
                      <a:pPr marL="342900" marR="0" indent="-342900" algn="just">
                        <a:spcBef>
                          <a:spcPts val="0"/>
                        </a:spcBef>
                        <a:spcAft>
                          <a:spcPts val="0"/>
                        </a:spcAft>
                        <a:buFont typeface="Arial" pitchFamily="34" charset="0"/>
                        <a:buChar char="•"/>
                      </a:pPr>
                      <a:r>
                        <a:rPr lang="en-US" sz="2400" dirty="0" smtClean="0">
                          <a:effectLst/>
                        </a:rPr>
                        <a:t>BCC, </a:t>
                      </a:r>
                      <a:r>
                        <a:rPr lang="en-GB" sz="2400" dirty="0" smtClean="0">
                          <a:effectLst/>
                        </a:rPr>
                        <a:t>Emergency </a:t>
                      </a:r>
                      <a:r>
                        <a:rPr lang="en-GB" sz="2400" dirty="0">
                          <a:effectLst/>
                        </a:rPr>
                        <a:t>fund </a:t>
                      </a:r>
                      <a:endParaRPr lang="en-GB" sz="2400" dirty="0" smtClean="0">
                        <a:effectLst/>
                      </a:endParaRPr>
                    </a:p>
                    <a:p>
                      <a:pPr marL="342900" marR="0" indent="-342900" algn="just">
                        <a:spcBef>
                          <a:spcPts val="0"/>
                        </a:spcBef>
                        <a:spcAft>
                          <a:spcPts val="0"/>
                        </a:spcAft>
                        <a:buFont typeface="Arial" pitchFamily="34" charset="0"/>
                        <a:buChar char="•"/>
                      </a:pPr>
                      <a:r>
                        <a:rPr lang="en-GB" sz="2400" dirty="0" smtClean="0">
                          <a:effectLst/>
                        </a:rPr>
                        <a:t>Stakeholders </a:t>
                      </a:r>
                      <a:r>
                        <a:rPr lang="en-GB" sz="2400" dirty="0">
                          <a:effectLst/>
                        </a:rPr>
                        <a:t>mobilisation and advocacy.</a:t>
                      </a:r>
                      <a:endParaRPr lang="en-US" sz="2800" dirty="0">
                        <a:effectLst/>
                        <a:latin typeface="Calibri"/>
                        <a:ea typeface="Times New Roman"/>
                        <a:cs typeface="Times New Roman"/>
                      </a:endParaRPr>
                    </a:p>
                  </a:txBody>
                  <a:tcPr marL="68580" marR="68580" marT="0" marB="0">
                    <a:solidFill>
                      <a:schemeClr val="accent5">
                        <a:lumMod val="40000"/>
                        <a:lumOff val="60000"/>
                      </a:schemeClr>
                    </a:solidFill>
                  </a:tcPr>
                </a:tc>
              </a:tr>
              <a:tr h="1630353">
                <a:tc>
                  <a:txBody>
                    <a:bodyPr/>
                    <a:lstStyle/>
                    <a:p>
                      <a:pPr marL="0" marR="0" algn="just">
                        <a:spcBef>
                          <a:spcPts val="0"/>
                        </a:spcBef>
                        <a:spcAft>
                          <a:spcPts val="200"/>
                        </a:spcAft>
                      </a:pPr>
                      <a:r>
                        <a:rPr lang="en-GB" sz="2400" dirty="0">
                          <a:effectLst/>
                        </a:rPr>
                        <a:t> </a:t>
                      </a:r>
                      <a:endParaRPr lang="en-US" sz="2800" dirty="0">
                        <a:effectLst/>
                      </a:endParaRPr>
                    </a:p>
                    <a:p>
                      <a:pPr marL="0" marR="0" algn="just">
                        <a:spcBef>
                          <a:spcPts val="0"/>
                        </a:spcBef>
                        <a:spcAft>
                          <a:spcPts val="200"/>
                        </a:spcAft>
                      </a:pPr>
                      <a:r>
                        <a:rPr lang="en-GB" sz="2400" dirty="0">
                          <a:effectLst/>
                        </a:rPr>
                        <a:t> </a:t>
                      </a:r>
                      <a:endParaRPr lang="en-US" sz="2800" dirty="0">
                        <a:effectLst/>
                        <a:latin typeface="Calibri"/>
                        <a:ea typeface="Times New Roman"/>
                        <a:cs typeface="Times New Roman"/>
                      </a:endParaRPr>
                    </a:p>
                  </a:txBody>
                  <a:tcPr marL="68580" marR="68580" marT="0" marB="0">
                    <a:solidFill>
                      <a:schemeClr val="accent1">
                        <a:lumMod val="20000"/>
                        <a:lumOff val="80000"/>
                      </a:schemeClr>
                    </a:solidFill>
                  </a:tcPr>
                </a:tc>
                <a:tc gridSpan="2">
                  <a:txBody>
                    <a:bodyPr/>
                    <a:lstStyle/>
                    <a:p>
                      <a:pPr marL="0" marR="0" algn="just">
                        <a:spcBef>
                          <a:spcPts val="0"/>
                        </a:spcBef>
                        <a:spcAft>
                          <a:spcPts val="200"/>
                        </a:spcAft>
                      </a:pPr>
                      <a:r>
                        <a:rPr lang="en-GB" sz="2400" b="1" dirty="0">
                          <a:effectLst/>
                        </a:rPr>
                        <a:t>Supply side health facility interventions: </a:t>
                      </a:r>
                      <a:endParaRPr lang="en-US" sz="2800" b="1" dirty="0">
                        <a:effectLst/>
                      </a:endParaRPr>
                    </a:p>
                    <a:p>
                      <a:pPr marL="342900" marR="0" lvl="0" indent="-342900" algn="just">
                        <a:spcBef>
                          <a:spcPts val="0"/>
                        </a:spcBef>
                        <a:spcAft>
                          <a:spcPts val="200"/>
                        </a:spcAft>
                        <a:buFont typeface="Arial" pitchFamily="34" charset="0"/>
                        <a:buChar char="•"/>
                      </a:pPr>
                      <a:r>
                        <a:rPr lang="en-GB" sz="2400" dirty="0" smtClean="0">
                          <a:effectLst/>
                        </a:rPr>
                        <a:t>Earmarked </a:t>
                      </a:r>
                      <a:r>
                        <a:rPr lang="en-GB" sz="2400" dirty="0">
                          <a:effectLst/>
                        </a:rPr>
                        <a:t>MNH </a:t>
                      </a:r>
                      <a:r>
                        <a:rPr lang="en-GB" sz="2400" dirty="0" smtClean="0">
                          <a:effectLst/>
                        </a:rPr>
                        <a:t>Fund,</a:t>
                      </a:r>
                      <a:endParaRPr lang="en-US" sz="2800" dirty="0">
                        <a:effectLst/>
                      </a:endParaRPr>
                    </a:p>
                    <a:p>
                      <a:pPr marL="342900" marR="0" lvl="0" indent="-342900" algn="just">
                        <a:spcBef>
                          <a:spcPts val="0"/>
                        </a:spcBef>
                        <a:spcAft>
                          <a:spcPts val="200"/>
                        </a:spcAft>
                        <a:buFont typeface="Arial" pitchFamily="34" charset="0"/>
                        <a:buChar char="•"/>
                      </a:pPr>
                      <a:r>
                        <a:rPr lang="en-GB" sz="2400" dirty="0">
                          <a:effectLst/>
                        </a:rPr>
                        <a:t>ANM skill </a:t>
                      </a:r>
                      <a:r>
                        <a:rPr lang="en-GB" sz="2400" dirty="0" smtClean="0">
                          <a:effectLst/>
                        </a:rPr>
                        <a:t>enhancement,</a:t>
                      </a:r>
                      <a:endParaRPr lang="en-US" sz="2800" dirty="0">
                        <a:effectLst/>
                      </a:endParaRPr>
                    </a:p>
                    <a:p>
                      <a:pPr marL="342900" marR="0" lvl="0" indent="-342900" algn="just">
                        <a:spcBef>
                          <a:spcPts val="0"/>
                        </a:spcBef>
                        <a:spcAft>
                          <a:spcPts val="200"/>
                        </a:spcAft>
                        <a:buFont typeface="Arial" pitchFamily="34" charset="0"/>
                        <a:buChar char="•"/>
                      </a:pPr>
                      <a:r>
                        <a:rPr lang="en-GB" sz="2400" dirty="0">
                          <a:effectLst/>
                        </a:rPr>
                        <a:t>HFOMC strengthening</a:t>
                      </a:r>
                      <a:r>
                        <a:rPr lang="en-GB" sz="2400" dirty="0" smtClean="0">
                          <a:effectLst/>
                        </a:rPr>
                        <a:t>.</a:t>
                      </a:r>
                      <a:endParaRPr lang="en-US" sz="2800" dirty="0">
                        <a:effectLst/>
                        <a:latin typeface="Calibri"/>
                        <a:ea typeface="Times New Roman"/>
                        <a:cs typeface="Times New Roman"/>
                      </a:endParaRPr>
                    </a:p>
                  </a:txBody>
                  <a:tcPr marL="68580" marR="68580" marT="0" marB="0">
                    <a:solidFill>
                      <a:schemeClr val="accent5">
                        <a:lumMod val="60000"/>
                        <a:lumOff val="40000"/>
                      </a:schemeClr>
                    </a:solidFill>
                  </a:tcPr>
                </a:tc>
                <a:tc hMerge="1">
                  <a:txBody>
                    <a:bodyPr/>
                    <a:lstStyle/>
                    <a:p>
                      <a:pPr marL="0" marR="0" algn="just">
                        <a:spcBef>
                          <a:spcPts val="0"/>
                        </a:spcBef>
                        <a:spcAft>
                          <a:spcPts val="200"/>
                        </a:spcAft>
                      </a:pPr>
                      <a:endParaRPr lang="en-US" sz="1800" dirty="0">
                        <a:effectLst/>
                        <a:latin typeface="Calibri"/>
                        <a:ea typeface="Times New Roman"/>
                        <a:cs typeface="Times New Roman"/>
                      </a:endParaRPr>
                    </a:p>
                  </a:txBody>
                  <a:tcPr marL="68580" marR="68580" marT="0" marB="0"/>
                </a:tc>
              </a:tr>
              <a:tr h="1876532">
                <a:tc gridSpan="3">
                  <a:txBody>
                    <a:bodyPr/>
                    <a:lstStyle/>
                    <a:p>
                      <a:pPr marL="0" marR="0" algn="just">
                        <a:spcBef>
                          <a:spcPts val="0"/>
                        </a:spcBef>
                        <a:spcAft>
                          <a:spcPts val="200"/>
                        </a:spcAft>
                      </a:pPr>
                      <a:r>
                        <a:rPr lang="en-GB" sz="2400" dirty="0">
                          <a:effectLst/>
                        </a:rPr>
                        <a:t>District wide interventions:</a:t>
                      </a:r>
                      <a:endParaRPr lang="en-US" sz="2800" dirty="0">
                        <a:effectLst/>
                      </a:endParaRPr>
                    </a:p>
                    <a:p>
                      <a:pPr marL="342900" marR="0" lvl="0" indent="-342900" algn="just">
                        <a:spcBef>
                          <a:spcPts val="0"/>
                        </a:spcBef>
                        <a:spcAft>
                          <a:spcPts val="200"/>
                        </a:spcAft>
                        <a:buFont typeface="Symbol"/>
                        <a:buChar char=""/>
                      </a:pPr>
                      <a:r>
                        <a:rPr lang="en-GB" sz="2400" b="0" dirty="0">
                          <a:effectLst/>
                        </a:rPr>
                        <a:t>District wide coordination for resource mobilisation and drugs distribution</a:t>
                      </a:r>
                      <a:endParaRPr lang="en-US" sz="2800" b="0" dirty="0">
                        <a:effectLst/>
                      </a:endParaRPr>
                    </a:p>
                    <a:p>
                      <a:pPr marL="342900" marR="0" lvl="0" indent="-342900" algn="just">
                        <a:spcBef>
                          <a:spcPts val="0"/>
                        </a:spcBef>
                        <a:spcAft>
                          <a:spcPts val="200"/>
                        </a:spcAft>
                        <a:buFont typeface="Symbol"/>
                        <a:buChar char=""/>
                      </a:pPr>
                      <a:r>
                        <a:rPr lang="en-GB" sz="2400" b="0" dirty="0">
                          <a:effectLst/>
                        </a:rPr>
                        <a:t>District hospital </a:t>
                      </a:r>
                      <a:r>
                        <a:rPr lang="en-GB" sz="2400" b="0" dirty="0" smtClean="0">
                          <a:effectLst/>
                        </a:rPr>
                        <a:t>services, Obstetric </a:t>
                      </a:r>
                      <a:r>
                        <a:rPr lang="en-GB" sz="2400" b="0" dirty="0">
                          <a:effectLst/>
                        </a:rPr>
                        <a:t>first aid to </a:t>
                      </a:r>
                      <a:r>
                        <a:rPr lang="en-GB" sz="2400" b="0" dirty="0" smtClean="0">
                          <a:effectLst/>
                        </a:rPr>
                        <a:t>paramedics</a:t>
                      </a:r>
                      <a:endParaRPr lang="en-US" sz="2800" b="0" dirty="0">
                        <a:effectLst/>
                      </a:endParaRPr>
                    </a:p>
                  </a:txBody>
                  <a:tcPr marL="68580" marR="68580" marT="0" marB="0">
                    <a:solidFill>
                      <a:schemeClr val="accent5">
                        <a:lumMod val="75000"/>
                      </a:schemeClr>
                    </a:solidFill>
                  </a:tcPr>
                </a:tc>
                <a:tc hMerge="1">
                  <a:txBody>
                    <a:bodyPr/>
                    <a:lstStyle/>
                    <a:p>
                      <a:pPr marL="0" marR="0" algn="just">
                        <a:spcBef>
                          <a:spcPts val="0"/>
                        </a:spcBef>
                        <a:spcAft>
                          <a:spcPts val="200"/>
                        </a:spcAft>
                      </a:pPr>
                      <a:endParaRPr lang="en-US" sz="1800" dirty="0">
                        <a:effectLst/>
                        <a:latin typeface="Calibri"/>
                        <a:ea typeface="Times New Roman"/>
                        <a:cs typeface="Times New Roman"/>
                      </a:endParaRPr>
                    </a:p>
                  </a:txBody>
                  <a:tcPr marL="68580" marR="68580" marT="0" marB="0"/>
                </a:tc>
                <a:tc hMerge="1">
                  <a:txBody>
                    <a:bodyPr/>
                    <a:lstStyle/>
                    <a:p>
                      <a:pPr marL="0" marR="0" algn="just">
                        <a:spcBef>
                          <a:spcPts val="0"/>
                        </a:spcBef>
                        <a:spcAft>
                          <a:spcPts val="200"/>
                        </a:spcAft>
                      </a:pPr>
                      <a:endParaRPr lang="en-US" sz="1800" dirty="0">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xmlns="" val="1072517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txBox="1">
            <a:spLocks/>
          </p:cNvSpPr>
          <p:nvPr/>
        </p:nvSpPr>
        <p:spPr>
          <a:xfrm>
            <a:off x="-18000" y="404664"/>
            <a:ext cx="91800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dirty="0">
                <a:solidFill>
                  <a:schemeClr val="accent1">
                    <a:lumMod val="75000"/>
                  </a:schemeClr>
                </a:solidFill>
                <a:latin typeface="Raleway" pitchFamily="34" charset="-52"/>
              </a:rPr>
              <a:t>RAMP: Progress </a:t>
            </a:r>
            <a:r>
              <a:rPr lang="en-US" sz="3000" b="1" dirty="0" smtClean="0">
                <a:solidFill>
                  <a:schemeClr val="accent1">
                    <a:lumMod val="75000"/>
                  </a:schemeClr>
                </a:solidFill>
                <a:latin typeface="Raleway" pitchFamily="34" charset="-52"/>
              </a:rPr>
              <a:t>Towards Achieving </a:t>
            </a:r>
            <a:r>
              <a:rPr lang="en-US" sz="3000" b="1" dirty="0">
                <a:solidFill>
                  <a:schemeClr val="accent1">
                    <a:lumMod val="75000"/>
                  </a:schemeClr>
                </a:solidFill>
                <a:latin typeface="Raleway" pitchFamily="34" charset="-52"/>
              </a:rPr>
              <a:t>Outputs</a:t>
            </a:r>
          </a:p>
        </p:txBody>
      </p:sp>
      <p:sp>
        <p:nvSpPr>
          <p:cNvPr id="2" name="Title 1"/>
          <p:cNvSpPr>
            <a:spLocks noGrp="1"/>
          </p:cNvSpPr>
          <p:nvPr>
            <p:ph type="title"/>
          </p:nvPr>
        </p:nvSpPr>
        <p:spPr>
          <a:xfrm>
            <a:off x="0" y="1500174"/>
            <a:ext cx="9144000" cy="609600"/>
          </a:xfrm>
        </p:spPr>
        <p:txBody>
          <a:bodyPr>
            <a:noAutofit/>
          </a:bodyPr>
          <a:lstStyle/>
          <a:p>
            <a:r>
              <a:rPr lang="en-US" sz="3200" dirty="0" smtClean="0">
                <a:solidFill>
                  <a:schemeClr val="accent1">
                    <a:lumMod val="75000"/>
                  </a:schemeClr>
                </a:solidFill>
              </a:rPr>
              <a:t>Expansion of Services</a:t>
            </a:r>
            <a:endParaRPr lang="en-US" sz="3200" dirty="0">
              <a:solidFill>
                <a:schemeClr val="accent1">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879489318"/>
              </p:ext>
            </p:extLst>
          </p:nvPr>
        </p:nvGraphicFramePr>
        <p:xfrm>
          <a:off x="285719" y="2143116"/>
          <a:ext cx="8429685" cy="3143271"/>
        </p:xfrm>
        <a:graphic>
          <a:graphicData uri="http://schemas.openxmlformats.org/drawingml/2006/table">
            <a:tbl>
              <a:tblPr firstRow="1" bandRow="1">
                <a:tableStyleId>{5C22544A-7EE6-4342-B048-85BDC9FD1C3A}</a:tableStyleId>
              </a:tblPr>
              <a:tblGrid>
                <a:gridCol w="642943"/>
                <a:gridCol w="4643470"/>
                <a:gridCol w="3143272"/>
              </a:tblGrid>
              <a:tr h="565293">
                <a:tc>
                  <a:txBody>
                    <a:bodyPr/>
                    <a:lstStyle/>
                    <a:p>
                      <a:pPr algn="ctr"/>
                      <a:endParaRPr lang="en-US" sz="2400" b="1" dirty="0">
                        <a:latin typeface="Raleway" pitchFamily="34" charset="-52"/>
                      </a:endParaRPr>
                    </a:p>
                  </a:txBody>
                  <a:tcPr/>
                </a:tc>
                <a:tc>
                  <a:txBody>
                    <a:bodyPr/>
                    <a:lstStyle/>
                    <a:p>
                      <a:pPr algn="ctr"/>
                      <a:r>
                        <a:rPr lang="en-US" sz="2400" b="1" dirty="0" smtClean="0">
                          <a:latin typeface="Raleway" pitchFamily="34" charset="-52"/>
                        </a:rPr>
                        <a:t>Proposed plan</a:t>
                      </a:r>
                      <a:endParaRPr lang="en-US" sz="2400" b="1" dirty="0">
                        <a:latin typeface="Raleway" pitchFamily="34" charset="-52"/>
                      </a:endParaRPr>
                    </a:p>
                  </a:txBody>
                  <a:tcPr/>
                </a:tc>
                <a:tc>
                  <a:txBody>
                    <a:bodyPr/>
                    <a:lstStyle/>
                    <a:p>
                      <a:pPr algn="ctr"/>
                      <a:r>
                        <a:rPr lang="en-US" sz="2400" b="1" dirty="0" smtClean="0">
                          <a:latin typeface="Raleway" pitchFamily="34" charset="-52"/>
                        </a:rPr>
                        <a:t>Achievements</a:t>
                      </a:r>
                      <a:endParaRPr lang="en-US" sz="2400" b="1" dirty="0">
                        <a:latin typeface="Raleway" pitchFamily="34" charset="-52"/>
                      </a:endParaRPr>
                    </a:p>
                  </a:txBody>
                  <a:tcPr/>
                </a:tc>
              </a:tr>
              <a:tr h="599457">
                <a:tc>
                  <a:txBody>
                    <a:bodyPr/>
                    <a:lstStyle/>
                    <a:p>
                      <a:pPr algn="l"/>
                      <a:r>
                        <a:rPr lang="en-US" sz="2400" dirty="0" smtClean="0">
                          <a:latin typeface="Raleway" pitchFamily="34" charset="-52"/>
                        </a:rPr>
                        <a:t>1</a:t>
                      </a:r>
                      <a:endParaRPr lang="en-US" sz="2400" dirty="0">
                        <a:latin typeface="Raleway" pitchFamily="34" charset="-52"/>
                      </a:endParaRPr>
                    </a:p>
                  </a:txBody>
                  <a:tcPr/>
                </a:tc>
                <a:tc>
                  <a:txBody>
                    <a:bodyPr/>
                    <a:lstStyle/>
                    <a:p>
                      <a:pPr algn="l"/>
                      <a:r>
                        <a:rPr lang="en-US" sz="2400" dirty="0" smtClean="0">
                          <a:latin typeface="Raleway" pitchFamily="34" charset="-52"/>
                        </a:rPr>
                        <a:t>Upgrade</a:t>
                      </a:r>
                      <a:r>
                        <a:rPr lang="en-US" sz="2400" baseline="0" dirty="0" smtClean="0">
                          <a:latin typeface="Raleway" pitchFamily="34" charset="-52"/>
                        </a:rPr>
                        <a:t> 2 BCs to BEONCs</a:t>
                      </a:r>
                      <a:endParaRPr lang="en-US" sz="2400" dirty="0">
                        <a:latin typeface="Raleway" pitchFamily="34" charset="-52"/>
                      </a:endParaRPr>
                    </a:p>
                  </a:txBody>
                  <a:tcPr/>
                </a:tc>
                <a:tc>
                  <a:txBody>
                    <a:bodyPr/>
                    <a:lstStyle/>
                    <a:p>
                      <a:pPr algn="l"/>
                      <a:r>
                        <a:rPr lang="en-US" sz="2400" dirty="0" smtClean="0">
                          <a:latin typeface="Raleway" pitchFamily="34" charset="-52"/>
                        </a:rPr>
                        <a:t>4</a:t>
                      </a:r>
                      <a:r>
                        <a:rPr lang="en-US" sz="2400" baseline="0" dirty="0" smtClean="0">
                          <a:latin typeface="Raleway" pitchFamily="34" charset="-52"/>
                        </a:rPr>
                        <a:t> BEONCs</a:t>
                      </a:r>
                      <a:endParaRPr lang="en-US" sz="2400" dirty="0">
                        <a:latin typeface="Raleway" pitchFamily="34" charset="-52"/>
                      </a:endParaRPr>
                    </a:p>
                  </a:txBody>
                  <a:tcPr/>
                </a:tc>
              </a:tr>
              <a:tr h="659507">
                <a:tc>
                  <a:txBody>
                    <a:bodyPr/>
                    <a:lstStyle/>
                    <a:p>
                      <a:pPr algn="l"/>
                      <a:r>
                        <a:rPr lang="en-US" sz="2400" dirty="0" smtClean="0">
                          <a:latin typeface="Raleway" pitchFamily="34" charset="-52"/>
                        </a:rPr>
                        <a:t>2</a:t>
                      </a:r>
                      <a:endParaRPr lang="en-US" sz="2400" dirty="0">
                        <a:latin typeface="Raleway" pitchFamily="34" charset="-52"/>
                      </a:endParaRPr>
                    </a:p>
                  </a:txBody>
                  <a:tcPr/>
                </a:tc>
                <a:tc>
                  <a:txBody>
                    <a:bodyPr/>
                    <a:lstStyle/>
                    <a:p>
                      <a:pPr algn="l"/>
                      <a:r>
                        <a:rPr lang="en-US" sz="2400" dirty="0" smtClean="0">
                          <a:latin typeface="Raleway" pitchFamily="34" charset="-52"/>
                        </a:rPr>
                        <a:t>Strengthen 2 and establish</a:t>
                      </a:r>
                      <a:r>
                        <a:rPr lang="en-US" sz="2400" baseline="0" dirty="0" smtClean="0">
                          <a:latin typeface="Raleway" pitchFamily="34" charset="-52"/>
                        </a:rPr>
                        <a:t> 1</a:t>
                      </a:r>
                      <a:r>
                        <a:rPr lang="en-US" sz="2400" dirty="0" smtClean="0">
                          <a:latin typeface="Raleway" pitchFamily="34" charset="-52"/>
                        </a:rPr>
                        <a:t> BC</a:t>
                      </a:r>
                      <a:endParaRPr lang="en-US" sz="2400" dirty="0">
                        <a:latin typeface="Raleway" pitchFamily="34" charset="-52"/>
                      </a:endParaRPr>
                    </a:p>
                  </a:txBody>
                  <a:tcPr/>
                </a:tc>
                <a:tc>
                  <a:txBody>
                    <a:bodyPr/>
                    <a:lstStyle/>
                    <a:p>
                      <a:pPr algn="l"/>
                      <a:r>
                        <a:rPr lang="en-US" sz="2400" dirty="0" smtClean="0">
                          <a:latin typeface="Raleway" pitchFamily="34" charset="-52"/>
                        </a:rPr>
                        <a:t>3 BCs </a:t>
                      </a:r>
                      <a:endParaRPr lang="en-US" sz="2400" dirty="0">
                        <a:latin typeface="Raleway" pitchFamily="34" charset="-52"/>
                      </a:endParaRPr>
                    </a:p>
                  </a:txBody>
                  <a:tcPr/>
                </a:tc>
              </a:tr>
              <a:tr h="659507">
                <a:tc>
                  <a:txBody>
                    <a:bodyPr/>
                    <a:lstStyle/>
                    <a:p>
                      <a:pPr algn="l"/>
                      <a:r>
                        <a:rPr lang="en-US" sz="2400" dirty="0" smtClean="0">
                          <a:latin typeface="Raleway" pitchFamily="34" charset="-52"/>
                        </a:rPr>
                        <a:t>3</a:t>
                      </a:r>
                      <a:endParaRPr lang="en-US" sz="2400" dirty="0">
                        <a:latin typeface="Raleway" pitchFamily="34" charset="-52"/>
                      </a:endParaRPr>
                    </a:p>
                  </a:txBody>
                  <a:tcPr/>
                </a:tc>
                <a:tc>
                  <a:txBody>
                    <a:bodyPr/>
                    <a:lstStyle/>
                    <a:p>
                      <a:pPr algn="l"/>
                      <a:r>
                        <a:rPr lang="en-US" sz="2400" dirty="0" smtClean="0">
                          <a:latin typeface="Raleway" pitchFamily="34" charset="-52"/>
                        </a:rPr>
                        <a:t>LARCs in all BEONC/ BCs</a:t>
                      </a:r>
                      <a:endParaRPr lang="en-US" sz="2400" dirty="0">
                        <a:latin typeface="Raleway" pitchFamily="34" charset="-52"/>
                      </a:endParaRPr>
                    </a:p>
                  </a:txBody>
                  <a:tcPr/>
                </a:tc>
                <a:tc>
                  <a:txBody>
                    <a:bodyPr/>
                    <a:lstStyle/>
                    <a:p>
                      <a:pPr algn="l"/>
                      <a:r>
                        <a:rPr lang="en-US" sz="2400" dirty="0" smtClean="0">
                          <a:latin typeface="Raleway" pitchFamily="34" charset="-52"/>
                        </a:rPr>
                        <a:t>LARCs in 4 BEONCs</a:t>
                      </a:r>
                      <a:endParaRPr lang="en-US" sz="2400" dirty="0">
                        <a:latin typeface="Raleway" pitchFamily="34" charset="-52"/>
                      </a:endParaRPr>
                    </a:p>
                  </a:txBody>
                  <a:tcPr/>
                </a:tc>
              </a:tr>
              <a:tr h="659507">
                <a:tc>
                  <a:txBody>
                    <a:bodyPr/>
                    <a:lstStyle/>
                    <a:p>
                      <a:pPr algn="l"/>
                      <a:r>
                        <a:rPr lang="en-US" sz="2400" dirty="0" smtClean="0">
                          <a:latin typeface="Raleway" pitchFamily="34" charset="-52"/>
                        </a:rPr>
                        <a:t>4</a:t>
                      </a:r>
                      <a:endParaRPr lang="en-US" sz="2400" dirty="0">
                        <a:latin typeface="Raleway" pitchFamily="34" charset="-52"/>
                      </a:endParaRPr>
                    </a:p>
                  </a:txBody>
                  <a:tcPr/>
                </a:tc>
                <a:tc>
                  <a:txBody>
                    <a:bodyPr/>
                    <a:lstStyle/>
                    <a:p>
                      <a:pPr algn="l"/>
                      <a:r>
                        <a:rPr lang="en-US" sz="2400" dirty="0" smtClean="0">
                          <a:latin typeface="Raleway" pitchFamily="34" charset="-52"/>
                        </a:rPr>
                        <a:t>MA services in all BEONC/BCs</a:t>
                      </a:r>
                      <a:endParaRPr lang="en-US" sz="2400" dirty="0">
                        <a:latin typeface="Raleway" pitchFamily="34" charset="-52"/>
                      </a:endParaRPr>
                    </a:p>
                  </a:txBody>
                  <a:tcPr/>
                </a:tc>
                <a:tc>
                  <a:txBody>
                    <a:bodyPr/>
                    <a:lstStyle/>
                    <a:p>
                      <a:pPr algn="l"/>
                      <a:r>
                        <a:rPr lang="en-US" sz="2400" dirty="0" smtClean="0">
                          <a:latin typeface="Raleway" pitchFamily="34" charset="-52"/>
                        </a:rPr>
                        <a:t>Main 2 BEONCs</a:t>
                      </a:r>
                      <a:endParaRPr lang="en-US" sz="2400" dirty="0">
                        <a:latin typeface="Raleway" pitchFamily="34" charset="-52"/>
                      </a:endParaRPr>
                    </a:p>
                  </a:txBody>
                  <a:tcPr/>
                </a:tc>
              </a:tr>
            </a:tbl>
          </a:graphicData>
        </a:graphic>
      </p:graphicFrame>
      <p:sp>
        <p:nvSpPr>
          <p:cNvPr id="11" name="Rectangle 10"/>
          <p:cNvSpPr/>
          <p:nvPr/>
        </p:nvSpPr>
        <p:spPr>
          <a:xfrm>
            <a:off x="3417627" y="5477548"/>
            <a:ext cx="2323328" cy="523220"/>
          </a:xfrm>
          <a:prstGeom prst="rect">
            <a:avLst/>
          </a:prstGeom>
        </p:spPr>
        <p:txBody>
          <a:bodyPr wrap="none">
            <a:spAutoFit/>
          </a:bodyPr>
          <a:lstStyle/>
          <a:p>
            <a:pPr lvl="0" algn="ctr"/>
            <a:r>
              <a:rPr lang="en-US" sz="2800" dirty="0" smtClean="0">
                <a:latin typeface="Raleway" pitchFamily="34" charset="-52"/>
              </a:rPr>
              <a:t>Total HF – 10</a:t>
            </a:r>
            <a:endParaRPr lang="en-US" sz="2800" dirty="0">
              <a:latin typeface="Raleway" pitchFamily="34" charset="-52"/>
            </a:endParaRPr>
          </a:p>
        </p:txBody>
      </p:sp>
    </p:spTree>
    <p:extLst>
      <p:ext uri="{BB962C8B-B14F-4D97-AF65-F5344CB8AC3E}">
        <p14:creationId xmlns:p14="http://schemas.microsoft.com/office/powerpoint/2010/main" xmlns="" val="3590388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838200"/>
          </a:xfrm>
        </p:spPr>
        <p:txBody>
          <a:bodyPr>
            <a:normAutofit/>
          </a:bodyPr>
          <a:lstStyle/>
          <a:p>
            <a:r>
              <a:rPr lang="en-US" b="1" dirty="0" smtClean="0">
                <a:solidFill>
                  <a:schemeClr val="accent1">
                    <a:lumMod val="75000"/>
                  </a:schemeClr>
                </a:solidFill>
                <a:latin typeface="Raleway" pitchFamily="34" charset="-52"/>
              </a:rPr>
              <a:t>Context</a:t>
            </a:r>
            <a:endParaRPr lang="en-US"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457200" y="1447800"/>
            <a:ext cx="8305800" cy="4572000"/>
          </a:xfrm>
        </p:spPr>
        <p:txBody>
          <a:bodyPr>
            <a:normAutofit fontScale="70000" lnSpcReduction="20000"/>
          </a:bodyPr>
          <a:lstStyle/>
          <a:p>
            <a:r>
              <a:rPr lang="en-US" sz="3400" dirty="0" smtClean="0"/>
              <a:t>DFID FA and TA support to 2</a:t>
            </a:r>
            <a:r>
              <a:rPr lang="en-US" sz="3400" baseline="30000" dirty="0" smtClean="0"/>
              <a:t>nd</a:t>
            </a:r>
            <a:r>
              <a:rPr lang="en-US" sz="3400" dirty="0" smtClean="0"/>
              <a:t> Nepal health </a:t>
            </a:r>
            <a:r>
              <a:rPr lang="en-US" sz="3400" dirty="0" err="1" smtClean="0"/>
              <a:t>SWAp</a:t>
            </a:r>
            <a:r>
              <a:rPr lang="en-US" sz="3400" dirty="0" smtClean="0"/>
              <a:t> - NHSP2</a:t>
            </a:r>
          </a:p>
          <a:p>
            <a:pPr lvl="1"/>
            <a:r>
              <a:rPr lang="en-US" sz="3400" dirty="0" smtClean="0"/>
              <a:t> </a:t>
            </a:r>
            <a:r>
              <a:rPr lang="sq-AL" sz="3400" dirty="0" smtClean="0"/>
              <a:t>£ 57 million financial aid </a:t>
            </a:r>
            <a:endParaRPr lang="en-US" sz="3400" dirty="0" smtClean="0"/>
          </a:p>
          <a:p>
            <a:pPr lvl="1"/>
            <a:r>
              <a:rPr lang="sq-AL" sz="3400" dirty="0" smtClean="0"/>
              <a:t>£ </a:t>
            </a:r>
            <a:r>
              <a:rPr lang="en-GB" sz="3400" dirty="0" smtClean="0"/>
              <a:t>20</a:t>
            </a:r>
            <a:r>
              <a:rPr lang="sq-AL" sz="3400" dirty="0" smtClean="0"/>
              <a:t> million technical assistance</a:t>
            </a:r>
            <a:endParaRPr lang="en-US" sz="3400" dirty="0" smtClean="0"/>
          </a:p>
          <a:p>
            <a:pPr lvl="1">
              <a:buNone/>
            </a:pPr>
            <a:r>
              <a:rPr lang="sq-AL" sz="3400" dirty="0" smtClean="0"/>
              <a:t> </a:t>
            </a:r>
            <a:endParaRPr lang="en-US" sz="3400" dirty="0" smtClean="0"/>
          </a:p>
          <a:p>
            <a:r>
              <a:rPr lang="en-US" sz="3400" dirty="0" smtClean="0"/>
              <a:t>Aim: to </a:t>
            </a:r>
            <a:r>
              <a:rPr lang="sq-AL" sz="3400" dirty="0" smtClean="0"/>
              <a:t>improve the health and nutritional status of the Nepali population, especially for the poor and excluded, by: </a:t>
            </a:r>
            <a:endParaRPr lang="en-US" sz="3400" dirty="0" smtClean="0"/>
          </a:p>
          <a:p>
            <a:pPr lvl="1"/>
            <a:r>
              <a:rPr lang="sq-AL" sz="3400" dirty="0" smtClean="0"/>
              <a:t>increasing access to and utilisation of quality essential health care services; </a:t>
            </a:r>
            <a:endParaRPr lang="en-US" sz="3400" dirty="0" smtClean="0"/>
          </a:p>
          <a:p>
            <a:pPr lvl="1"/>
            <a:r>
              <a:rPr lang="sq-AL" sz="3400" dirty="0" smtClean="0"/>
              <a:t>reducing cultural and economic barriers to access health services, </a:t>
            </a:r>
            <a:endParaRPr lang="en-US" sz="3400" dirty="0" smtClean="0"/>
          </a:p>
          <a:p>
            <a:pPr lvl="1"/>
            <a:r>
              <a:rPr lang="sq-AL" sz="3400" dirty="0" smtClean="0"/>
              <a:t>and by improving the health system to achieve universal coverage of essential health care services.  </a:t>
            </a:r>
            <a:endParaRPr lang="en-US" sz="3400" dirty="0" smtClean="0"/>
          </a:p>
          <a:p>
            <a:pPr>
              <a:buNone/>
            </a:pPr>
            <a:endParaRPr lang="en-US" dirty="0" smtClean="0"/>
          </a:p>
          <a:p>
            <a:pPr marL="514350" indent="-514350">
              <a:buClr>
                <a:schemeClr val="accent1">
                  <a:lumMod val="75000"/>
                </a:schemeClr>
              </a:buClr>
              <a:buNone/>
            </a:pPr>
            <a:endParaRPr lang="en-US" dirty="0">
              <a:latin typeface="Raleway" pitchFamily="34" charset="-52"/>
            </a:endParaRPr>
          </a:p>
          <a:p>
            <a:pPr marL="514350" indent="-514350">
              <a:buClr>
                <a:schemeClr val="accent1">
                  <a:lumMod val="75000"/>
                </a:schemeClr>
              </a:buClr>
              <a:buFont typeface="+mj-lt"/>
              <a:buAutoNum type="arabicPeriod"/>
            </a:pPr>
            <a:endParaRPr lang="en-US" dirty="0" smtClean="0">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73689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accent1">
              <a:lumMod val="75000"/>
            </a:schemeClr>
          </a:solidFill>
        </p:spPr>
        <p:txBody>
          <a:bodyPr>
            <a:normAutofit/>
          </a:bodyPr>
          <a:lstStyle/>
          <a:p>
            <a:r>
              <a:rPr lang="en-GB" sz="3600" b="1" dirty="0" smtClean="0">
                <a:solidFill>
                  <a:schemeClr val="bg1"/>
                </a:solidFill>
              </a:rPr>
              <a:t>RAMP: Improved Quality of Care</a:t>
            </a:r>
            <a:endParaRPr lang="en-US" sz="3600" b="1" dirty="0">
              <a:solidFill>
                <a:schemeClr val="bg1"/>
              </a:solidFill>
            </a:endParaRPr>
          </a:p>
        </p:txBody>
      </p:sp>
      <p:sp>
        <p:nvSpPr>
          <p:cNvPr id="5" name="Content Placeholder 4"/>
          <p:cNvSpPr>
            <a:spLocks noGrp="1"/>
          </p:cNvSpPr>
          <p:nvPr>
            <p:ph idx="1"/>
          </p:nvPr>
        </p:nvSpPr>
        <p:spPr>
          <a:xfrm>
            <a:off x="228600" y="762000"/>
            <a:ext cx="8796290" cy="1082824"/>
          </a:xfrm>
        </p:spPr>
        <p:txBody>
          <a:bodyPr>
            <a:noAutofit/>
          </a:bodyPr>
          <a:lstStyle/>
          <a:p>
            <a:pPr marL="0" indent="0">
              <a:buNone/>
            </a:pPr>
            <a:r>
              <a:rPr lang="en-GB" dirty="0" smtClean="0"/>
              <a:t>13 quality domains scores </a:t>
            </a:r>
            <a:r>
              <a:rPr lang="en-GB" dirty="0"/>
              <a:t>of RAMP health facilities with </a:t>
            </a:r>
            <a:r>
              <a:rPr lang="en-GB" dirty="0" smtClean="0"/>
              <a:t>BEONC/BC  (6 health facilities)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xmlns="" val="3549552992"/>
              </p:ext>
            </p:extLst>
          </p:nvPr>
        </p:nvGraphicFramePr>
        <p:xfrm>
          <a:off x="228600" y="1954696"/>
          <a:ext cx="8686800" cy="4210608"/>
        </p:xfrm>
        <a:graphic>
          <a:graphicData uri="http://schemas.openxmlformats.org/drawingml/2006/chart">
            <c:chart xmlns:c="http://schemas.openxmlformats.org/drawingml/2006/chart" xmlns:r="http://schemas.openxmlformats.org/officeDocument/2006/relationships" r:id="rId3"/>
          </a:graphicData>
        </a:graphic>
      </p:graphicFrame>
      <p:pic>
        <p:nvPicPr>
          <p:cNvPr id="6" name="Content Placeholder 10" descr="Presentation Footer.png"/>
          <p:cNvPicPr>
            <a:picLocks noChangeAspect="1"/>
          </p:cNvPicPr>
          <p:nvPr/>
        </p:nvPicPr>
        <p:blipFill>
          <a:blip r:embed="rId4" cstate="print"/>
          <a:srcRect t="-299552" b="-299552"/>
          <a:stretch>
            <a:fillRect/>
          </a:stretch>
        </p:blipFill>
        <p:spPr>
          <a:xfrm>
            <a:off x="0" y="3933056"/>
            <a:ext cx="9144000" cy="5097754"/>
          </a:xfrm>
          <a:prstGeom prst="rect">
            <a:avLst/>
          </a:prstGeom>
        </p:spPr>
      </p:pic>
    </p:spTree>
    <p:extLst>
      <p:ext uri="{BB962C8B-B14F-4D97-AF65-F5344CB8AC3E}">
        <p14:creationId xmlns:p14="http://schemas.microsoft.com/office/powerpoint/2010/main" xmlns="" val="34258739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2803762564"/>
              </p:ext>
            </p:extLst>
          </p:nvPr>
        </p:nvGraphicFramePr>
        <p:xfrm>
          <a:off x="35496" y="836712"/>
          <a:ext cx="9067799" cy="5256584"/>
        </p:xfrm>
        <a:graphic>
          <a:graphicData uri="http://schemas.openxmlformats.org/drawingml/2006/table">
            <a:tbl>
              <a:tblPr firstRow="1" bandRow="1">
                <a:tableStyleId>{5C22544A-7EE6-4342-B048-85BDC9FD1C3A}</a:tableStyleId>
              </a:tblPr>
              <a:tblGrid>
                <a:gridCol w="1763183"/>
                <a:gridCol w="1343377"/>
                <a:gridCol w="1175456"/>
                <a:gridCol w="1259417"/>
                <a:gridCol w="1259417"/>
                <a:gridCol w="1259417"/>
                <a:gridCol w="1007532"/>
              </a:tblGrid>
              <a:tr h="664990">
                <a:tc>
                  <a:txBody>
                    <a:bodyPr/>
                    <a:lstStyle/>
                    <a:p>
                      <a:endParaRPr lang="en-US" dirty="0"/>
                    </a:p>
                  </a:txBody>
                  <a:tcPr/>
                </a:tc>
                <a:tc gridSpan="2">
                  <a:txBody>
                    <a:bodyPr/>
                    <a:lstStyle/>
                    <a:p>
                      <a:r>
                        <a:rPr lang="en-US" dirty="0" smtClean="0"/>
                        <a:t>Institutional capacity, HFOMC empowerment</a:t>
                      </a:r>
                      <a:endParaRPr lang="en-US" dirty="0"/>
                    </a:p>
                  </a:txBody>
                  <a:tcPr/>
                </a:tc>
                <a:tc hMerge="1">
                  <a:txBody>
                    <a:bodyPr/>
                    <a:lstStyle/>
                    <a:p>
                      <a:endParaRPr lang="en-US" dirty="0"/>
                    </a:p>
                  </a:txBody>
                  <a:tcPr/>
                </a:tc>
                <a:tc gridSpan="2">
                  <a:txBody>
                    <a:bodyPr/>
                    <a:lstStyle/>
                    <a:p>
                      <a:r>
                        <a:rPr lang="en-US" dirty="0" smtClean="0"/>
                        <a:t>Health facility management</a:t>
                      </a:r>
                      <a:endParaRPr lang="en-US" dirty="0"/>
                    </a:p>
                  </a:txBody>
                  <a:tcPr/>
                </a:tc>
                <a:tc hMerge="1">
                  <a:txBody>
                    <a:bodyPr/>
                    <a:lstStyle/>
                    <a:p>
                      <a:endParaRPr lang="en-US" dirty="0"/>
                    </a:p>
                  </a:txBody>
                  <a:tcPr/>
                </a:tc>
                <a:tc gridSpan="2">
                  <a:txBody>
                    <a:bodyPr/>
                    <a:lstStyle/>
                    <a:p>
                      <a:r>
                        <a:rPr lang="en-US" dirty="0" smtClean="0"/>
                        <a:t>Health Service provision</a:t>
                      </a:r>
                      <a:endParaRPr lang="en-US" dirty="0"/>
                    </a:p>
                  </a:txBody>
                  <a:tcPr/>
                </a:tc>
                <a:tc hMerge="1">
                  <a:txBody>
                    <a:bodyPr/>
                    <a:lstStyle/>
                    <a:p>
                      <a:endParaRPr lang="en-US" dirty="0"/>
                    </a:p>
                  </a:txBody>
                  <a:tcPr/>
                </a:tc>
              </a:tr>
              <a:tr h="379994">
                <a:tc>
                  <a:txBody>
                    <a:bodyPr/>
                    <a:lstStyle/>
                    <a:p>
                      <a:endParaRPr lang="en-US" dirty="0"/>
                    </a:p>
                  </a:txBody>
                  <a:tcPr/>
                </a:tc>
                <a:tc>
                  <a:txBody>
                    <a:bodyPr/>
                    <a:lstStyle/>
                    <a:p>
                      <a:pPr algn="ctr"/>
                      <a:r>
                        <a:rPr lang="en-US" dirty="0" smtClean="0"/>
                        <a:t>Beginning</a:t>
                      </a:r>
                      <a:endParaRPr lang="en-US" dirty="0"/>
                    </a:p>
                  </a:txBody>
                  <a:tcPr/>
                </a:tc>
                <a:tc>
                  <a:txBody>
                    <a:bodyPr/>
                    <a:lstStyle/>
                    <a:p>
                      <a:pPr algn="ctr"/>
                      <a:r>
                        <a:rPr lang="en-US" dirty="0" smtClean="0"/>
                        <a:t>End</a:t>
                      </a:r>
                      <a:endParaRPr lang="en-US" dirty="0"/>
                    </a:p>
                  </a:txBody>
                  <a:tcPr/>
                </a:tc>
                <a:tc>
                  <a:txBody>
                    <a:bodyPr/>
                    <a:lstStyle/>
                    <a:p>
                      <a:pPr algn="ctr"/>
                      <a:r>
                        <a:rPr lang="en-US" dirty="0" smtClean="0"/>
                        <a:t>Beginning</a:t>
                      </a:r>
                      <a:endParaRPr lang="en-US" dirty="0"/>
                    </a:p>
                  </a:txBody>
                  <a:tcPr/>
                </a:tc>
                <a:tc>
                  <a:txBody>
                    <a:bodyPr/>
                    <a:lstStyle/>
                    <a:p>
                      <a:pPr algn="ctr"/>
                      <a:r>
                        <a:rPr lang="en-US" dirty="0" smtClean="0"/>
                        <a:t>End</a:t>
                      </a:r>
                      <a:endParaRPr lang="en-US" dirty="0"/>
                    </a:p>
                  </a:txBody>
                  <a:tcPr/>
                </a:tc>
                <a:tc>
                  <a:txBody>
                    <a:bodyPr/>
                    <a:lstStyle/>
                    <a:p>
                      <a:pPr algn="ctr"/>
                      <a:r>
                        <a:rPr lang="en-US" dirty="0" smtClean="0"/>
                        <a:t>Beginning</a:t>
                      </a:r>
                      <a:endParaRPr lang="en-US" dirty="0"/>
                    </a:p>
                  </a:txBody>
                  <a:tcPr/>
                </a:tc>
                <a:tc>
                  <a:txBody>
                    <a:bodyPr/>
                    <a:lstStyle/>
                    <a:p>
                      <a:pPr algn="ctr"/>
                      <a:r>
                        <a:rPr lang="en-US" dirty="0" smtClean="0"/>
                        <a:t>End</a:t>
                      </a:r>
                      <a:endParaRPr lang="en-US" dirty="0"/>
                    </a:p>
                  </a:txBody>
                  <a:tcPr/>
                </a:tc>
              </a:tr>
              <a:tr h="379994">
                <a:tc>
                  <a:txBody>
                    <a:bodyPr/>
                    <a:lstStyle/>
                    <a:p>
                      <a:r>
                        <a:rPr lang="en-US" dirty="0" smtClean="0"/>
                        <a:t>Change HP</a:t>
                      </a:r>
                      <a:endParaRPr lang="en-US" dirty="0"/>
                    </a:p>
                  </a:txBody>
                  <a:tcPr/>
                </a:tc>
                <a:tc>
                  <a:txBody>
                    <a:bodyPr/>
                    <a:lstStyle/>
                    <a:p>
                      <a:pPr algn="ctr"/>
                      <a:r>
                        <a:rPr lang="en-US" dirty="0" smtClean="0"/>
                        <a:t>8</a:t>
                      </a:r>
                      <a:endParaRPr lang="en-US" dirty="0"/>
                    </a:p>
                  </a:txBody>
                  <a:tcPr>
                    <a:solidFill>
                      <a:srgbClr val="FFFF00"/>
                    </a:solidFill>
                  </a:tcPr>
                </a:tc>
                <a:tc>
                  <a:txBody>
                    <a:bodyPr/>
                    <a:lstStyle/>
                    <a:p>
                      <a:pPr algn="ctr"/>
                      <a:r>
                        <a:rPr lang="en-US" dirty="0" smtClean="0"/>
                        <a:t>14</a:t>
                      </a:r>
                      <a:endParaRPr lang="en-US" dirty="0"/>
                    </a:p>
                  </a:txBody>
                  <a:tcPr>
                    <a:solidFill>
                      <a:srgbClr val="92D050"/>
                    </a:solidFill>
                  </a:tcPr>
                </a:tc>
                <a:tc>
                  <a:txBody>
                    <a:bodyPr/>
                    <a:lstStyle/>
                    <a:p>
                      <a:pPr algn="ctr"/>
                      <a:r>
                        <a:rPr lang="en-US" dirty="0" smtClean="0"/>
                        <a:t>7</a:t>
                      </a:r>
                      <a:endParaRPr lang="en-US" dirty="0"/>
                    </a:p>
                  </a:txBody>
                  <a:tcPr>
                    <a:solidFill>
                      <a:srgbClr val="FF0000"/>
                    </a:solidFill>
                  </a:tcPr>
                </a:tc>
                <a:tc>
                  <a:txBody>
                    <a:bodyPr/>
                    <a:lstStyle/>
                    <a:p>
                      <a:pPr algn="ctr"/>
                      <a:r>
                        <a:rPr lang="en-US" dirty="0" smtClean="0"/>
                        <a:t>13</a:t>
                      </a:r>
                      <a:endParaRPr lang="en-US" dirty="0"/>
                    </a:p>
                  </a:txBody>
                  <a:tcPr>
                    <a:solidFill>
                      <a:srgbClr val="92D050"/>
                    </a:solidFill>
                  </a:tcPr>
                </a:tc>
                <a:tc>
                  <a:txBody>
                    <a:bodyPr/>
                    <a:lstStyle/>
                    <a:p>
                      <a:pPr algn="ctr"/>
                      <a:r>
                        <a:rPr lang="en-US" dirty="0" smtClean="0"/>
                        <a:t>9</a:t>
                      </a:r>
                      <a:endParaRPr lang="en-US" dirty="0"/>
                    </a:p>
                  </a:txBody>
                  <a:tcPr>
                    <a:solidFill>
                      <a:srgbClr val="FFFF00"/>
                    </a:solidFill>
                  </a:tcPr>
                </a:tc>
                <a:tc>
                  <a:txBody>
                    <a:bodyPr/>
                    <a:lstStyle/>
                    <a:p>
                      <a:pPr algn="ctr"/>
                      <a:r>
                        <a:rPr lang="en-US" dirty="0" smtClean="0"/>
                        <a:t>11</a:t>
                      </a:r>
                      <a:endParaRPr lang="en-US" dirty="0"/>
                    </a:p>
                  </a:txBody>
                  <a:tcPr>
                    <a:solidFill>
                      <a:srgbClr val="FFFF00"/>
                    </a:solidFill>
                  </a:tcPr>
                </a:tc>
              </a:tr>
              <a:tr h="379994">
                <a:tc>
                  <a:txBody>
                    <a:bodyPr/>
                    <a:lstStyle/>
                    <a:p>
                      <a:r>
                        <a:rPr lang="en-US" dirty="0" smtClean="0"/>
                        <a:t>Sobuwa SHP</a:t>
                      </a:r>
                      <a:endParaRPr lang="en-US" dirty="0"/>
                    </a:p>
                  </a:txBody>
                  <a:tcPr/>
                </a:tc>
                <a:tc>
                  <a:txBody>
                    <a:bodyPr/>
                    <a:lstStyle/>
                    <a:p>
                      <a:pPr algn="ctr"/>
                      <a:r>
                        <a:rPr lang="en-US" dirty="0" smtClean="0"/>
                        <a:t>6</a:t>
                      </a:r>
                      <a:endParaRPr lang="en-US" dirty="0"/>
                    </a:p>
                  </a:txBody>
                  <a:tcPr>
                    <a:solidFill>
                      <a:srgbClr val="FF0000"/>
                    </a:solidFill>
                  </a:tcPr>
                </a:tc>
                <a:tc>
                  <a:txBody>
                    <a:bodyPr/>
                    <a:lstStyle/>
                    <a:p>
                      <a:pPr algn="ctr"/>
                      <a:r>
                        <a:rPr lang="en-US" dirty="0" smtClean="0"/>
                        <a:t>9</a:t>
                      </a:r>
                      <a:endParaRPr lang="en-US" dirty="0"/>
                    </a:p>
                  </a:txBody>
                  <a:tcPr>
                    <a:solidFill>
                      <a:srgbClr val="FFFF00"/>
                    </a:solidFill>
                  </a:tcPr>
                </a:tc>
                <a:tc>
                  <a:txBody>
                    <a:bodyPr/>
                    <a:lstStyle/>
                    <a:p>
                      <a:pPr algn="ctr"/>
                      <a:r>
                        <a:rPr lang="en-US" dirty="0" smtClean="0"/>
                        <a:t>2</a:t>
                      </a:r>
                      <a:endParaRPr lang="en-US" dirty="0"/>
                    </a:p>
                  </a:txBody>
                  <a:tcPr>
                    <a:solidFill>
                      <a:srgbClr val="FF0000"/>
                    </a:solidFill>
                  </a:tcPr>
                </a:tc>
                <a:tc>
                  <a:txBody>
                    <a:bodyPr/>
                    <a:lstStyle/>
                    <a:p>
                      <a:pPr algn="ctr"/>
                      <a:r>
                        <a:rPr lang="en-US" dirty="0" smtClean="0"/>
                        <a:t>10</a:t>
                      </a:r>
                      <a:endParaRPr lang="en-US" dirty="0"/>
                    </a:p>
                  </a:txBody>
                  <a:tcPr>
                    <a:solidFill>
                      <a:srgbClr val="FFFF00"/>
                    </a:solidFill>
                  </a:tcPr>
                </a:tc>
                <a:tc>
                  <a:txBody>
                    <a:bodyPr/>
                    <a:lstStyle/>
                    <a:p>
                      <a:pPr algn="ctr"/>
                      <a:r>
                        <a:rPr lang="en-US" dirty="0" smtClean="0"/>
                        <a:t>5</a:t>
                      </a:r>
                      <a:endParaRPr lang="en-US" dirty="0"/>
                    </a:p>
                  </a:txBody>
                  <a:tcPr>
                    <a:solidFill>
                      <a:srgbClr val="FF0000"/>
                    </a:solidFill>
                  </a:tcPr>
                </a:tc>
                <a:tc>
                  <a:txBody>
                    <a:bodyPr/>
                    <a:lstStyle/>
                    <a:p>
                      <a:pPr algn="ctr"/>
                      <a:r>
                        <a:rPr lang="en-US" dirty="0" smtClean="0"/>
                        <a:t>9</a:t>
                      </a:r>
                      <a:endParaRPr lang="en-US" dirty="0"/>
                    </a:p>
                  </a:txBody>
                  <a:tcPr>
                    <a:solidFill>
                      <a:srgbClr val="FFFF00"/>
                    </a:solidFill>
                  </a:tcPr>
                </a:tc>
              </a:tr>
              <a:tr h="379994">
                <a:tc>
                  <a:txBody>
                    <a:bodyPr/>
                    <a:lstStyle/>
                    <a:p>
                      <a:r>
                        <a:rPr lang="en-US" dirty="0" smtClean="0"/>
                        <a:t>Sablakhu HP</a:t>
                      </a:r>
                      <a:endParaRPr lang="en-US" dirty="0"/>
                    </a:p>
                  </a:txBody>
                  <a:tcPr/>
                </a:tc>
                <a:tc>
                  <a:txBody>
                    <a:bodyPr/>
                    <a:lstStyle/>
                    <a:p>
                      <a:pPr algn="ctr"/>
                      <a:r>
                        <a:rPr lang="en-US" dirty="0" smtClean="0"/>
                        <a:t>6</a:t>
                      </a:r>
                      <a:endParaRPr lang="en-US" dirty="0"/>
                    </a:p>
                  </a:txBody>
                  <a:tcPr>
                    <a:solidFill>
                      <a:srgbClr val="FF0000"/>
                    </a:solidFill>
                  </a:tcPr>
                </a:tc>
                <a:tc>
                  <a:txBody>
                    <a:bodyPr/>
                    <a:lstStyle/>
                    <a:p>
                      <a:pPr algn="ctr"/>
                      <a:r>
                        <a:rPr lang="en-US" dirty="0" smtClean="0"/>
                        <a:t>9</a:t>
                      </a:r>
                      <a:endParaRPr lang="en-US" dirty="0"/>
                    </a:p>
                  </a:txBody>
                  <a:tcPr>
                    <a:solidFill>
                      <a:srgbClr val="FFFF00"/>
                    </a:solidFill>
                  </a:tcPr>
                </a:tc>
                <a:tc>
                  <a:txBody>
                    <a:bodyPr/>
                    <a:lstStyle/>
                    <a:p>
                      <a:pPr algn="ctr"/>
                      <a:r>
                        <a:rPr lang="en-US" dirty="0" smtClean="0"/>
                        <a:t>3</a:t>
                      </a:r>
                      <a:endParaRPr lang="en-US" dirty="0"/>
                    </a:p>
                  </a:txBody>
                  <a:tcPr>
                    <a:solidFill>
                      <a:srgbClr val="FF0000"/>
                    </a:solidFill>
                  </a:tcPr>
                </a:tc>
                <a:tc>
                  <a:txBody>
                    <a:bodyPr/>
                    <a:lstStyle/>
                    <a:p>
                      <a:pPr algn="ctr"/>
                      <a:r>
                        <a:rPr lang="en-US" dirty="0" smtClean="0"/>
                        <a:t>9</a:t>
                      </a:r>
                      <a:endParaRPr lang="en-US" dirty="0"/>
                    </a:p>
                  </a:txBody>
                  <a:tcPr>
                    <a:solidFill>
                      <a:srgbClr val="FFFF00"/>
                    </a:solidFill>
                  </a:tcPr>
                </a:tc>
                <a:tc>
                  <a:txBody>
                    <a:bodyPr/>
                    <a:lstStyle/>
                    <a:p>
                      <a:pPr algn="ctr"/>
                      <a:r>
                        <a:rPr lang="en-US" dirty="0" smtClean="0"/>
                        <a:t>7</a:t>
                      </a:r>
                      <a:endParaRPr lang="en-US" dirty="0"/>
                    </a:p>
                  </a:txBody>
                  <a:tcPr>
                    <a:solidFill>
                      <a:srgbClr val="FF0000"/>
                    </a:solidFill>
                  </a:tcPr>
                </a:tc>
                <a:tc>
                  <a:txBody>
                    <a:bodyPr/>
                    <a:lstStyle/>
                    <a:p>
                      <a:pPr algn="ctr"/>
                      <a:r>
                        <a:rPr lang="en-US" dirty="0" smtClean="0"/>
                        <a:t>12</a:t>
                      </a:r>
                      <a:endParaRPr lang="en-US" dirty="0"/>
                    </a:p>
                  </a:txBody>
                  <a:tcPr>
                    <a:solidFill>
                      <a:srgbClr val="FFFF00"/>
                    </a:solidFill>
                  </a:tcPr>
                </a:tc>
              </a:tr>
              <a:tr h="379994">
                <a:tc>
                  <a:txBody>
                    <a:bodyPr/>
                    <a:lstStyle/>
                    <a:p>
                      <a:r>
                        <a:rPr lang="en-US" dirty="0" smtClean="0"/>
                        <a:t>Limbhudin SHP</a:t>
                      </a:r>
                      <a:endParaRPr lang="en-US" dirty="0"/>
                    </a:p>
                  </a:txBody>
                  <a:tcPr/>
                </a:tc>
                <a:tc>
                  <a:txBody>
                    <a:bodyPr/>
                    <a:lstStyle/>
                    <a:p>
                      <a:pPr algn="ctr"/>
                      <a:r>
                        <a:rPr lang="en-US" dirty="0" smtClean="0"/>
                        <a:t>0</a:t>
                      </a:r>
                      <a:endParaRPr lang="en-US" dirty="0"/>
                    </a:p>
                  </a:txBody>
                  <a:tcPr>
                    <a:solidFill>
                      <a:srgbClr val="FF0000"/>
                    </a:solidFill>
                  </a:tcPr>
                </a:tc>
                <a:tc>
                  <a:txBody>
                    <a:bodyPr/>
                    <a:lstStyle/>
                    <a:p>
                      <a:pPr algn="ctr"/>
                      <a:r>
                        <a:rPr lang="en-US" dirty="0" smtClean="0"/>
                        <a:t>13</a:t>
                      </a:r>
                      <a:endParaRPr lang="en-US" dirty="0"/>
                    </a:p>
                  </a:txBody>
                  <a:tcPr>
                    <a:solidFill>
                      <a:srgbClr val="92D050"/>
                    </a:solidFill>
                  </a:tcPr>
                </a:tc>
                <a:tc>
                  <a:txBody>
                    <a:bodyPr/>
                    <a:lstStyle/>
                    <a:p>
                      <a:pPr algn="ctr"/>
                      <a:r>
                        <a:rPr lang="en-US" dirty="0" smtClean="0"/>
                        <a:t>2</a:t>
                      </a:r>
                      <a:endParaRPr lang="en-US" dirty="0"/>
                    </a:p>
                  </a:txBody>
                  <a:tcPr>
                    <a:solidFill>
                      <a:srgbClr val="FF0000"/>
                    </a:solidFill>
                  </a:tcPr>
                </a:tc>
                <a:tc>
                  <a:txBody>
                    <a:bodyPr/>
                    <a:lstStyle/>
                    <a:p>
                      <a:pPr algn="ctr"/>
                      <a:r>
                        <a:rPr lang="en-US" dirty="0" smtClean="0"/>
                        <a:t>11</a:t>
                      </a:r>
                      <a:endParaRPr lang="en-US" dirty="0"/>
                    </a:p>
                  </a:txBody>
                  <a:tcPr>
                    <a:solidFill>
                      <a:srgbClr val="FFFF00"/>
                    </a:solidFill>
                  </a:tcPr>
                </a:tc>
                <a:tc>
                  <a:txBody>
                    <a:bodyPr/>
                    <a:lstStyle/>
                    <a:p>
                      <a:pPr algn="ctr"/>
                      <a:r>
                        <a:rPr lang="en-US" dirty="0" smtClean="0"/>
                        <a:t>4</a:t>
                      </a:r>
                      <a:endParaRPr lang="en-US" dirty="0"/>
                    </a:p>
                  </a:txBody>
                  <a:tcPr>
                    <a:solidFill>
                      <a:srgbClr val="FF0000"/>
                    </a:solidFill>
                  </a:tcPr>
                </a:tc>
                <a:tc>
                  <a:txBody>
                    <a:bodyPr/>
                    <a:lstStyle/>
                    <a:p>
                      <a:pPr algn="ctr"/>
                      <a:r>
                        <a:rPr lang="en-US" dirty="0" smtClean="0"/>
                        <a:t>12</a:t>
                      </a:r>
                      <a:endParaRPr lang="en-US" dirty="0"/>
                    </a:p>
                  </a:txBody>
                  <a:tcPr>
                    <a:solidFill>
                      <a:srgbClr val="FFFF00"/>
                    </a:solidFill>
                  </a:tcPr>
                </a:tc>
              </a:tr>
              <a:tr h="379994">
                <a:tc>
                  <a:txBody>
                    <a:bodyPr/>
                    <a:lstStyle/>
                    <a:p>
                      <a:r>
                        <a:rPr lang="en-US" dirty="0" smtClean="0"/>
                        <a:t>Angkhop SHP</a:t>
                      </a:r>
                      <a:endParaRPr lang="en-US" dirty="0"/>
                    </a:p>
                  </a:txBody>
                  <a:tcPr/>
                </a:tc>
                <a:tc>
                  <a:txBody>
                    <a:bodyPr/>
                    <a:lstStyle/>
                    <a:p>
                      <a:pPr algn="ctr"/>
                      <a:r>
                        <a:rPr lang="en-US" dirty="0" smtClean="0"/>
                        <a:t>2</a:t>
                      </a:r>
                      <a:endParaRPr lang="en-US" dirty="0"/>
                    </a:p>
                  </a:txBody>
                  <a:tcPr>
                    <a:solidFill>
                      <a:srgbClr val="FF0000"/>
                    </a:solidFill>
                  </a:tcPr>
                </a:tc>
                <a:tc>
                  <a:txBody>
                    <a:bodyPr/>
                    <a:lstStyle/>
                    <a:p>
                      <a:pPr algn="ctr"/>
                      <a:r>
                        <a:rPr lang="en-US" dirty="0" smtClean="0"/>
                        <a:t>9</a:t>
                      </a:r>
                      <a:endParaRPr lang="en-US" dirty="0"/>
                    </a:p>
                  </a:txBody>
                  <a:tcPr>
                    <a:solidFill>
                      <a:srgbClr val="FFFF00"/>
                    </a:solidFill>
                  </a:tcPr>
                </a:tc>
                <a:tc>
                  <a:txBody>
                    <a:bodyPr/>
                    <a:lstStyle/>
                    <a:p>
                      <a:pPr algn="ctr"/>
                      <a:r>
                        <a:rPr lang="en-US" dirty="0" smtClean="0"/>
                        <a:t>2</a:t>
                      </a:r>
                      <a:endParaRPr lang="en-US" dirty="0"/>
                    </a:p>
                  </a:txBody>
                  <a:tcPr>
                    <a:solidFill>
                      <a:srgbClr val="FF0000"/>
                    </a:solidFill>
                  </a:tcPr>
                </a:tc>
                <a:tc>
                  <a:txBody>
                    <a:bodyPr/>
                    <a:lstStyle/>
                    <a:p>
                      <a:pPr algn="ctr"/>
                      <a:r>
                        <a:rPr lang="en-US" dirty="0" smtClean="0"/>
                        <a:t>8</a:t>
                      </a:r>
                      <a:endParaRPr lang="en-US" dirty="0"/>
                    </a:p>
                  </a:txBody>
                  <a:tcPr>
                    <a:solidFill>
                      <a:srgbClr val="FFFF00"/>
                    </a:solidFill>
                  </a:tcPr>
                </a:tc>
                <a:tc>
                  <a:txBody>
                    <a:bodyPr/>
                    <a:lstStyle/>
                    <a:p>
                      <a:pPr algn="ctr"/>
                      <a:r>
                        <a:rPr lang="en-US" dirty="0" smtClean="0"/>
                        <a:t>3</a:t>
                      </a:r>
                      <a:endParaRPr lang="en-US" dirty="0"/>
                    </a:p>
                  </a:txBody>
                  <a:tcPr>
                    <a:solidFill>
                      <a:srgbClr val="FF0000"/>
                    </a:solidFill>
                  </a:tcPr>
                </a:tc>
                <a:tc>
                  <a:txBody>
                    <a:bodyPr/>
                    <a:lstStyle/>
                    <a:p>
                      <a:pPr algn="ctr"/>
                      <a:r>
                        <a:rPr lang="en-US" dirty="0" smtClean="0"/>
                        <a:t>11</a:t>
                      </a:r>
                      <a:endParaRPr lang="en-US" dirty="0"/>
                    </a:p>
                  </a:txBody>
                  <a:tcPr>
                    <a:solidFill>
                      <a:srgbClr val="FFFF00"/>
                    </a:solidFill>
                  </a:tcPr>
                </a:tc>
              </a:tr>
              <a:tr h="379994">
                <a:tc>
                  <a:txBody>
                    <a:bodyPr/>
                    <a:lstStyle/>
                    <a:p>
                      <a:r>
                        <a:rPr lang="en-US" dirty="0" smtClean="0"/>
                        <a:t>Lingkhim HP</a:t>
                      </a:r>
                      <a:endParaRPr lang="en-US" dirty="0"/>
                    </a:p>
                  </a:txBody>
                  <a:tcPr/>
                </a:tc>
                <a:tc>
                  <a:txBody>
                    <a:bodyPr/>
                    <a:lstStyle/>
                    <a:p>
                      <a:pPr algn="ctr"/>
                      <a:r>
                        <a:rPr lang="en-US" dirty="0" smtClean="0"/>
                        <a:t>3</a:t>
                      </a:r>
                      <a:endParaRPr lang="en-US" dirty="0"/>
                    </a:p>
                  </a:txBody>
                  <a:tcPr>
                    <a:solidFill>
                      <a:srgbClr val="FF0000"/>
                    </a:solidFill>
                  </a:tcPr>
                </a:tc>
                <a:tc>
                  <a:txBody>
                    <a:bodyPr/>
                    <a:lstStyle/>
                    <a:p>
                      <a:pPr algn="ctr"/>
                      <a:r>
                        <a:rPr lang="en-US" dirty="0" smtClean="0"/>
                        <a:t>13</a:t>
                      </a:r>
                      <a:endParaRPr lang="en-US" dirty="0"/>
                    </a:p>
                  </a:txBody>
                  <a:tcPr>
                    <a:solidFill>
                      <a:srgbClr val="92D050"/>
                    </a:solidFill>
                  </a:tcPr>
                </a:tc>
                <a:tc>
                  <a:txBody>
                    <a:bodyPr/>
                    <a:lstStyle/>
                    <a:p>
                      <a:pPr algn="ctr"/>
                      <a:r>
                        <a:rPr lang="en-US" dirty="0" smtClean="0"/>
                        <a:t>8</a:t>
                      </a:r>
                      <a:endParaRPr lang="en-US" dirty="0"/>
                    </a:p>
                  </a:txBody>
                  <a:tcPr>
                    <a:solidFill>
                      <a:srgbClr val="FFFF00"/>
                    </a:solidFill>
                  </a:tcPr>
                </a:tc>
                <a:tc>
                  <a:txBody>
                    <a:bodyPr/>
                    <a:lstStyle/>
                    <a:p>
                      <a:pPr algn="ctr"/>
                      <a:r>
                        <a:rPr lang="en-US" dirty="0" smtClean="0"/>
                        <a:t>13</a:t>
                      </a:r>
                      <a:endParaRPr lang="en-US" dirty="0"/>
                    </a:p>
                  </a:txBody>
                  <a:tcPr>
                    <a:solidFill>
                      <a:srgbClr val="92D050"/>
                    </a:solidFill>
                  </a:tcPr>
                </a:tc>
                <a:tc>
                  <a:txBody>
                    <a:bodyPr/>
                    <a:lstStyle/>
                    <a:p>
                      <a:pPr algn="ctr"/>
                      <a:r>
                        <a:rPr lang="en-US" dirty="0" smtClean="0"/>
                        <a:t>6</a:t>
                      </a:r>
                      <a:endParaRPr lang="en-US" dirty="0"/>
                    </a:p>
                  </a:txBody>
                  <a:tcPr>
                    <a:solidFill>
                      <a:srgbClr val="FF0000"/>
                    </a:solidFill>
                  </a:tcPr>
                </a:tc>
                <a:tc>
                  <a:txBody>
                    <a:bodyPr/>
                    <a:lstStyle/>
                    <a:p>
                      <a:pPr algn="ctr"/>
                      <a:r>
                        <a:rPr lang="en-US" dirty="0" smtClean="0"/>
                        <a:t>16</a:t>
                      </a:r>
                      <a:endParaRPr lang="en-US" dirty="0"/>
                    </a:p>
                  </a:txBody>
                  <a:tcPr>
                    <a:solidFill>
                      <a:srgbClr val="92D050"/>
                    </a:solidFill>
                  </a:tcPr>
                </a:tc>
              </a:tr>
              <a:tr h="379994">
                <a:tc>
                  <a:txBody>
                    <a:bodyPr/>
                    <a:lstStyle/>
                    <a:p>
                      <a:r>
                        <a:rPr lang="en-US" dirty="0" smtClean="0"/>
                        <a:t>Tapethok SHP</a:t>
                      </a:r>
                      <a:endParaRPr lang="en-US" dirty="0"/>
                    </a:p>
                  </a:txBody>
                  <a:tcPr/>
                </a:tc>
                <a:tc>
                  <a:txBody>
                    <a:bodyPr/>
                    <a:lstStyle/>
                    <a:p>
                      <a:pPr algn="ctr"/>
                      <a:r>
                        <a:rPr lang="en-US" dirty="0" smtClean="0"/>
                        <a:t>2</a:t>
                      </a:r>
                      <a:endParaRPr lang="en-US" dirty="0"/>
                    </a:p>
                  </a:txBody>
                  <a:tcPr>
                    <a:solidFill>
                      <a:srgbClr val="FF0000"/>
                    </a:solidFill>
                  </a:tcPr>
                </a:tc>
                <a:tc>
                  <a:txBody>
                    <a:bodyPr/>
                    <a:lstStyle/>
                    <a:p>
                      <a:pPr algn="ctr"/>
                      <a:r>
                        <a:rPr lang="en-US" dirty="0" smtClean="0"/>
                        <a:t>10</a:t>
                      </a:r>
                      <a:endParaRPr lang="en-US" dirty="0"/>
                    </a:p>
                  </a:txBody>
                  <a:tcPr>
                    <a:solidFill>
                      <a:srgbClr val="FFFF00"/>
                    </a:solidFill>
                  </a:tcPr>
                </a:tc>
                <a:tc>
                  <a:txBody>
                    <a:bodyPr/>
                    <a:lstStyle/>
                    <a:p>
                      <a:pPr algn="ctr"/>
                      <a:r>
                        <a:rPr lang="en-US" dirty="0" smtClean="0"/>
                        <a:t>3</a:t>
                      </a:r>
                      <a:endParaRPr lang="en-US" dirty="0"/>
                    </a:p>
                  </a:txBody>
                  <a:tcPr>
                    <a:solidFill>
                      <a:srgbClr val="FF0000"/>
                    </a:solidFill>
                  </a:tcPr>
                </a:tc>
                <a:tc>
                  <a:txBody>
                    <a:bodyPr/>
                    <a:lstStyle/>
                    <a:p>
                      <a:pPr algn="ctr"/>
                      <a:r>
                        <a:rPr lang="en-US" dirty="0" smtClean="0"/>
                        <a:t>14</a:t>
                      </a:r>
                      <a:endParaRPr lang="en-US" dirty="0"/>
                    </a:p>
                  </a:txBody>
                  <a:tcPr>
                    <a:solidFill>
                      <a:srgbClr val="92D050"/>
                    </a:solidFill>
                  </a:tcPr>
                </a:tc>
                <a:tc>
                  <a:txBody>
                    <a:bodyPr/>
                    <a:lstStyle/>
                    <a:p>
                      <a:pPr algn="ctr"/>
                      <a:r>
                        <a:rPr lang="en-US" dirty="0" smtClean="0"/>
                        <a:t>6</a:t>
                      </a:r>
                      <a:endParaRPr lang="en-US" dirty="0"/>
                    </a:p>
                  </a:txBody>
                  <a:tcPr>
                    <a:solidFill>
                      <a:srgbClr val="FF0000"/>
                    </a:solidFill>
                  </a:tcPr>
                </a:tc>
                <a:tc>
                  <a:txBody>
                    <a:bodyPr/>
                    <a:lstStyle/>
                    <a:p>
                      <a:pPr algn="ctr"/>
                      <a:r>
                        <a:rPr lang="en-US" dirty="0" smtClean="0"/>
                        <a:t>12</a:t>
                      </a:r>
                      <a:endParaRPr lang="en-US" dirty="0"/>
                    </a:p>
                  </a:txBody>
                  <a:tcPr>
                    <a:solidFill>
                      <a:srgbClr val="FFFF00"/>
                    </a:solidFill>
                  </a:tcPr>
                </a:tc>
              </a:tr>
              <a:tr h="379994">
                <a:tc>
                  <a:txBody>
                    <a:bodyPr/>
                    <a:lstStyle/>
                    <a:p>
                      <a:r>
                        <a:rPr lang="en-US" dirty="0" smtClean="0"/>
                        <a:t>Khajenim SHP</a:t>
                      </a:r>
                      <a:endParaRPr lang="en-US" dirty="0"/>
                    </a:p>
                  </a:txBody>
                  <a:tcPr/>
                </a:tc>
                <a:tc>
                  <a:txBody>
                    <a:bodyPr/>
                    <a:lstStyle/>
                    <a:p>
                      <a:pPr algn="ctr"/>
                      <a:r>
                        <a:rPr lang="en-US" dirty="0" smtClean="0"/>
                        <a:t>2</a:t>
                      </a:r>
                      <a:endParaRPr lang="en-US" dirty="0"/>
                    </a:p>
                  </a:txBody>
                  <a:tcPr>
                    <a:solidFill>
                      <a:srgbClr val="FF0000"/>
                    </a:solidFill>
                  </a:tcPr>
                </a:tc>
                <a:tc>
                  <a:txBody>
                    <a:bodyPr/>
                    <a:lstStyle/>
                    <a:p>
                      <a:pPr algn="ctr"/>
                      <a:r>
                        <a:rPr lang="en-US" dirty="0" smtClean="0"/>
                        <a:t>11</a:t>
                      </a:r>
                      <a:endParaRPr lang="en-US" dirty="0"/>
                    </a:p>
                  </a:txBody>
                  <a:tcPr>
                    <a:solidFill>
                      <a:srgbClr val="FFFF00"/>
                    </a:solidFill>
                  </a:tcPr>
                </a:tc>
                <a:tc>
                  <a:txBody>
                    <a:bodyPr/>
                    <a:lstStyle/>
                    <a:p>
                      <a:pPr algn="ctr"/>
                      <a:r>
                        <a:rPr lang="en-US" dirty="0" smtClean="0"/>
                        <a:t>2</a:t>
                      </a:r>
                      <a:endParaRPr lang="en-US" dirty="0"/>
                    </a:p>
                  </a:txBody>
                  <a:tcPr>
                    <a:solidFill>
                      <a:srgbClr val="FF0000"/>
                    </a:solidFill>
                  </a:tcPr>
                </a:tc>
                <a:tc>
                  <a:txBody>
                    <a:bodyPr/>
                    <a:lstStyle/>
                    <a:p>
                      <a:pPr algn="ctr"/>
                      <a:r>
                        <a:rPr lang="en-US" dirty="0" smtClean="0"/>
                        <a:t>11</a:t>
                      </a:r>
                      <a:endParaRPr lang="en-US" dirty="0"/>
                    </a:p>
                  </a:txBody>
                  <a:tcPr>
                    <a:solidFill>
                      <a:srgbClr val="FFFF00"/>
                    </a:solidFill>
                  </a:tcPr>
                </a:tc>
                <a:tc>
                  <a:txBody>
                    <a:bodyPr/>
                    <a:lstStyle/>
                    <a:p>
                      <a:pPr algn="ctr"/>
                      <a:r>
                        <a:rPr lang="en-US" dirty="0" smtClean="0"/>
                        <a:t>5</a:t>
                      </a:r>
                      <a:endParaRPr lang="en-US" dirty="0"/>
                    </a:p>
                  </a:txBody>
                  <a:tcPr>
                    <a:solidFill>
                      <a:srgbClr val="FF0000"/>
                    </a:solidFill>
                  </a:tcPr>
                </a:tc>
                <a:tc>
                  <a:txBody>
                    <a:bodyPr/>
                    <a:lstStyle/>
                    <a:p>
                      <a:pPr algn="ctr"/>
                      <a:r>
                        <a:rPr lang="en-US" dirty="0" smtClean="0"/>
                        <a:t>13</a:t>
                      </a:r>
                      <a:endParaRPr lang="en-US" dirty="0"/>
                    </a:p>
                  </a:txBody>
                  <a:tcPr>
                    <a:solidFill>
                      <a:srgbClr val="92D050"/>
                    </a:solidFill>
                  </a:tcPr>
                </a:tc>
              </a:tr>
              <a:tr h="379994">
                <a:tc>
                  <a:txBody>
                    <a:bodyPr/>
                    <a:lstStyle/>
                    <a:p>
                      <a:r>
                        <a:rPr lang="en-US" dirty="0" smtClean="0"/>
                        <a:t>Thinglabu HP</a:t>
                      </a:r>
                      <a:endParaRPr lang="en-US" dirty="0"/>
                    </a:p>
                  </a:txBody>
                  <a:tcPr/>
                </a:tc>
                <a:tc>
                  <a:txBody>
                    <a:bodyPr/>
                    <a:lstStyle/>
                    <a:p>
                      <a:pPr algn="ctr"/>
                      <a:r>
                        <a:rPr lang="en-US" dirty="0" smtClean="0"/>
                        <a:t>3</a:t>
                      </a:r>
                      <a:endParaRPr lang="en-US" dirty="0"/>
                    </a:p>
                  </a:txBody>
                  <a:tcPr>
                    <a:solidFill>
                      <a:srgbClr val="FF0000"/>
                    </a:solidFill>
                  </a:tcPr>
                </a:tc>
                <a:tc>
                  <a:txBody>
                    <a:bodyPr/>
                    <a:lstStyle/>
                    <a:p>
                      <a:pPr algn="ctr"/>
                      <a:r>
                        <a:rPr lang="en-US" dirty="0" smtClean="0"/>
                        <a:t>9</a:t>
                      </a:r>
                      <a:endParaRPr lang="en-US" dirty="0"/>
                    </a:p>
                  </a:txBody>
                  <a:tcPr>
                    <a:solidFill>
                      <a:srgbClr val="FFFF00"/>
                    </a:solidFill>
                  </a:tcPr>
                </a:tc>
                <a:tc>
                  <a:txBody>
                    <a:bodyPr/>
                    <a:lstStyle/>
                    <a:p>
                      <a:pPr algn="ctr"/>
                      <a:r>
                        <a:rPr lang="en-US" dirty="0" smtClean="0"/>
                        <a:t>8</a:t>
                      </a:r>
                      <a:endParaRPr lang="en-US" dirty="0"/>
                    </a:p>
                  </a:txBody>
                  <a:tcPr>
                    <a:solidFill>
                      <a:srgbClr val="FFFF00"/>
                    </a:solidFill>
                  </a:tcPr>
                </a:tc>
                <a:tc>
                  <a:txBody>
                    <a:bodyPr/>
                    <a:lstStyle/>
                    <a:p>
                      <a:pPr algn="ctr"/>
                      <a:r>
                        <a:rPr lang="en-US" dirty="0" smtClean="0"/>
                        <a:t>11</a:t>
                      </a:r>
                      <a:endParaRPr lang="en-US" dirty="0"/>
                    </a:p>
                  </a:txBody>
                  <a:tcPr>
                    <a:solidFill>
                      <a:srgbClr val="FFFF00"/>
                    </a:solidFill>
                  </a:tcPr>
                </a:tc>
                <a:tc>
                  <a:txBody>
                    <a:bodyPr/>
                    <a:lstStyle/>
                    <a:p>
                      <a:pPr algn="ctr"/>
                      <a:r>
                        <a:rPr lang="en-US" dirty="0" smtClean="0"/>
                        <a:t>7</a:t>
                      </a:r>
                      <a:endParaRPr lang="en-US" dirty="0"/>
                    </a:p>
                  </a:txBody>
                  <a:tcPr>
                    <a:solidFill>
                      <a:srgbClr val="FF0000"/>
                    </a:solidFill>
                  </a:tcPr>
                </a:tc>
                <a:tc>
                  <a:txBody>
                    <a:bodyPr/>
                    <a:lstStyle/>
                    <a:p>
                      <a:pPr algn="ctr"/>
                      <a:r>
                        <a:rPr lang="en-US" dirty="0" smtClean="0"/>
                        <a:t>11</a:t>
                      </a:r>
                      <a:endParaRPr lang="en-US" dirty="0"/>
                    </a:p>
                  </a:txBody>
                  <a:tcPr>
                    <a:solidFill>
                      <a:srgbClr val="FFFF00"/>
                    </a:solidFill>
                  </a:tcPr>
                </a:tc>
              </a:tr>
              <a:tr h="379994">
                <a:tc>
                  <a:txBody>
                    <a:bodyPr/>
                    <a:lstStyle/>
                    <a:p>
                      <a:r>
                        <a:rPr lang="en-US" dirty="0" smtClean="0"/>
                        <a:t>Samthakra SHP</a:t>
                      </a:r>
                      <a:endParaRPr lang="en-US" dirty="0"/>
                    </a:p>
                  </a:txBody>
                  <a:tcPr/>
                </a:tc>
                <a:tc>
                  <a:txBody>
                    <a:bodyPr/>
                    <a:lstStyle/>
                    <a:p>
                      <a:pPr algn="ctr"/>
                      <a:r>
                        <a:rPr lang="en-US" dirty="0" smtClean="0"/>
                        <a:t>1</a:t>
                      </a:r>
                      <a:endParaRPr lang="en-US" dirty="0"/>
                    </a:p>
                  </a:txBody>
                  <a:tcPr>
                    <a:solidFill>
                      <a:srgbClr val="FF0000"/>
                    </a:solidFill>
                  </a:tcPr>
                </a:tc>
                <a:tc>
                  <a:txBody>
                    <a:bodyPr/>
                    <a:lstStyle/>
                    <a:p>
                      <a:pPr algn="ctr"/>
                      <a:r>
                        <a:rPr lang="en-US" dirty="0" smtClean="0"/>
                        <a:t>10</a:t>
                      </a:r>
                      <a:endParaRPr lang="en-US" dirty="0"/>
                    </a:p>
                  </a:txBody>
                  <a:tcPr>
                    <a:solidFill>
                      <a:srgbClr val="FFFF00"/>
                    </a:solidFill>
                  </a:tcPr>
                </a:tc>
                <a:tc>
                  <a:txBody>
                    <a:bodyPr/>
                    <a:lstStyle/>
                    <a:p>
                      <a:pPr algn="ctr"/>
                      <a:r>
                        <a:rPr lang="en-US" dirty="0" smtClean="0"/>
                        <a:t>4</a:t>
                      </a:r>
                      <a:endParaRPr lang="en-US" dirty="0"/>
                    </a:p>
                  </a:txBody>
                  <a:tcPr>
                    <a:solidFill>
                      <a:srgbClr val="FF0000"/>
                    </a:solidFill>
                  </a:tcPr>
                </a:tc>
                <a:tc>
                  <a:txBody>
                    <a:bodyPr/>
                    <a:lstStyle/>
                    <a:p>
                      <a:pPr algn="ctr"/>
                      <a:r>
                        <a:rPr lang="en-US" dirty="0" smtClean="0"/>
                        <a:t>11</a:t>
                      </a:r>
                      <a:endParaRPr lang="en-US" dirty="0"/>
                    </a:p>
                  </a:txBody>
                  <a:tcPr>
                    <a:solidFill>
                      <a:srgbClr val="FFFF00"/>
                    </a:solidFill>
                  </a:tcPr>
                </a:tc>
                <a:tc>
                  <a:txBody>
                    <a:bodyPr/>
                    <a:lstStyle/>
                    <a:p>
                      <a:pPr algn="ctr"/>
                      <a:r>
                        <a:rPr lang="en-US" dirty="0" smtClean="0"/>
                        <a:t>4</a:t>
                      </a:r>
                      <a:endParaRPr lang="en-US" dirty="0"/>
                    </a:p>
                  </a:txBody>
                  <a:tcPr>
                    <a:solidFill>
                      <a:srgbClr val="FF0000"/>
                    </a:solidFill>
                  </a:tcPr>
                </a:tc>
                <a:tc>
                  <a:txBody>
                    <a:bodyPr/>
                    <a:lstStyle/>
                    <a:p>
                      <a:pPr algn="ctr"/>
                      <a:r>
                        <a:rPr lang="en-US" dirty="0" smtClean="0"/>
                        <a:t>9</a:t>
                      </a:r>
                      <a:endParaRPr lang="en-US" dirty="0"/>
                    </a:p>
                  </a:txBody>
                  <a:tcPr>
                    <a:solidFill>
                      <a:srgbClr val="FFFF00"/>
                    </a:solidFill>
                  </a:tcPr>
                </a:tc>
              </a:tr>
              <a:tr h="411660">
                <a:tc>
                  <a:txBody>
                    <a:bodyPr/>
                    <a:lstStyle/>
                    <a:p>
                      <a:r>
                        <a:rPr lang="en-US" sz="2000" b="1" dirty="0" smtClean="0"/>
                        <a:t>Average</a:t>
                      </a:r>
                      <a:endParaRPr lang="en-US" sz="2000" b="1" dirty="0"/>
                    </a:p>
                  </a:txBody>
                  <a:tcPr/>
                </a:tc>
                <a:tc>
                  <a:txBody>
                    <a:bodyPr/>
                    <a:lstStyle/>
                    <a:p>
                      <a:pPr algn="ctr"/>
                      <a:r>
                        <a:rPr lang="en-US" sz="2000" b="1" dirty="0" smtClean="0"/>
                        <a:t>3.3</a:t>
                      </a:r>
                      <a:endParaRPr lang="en-US" sz="2000" b="1" dirty="0"/>
                    </a:p>
                  </a:txBody>
                  <a:tcPr>
                    <a:solidFill>
                      <a:srgbClr val="FF0000"/>
                    </a:solidFill>
                  </a:tcPr>
                </a:tc>
                <a:tc>
                  <a:txBody>
                    <a:bodyPr/>
                    <a:lstStyle/>
                    <a:p>
                      <a:pPr algn="ctr"/>
                      <a:r>
                        <a:rPr lang="en-US" sz="2000" b="1" dirty="0" smtClean="0"/>
                        <a:t>10.7</a:t>
                      </a:r>
                      <a:endParaRPr lang="en-US" sz="2000" b="1" dirty="0"/>
                    </a:p>
                  </a:txBody>
                  <a:tcPr>
                    <a:solidFill>
                      <a:srgbClr val="FFFF00"/>
                    </a:solidFill>
                  </a:tcPr>
                </a:tc>
                <a:tc>
                  <a:txBody>
                    <a:bodyPr/>
                    <a:lstStyle/>
                    <a:p>
                      <a:pPr algn="ctr"/>
                      <a:r>
                        <a:rPr lang="en-US" sz="2000" b="1" dirty="0" smtClean="0"/>
                        <a:t>4.1</a:t>
                      </a:r>
                      <a:endParaRPr lang="en-US" sz="2000" b="1" dirty="0"/>
                    </a:p>
                  </a:txBody>
                  <a:tcPr>
                    <a:solidFill>
                      <a:srgbClr val="FF0000"/>
                    </a:solidFill>
                  </a:tcPr>
                </a:tc>
                <a:tc>
                  <a:txBody>
                    <a:bodyPr/>
                    <a:lstStyle/>
                    <a:p>
                      <a:pPr algn="ctr"/>
                      <a:r>
                        <a:rPr lang="en-US" sz="2000" b="1" dirty="0" smtClean="0"/>
                        <a:t>11.1</a:t>
                      </a:r>
                      <a:endParaRPr lang="en-US" sz="2000" b="1" dirty="0"/>
                    </a:p>
                  </a:txBody>
                  <a:tcPr>
                    <a:solidFill>
                      <a:srgbClr val="FFFF00"/>
                    </a:solidFill>
                  </a:tcPr>
                </a:tc>
                <a:tc>
                  <a:txBody>
                    <a:bodyPr/>
                    <a:lstStyle/>
                    <a:p>
                      <a:pPr algn="ctr"/>
                      <a:r>
                        <a:rPr lang="en-US" sz="2000" b="1" dirty="0" smtClean="0"/>
                        <a:t>5.6</a:t>
                      </a:r>
                      <a:endParaRPr lang="en-US" sz="2000" b="1" dirty="0"/>
                    </a:p>
                  </a:txBody>
                  <a:tcPr>
                    <a:solidFill>
                      <a:srgbClr val="FF0000"/>
                    </a:solidFill>
                  </a:tcPr>
                </a:tc>
                <a:tc>
                  <a:txBody>
                    <a:bodyPr/>
                    <a:lstStyle/>
                    <a:p>
                      <a:pPr algn="ctr"/>
                      <a:r>
                        <a:rPr lang="en-US" sz="2000" b="1" dirty="0" smtClean="0"/>
                        <a:t>11.6</a:t>
                      </a:r>
                      <a:endParaRPr lang="en-US" sz="2000" b="1" dirty="0"/>
                    </a:p>
                  </a:txBody>
                  <a:tcPr>
                    <a:solidFill>
                      <a:srgbClr val="FFFF00"/>
                    </a:solidFill>
                  </a:tcPr>
                </a:tc>
              </a:tr>
            </a:tbl>
          </a:graphicData>
        </a:graphic>
      </p:graphicFrame>
      <p:sp>
        <p:nvSpPr>
          <p:cNvPr id="5" name="Title 1"/>
          <p:cNvSpPr txBox="1">
            <a:spLocks/>
          </p:cNvSpPr>
          <p:nvPr/>
        </p:nvSpPr>
        <p:spPr>
          <a:xfrm>
            <a:off x="0" y="0"/>
            <a:ext cx="9144000" cy="838200"/>
          </a:xfrm>
          <a:prstGeom prst="rect">
            <a:avLst/>
          </a:prstGeom>
          <a:solidFill>
            <a:schemeClr val="accent1">
              <a:lumMod val="75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solidFill>
                  <a:schemeClr val="bg1"/>
                </a:solidFill>
              </a:rPr>
              <a:t>RAMP &gt; Improved Governance (HFOMC)</a:t>
            </a:r>
            <a:endParaRPr lang="en-US" sz="3600" dirty="0">
              <a:solidFill>
                <a:schemeClr val="bg1"/>
              </a:solidFill>
            </a:endParaRPr>
          </a:p>
        </p:txBody>
      </p:sp>
      <p:pic>
        <p:nvPicPr>
          <p:cNvPr id="6" name="Content Placeholder 10" descr="Presentation Footer.png"/>
          <p:cNvPicPr>
            <a:picLocks noChangeAspect="1"/>
          </p:cNvPicPr>
          <p:nvPr/>
        </p:nvPicPr>
        <p:blipFill>
          <a:blip r:embed="rId3" cstate="print"/>
          <a:srcRect t="-299552" b="-299552"/>
          <a:stretch>
            <a:fillRect/>
          </a:stretch>
        </p:blipFill>
        <p:spPr>
          <a:xfrm>
            <a:off x="0" y="3933056"/>
            <a:ext cx="9144000" cy="5097754"/>
          </a:xfrm>
          <a:prstGeom prst="rect">
            <a:avLst/>
          </a:prstGeom>
        </p:spPr>
      </p:pic>
    </p:spTree>
    <p:extLst>
      <p:ext uri="{BB962C8B-B14F-4D97-AF65-F5344CB8AC3E}">
        <p14:creationId xmlns:p14="http://schemas.microsoft.com/office/powerpoint/2010/main" xmlns="" val="1868946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normAutofit fontScale="90000"/>
          </a:bodyPr>
          <a:lstStyle/>
          <a:p>
            <a:r>
              <a:rPr lang="en-US" sz="3600" dirty="0"/>
              <a:t>Proportion of recently delivered women with institutional delivery</a:t>
            </a:r>
            <a:endParaRPr lang="en-US" sz="3600" dirty="0">
              <a:latin typeface="Arial Narrow" pitchFamily="34" charset="0"/>
            </a:endParaRPr>
          </a:p>
        </p:txBody>
      </p:sp>
      <p:graphicFrame>
        <p:nvGraphicFramePr>
          <p:cNvPr id="7" name="Chart 6"/>
          <p:cNvGraphicFramePr/>
          <p:nvPr>
            <p:extLst>
              <p:ext uri="{D42A27DB-BD31-4B8C-83A1-F6EECF244321}">
                <p14:modId xmlns:p14="http://schemas.microsoft.com/office/powerpoint/2010/main" xmlns="" val="2392117262"/>
              </p:ext>
            </p:extLst>
          </p:nvPr>
        </p:nvGraphicFramePr>
        <p:xfrm>
          <a:off x="381000" y="1752600"/>
          <a:ext cx="83820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0" y="0"/>
            <a:ext cx="9144000" cy="762000"/>
          </a:xfrm>
          <a:prstGeom prst="rect">
            <a:avLst/>
          </a:prstGeom>
          <a:solidFill>
            <a:schemeClr val="accent1">
              <a:lumMod val="7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solidFill>
                  <a:schemeClr val="bg1"/>
                </a:solidFill>
              </a:rPr>
              <a:t>RAMP &gt; Improved Outcomes</a:t>
            </a:r>
            <a:endParaRPr lang="en-US" sz="3600" dirty="0">
              <a:solidFill>
                <a:schemeClr val="bg1"/>
              </a:solidFill>
            </a:endParaRPr>
          </a:p>
        </p:txBody>
      </p:sp>
      <p:pic>
        <p:nvPicPr>
          <p:cNvPr id="8" name="Content Placeholder 10" descr="Presentation Footer.png"/>
          <p:cNvPicPr>
            <a:picLocks noChangeAspect="1"/>
          </p:cNvPicPr>
          <p:nvPr/>
        </p:nvPicPr>
        <p:blipFill>
          <a:blip r:embed="rId4" cstate="print"/>
          <a:srcRect t="-299552" b="-299552"/>
          <a:stretch>
            <a:fillRect/>
          </a:stretch>
        </p:blipFill>
        <p:spPr>
          <a:xfrm>
            <a:off x="0" y="3933056"/>
            <a:ext cx="9144000" cy="5097754"/>
          </a:xfrm>
          <a:prstGeom prst="rect">
            <a:avLst/>
          </a:prstGeom>
        </p:spPr>
      </p:pic>
    </p:spTree>
    <p:extLst>
      <p:ext uri="{BB962C8B-B14F-4D97-AF65-F5344CB8AC3E}">
        <p14:creationId xmlns:p14="http://schemas.microsoft.com/office/powerpoint/2010/main" xmlns="" val="3832399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18000" y="371128"/>
            <a:ext cx="91800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solidFill>
                  <a:schemeClr val="accent1">
                    <a:lumMod val="75000"/>
                  </a:schemeClr>
                </a:solidFill>
                <a:latin typeface="Raleway" pitchFamily="34" charset="-52"/>
              </a:rPr>
              <a:t>MNH in </a:t>
            </a:r>
            <a:r>
              <a:rPr lang="en-US" sz="3600" b="1" dirty="0" smtClean="0">
                <a:solidFill>
                  <a:schemeClr val="accent1">
                    <a:lumMod val="75000"/>
                  </a:schemeClr>
                </a:solidFill>
                <a:latin typeface="Raleway" pitchFamily="34" charset="-52"/>
              </a:rPr>
              <a:t>Remote Areas</a:t>
            </a:r>
            <a:r>
              <a:rPr lang="en-US" sz="3600" b="1" dirty="0">
                <a:solidFill>
                  <a:schemeClr val="accent1">
                    <a:lumMod val="75000"/>
                  </a:schemeClr>
                </a:solidFill>
                <a:latin typeface="Raleway" pitchFamily="34" charset="-52"/>
              </a:rPr>
              <a:t>: </a:t>
            </a:r>
            <a:r>
              <a:rPr lang="en-US" sz="3600" b="1" dirty="0" smtClean="0">
                <a:solidFill>
                  <a:schemeClr val="accent1">
                    <a:lumMod val="75000"/>
                  </a:schemeClr>
                </a:solidFill>
                <a:latin typeface="Raleway" pitchFamily="34" charset="-52"/>
              </a:rPr>
              <a:t>Way Forward</a:t>
            </a:r>
            <a:endParaRPr lang="en-US" sz="36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587952" y="1412776"/>
            <a:ext cx="8016496" cy="4713387"/>
          </a:xfrm>
        </p:spPr>
        <p:txBody>
          <a:bodyPr>
            <a:normAutofit/>
          </a:bodyPr>
          <a:lstStyle/>
          <a:p>
            <a:pPr marL="0" indent="0">
              <a:spcBef>
                <a:spcPts val="1200"/>
              </a:spcBef>
              <a:buNone/>
            </a:pPr>
            <a:r>
              <a:rPr lang="en-US" sz="2400" b="1" dirty="0">
                <a:latin typeface="Raleway" pitchFamily="34" charset="-52"/>
              </a:rPr>
              <a:t>Programme:</a:t>
            </a:r>
          </a:p>
          <a:p>
            <a:pPr>
              <a:spcBef>
                <a:spcPts val="1200"/>
              </a:spcBef>
              <a:buBlip>
                <a:blip r:embed="rId6"/>
              </a:buBlip>
            </a:pPr>
            <a:r>
              <a:rPr lang="en-US" sz="2400" dirty="0">
                <a:latin typeface="Raleway" pitchFamily="34" charset="-52"/>
              </a:rPr>
              <a:t>District level planning and replicating </a:t>
            </a:r>
            <a:r>
              <a:rPr lang="en-US" sz="2400" dirty="0" smtClean="0">
                <a:latin typeface="Raleway" pitchFamily="34" charset="-52"/>
              </a:rPr>
              <a:t>Taplejung </a:t>
            </a:r>
            <a:r>
              <a:rPr lang="en-US" sz="2400" dirty="0">
                <a:latin typeface="Raleway" pitchFamily="34" charset="-52"/>
              </a:rPr>
              <a:t>approach in remote districts for reaching women and children in remote areas </a:t>
            </a:r>
          </a:p>
          <a:p>
            <a:pPr>
              <a:spcBef>
                <a:spcPts val="1200"/>
              </a:spcBef>
              <a:buBlip>
                <a:blip r:embed="rId6"/>
              </a:buBlip>
            </a:pPr>
            <a:r>
              <a:rPr lang="en-US" sz="2400" dirty="0">
                <a:latin typeface="Raleway" pitchFamily="34" charset="-52"/>
              </a:rPr>
              <a:t>Long term support </a:t>
            </a:r>
            <a:r>
              <a:rPr lang="en-US" sz="2400" dirty="0" smtClean="0">
                <a:latin typeface="Raleway" pitchFamily="34" charset="-52"/>
              </a:rPr>
              <a:t>to district level</a:t>
            </a:r>
            <a:endParaRPr lang="en-US" sz="2400" dirty="0">
              <a:latin typeface="Raleway" pitchFamily="34" charset="-52"/>
            </a:endParaRPr>
          </a:p>
          <a:p>
            <a:pPr>
              <a:spcBef>
                <a:spcPts val="1200"/>
              </a:spcBef>
              <a:buBlip>
                <a:blip r:embed="rId6"/>
              </a:buBlip>
            </a:pPr>
            <a:r>
              <a:rPr lang="en-GB" sz="2400" dirty="0">
                <a:latin typeface="Raleway" pitchFamily="34" charset="-52"/>
              </a:rPr>
              <a:t>Focus </a:t>
            </a:r>
            <a:r>
              <a:rPr lang="en-GB" sz="2400" dirty="0" smtClean="0">
                <a:latin typeface="Raleway" pitchFamily="34" charset="-52"/>
              </a:rPr>
              <a:t>on </a:t>
            </a:r>
            <a:r>
              <a:rPr lang="en-GB" sz="2400" dirty="0">
                <a:latin typeface="Raleway" pitchFamily="34" charset="-52"/>
              </a:rPr>
              <a:t>inter-sectoral coordination </a:t>
            </a:r>
            <a:endParaRPr lang="en-US" sz="2400" dirty="0">
              <a:latin typeface="Raleway" pitchFamily="34" charset="-52"/>
            </a:endParaRPr>
          </a:p>
          <a:p>
            <a:pPr marL="0" indent="0">
              <a:spcBef>
                <a:spcPts val="1200"/>
              </a:spcBef>
              <a:buNone/>
            </a:pPr>
            <a:r>
              <a:rPr lang="en-US" sz="2400" b="1" dirty="0">
                <a:latin typeface="Raleway" pitchFamily="34" charset="-52"/>
              </a:rPr>
              <a:t>System:</a:t>
            </a:r>
          </a:p>
          <a:p>
            <a:pPr>
              <a:spcBef>
                <a:spcPts val="1200"/>
              </a:spcBef>
              <a:buBlip>
                <a:blip r:embed="rId6"/>
              </a:buBlip>
            </a:pPr>
            <a:r>
              <a:rPr lang="en-US" sz="2400" dirty="0">
                <a:latin typeface="Raleway" pitchFamily="34" charset="-52"/>
              </a:rPr>
              <a:t>Retention strategy for remote area </a:t>
            </a:r>
            <a:r>
              <a:rPr lang="en-US" sz="2400" dirty="0" smtClean="0">
                <a:latin typeface="Raleway" pitchFamily="34" charset="-52"/>
              </a:rPr>
              <a:t>staff</a:t>
            </a:r>
          </a:p>
          <a:p>
            <a:pPr>
              <a:spcBef>
                <a:spcPts val="1200"/>
              </a:spcBef>
              <a:buBlip>
                <a:blip r:embed="rId6"/>
              </a:buBlip>
            </a:pPr>
            <a:r>
              <a:rPr lang="en-US" sz="2400" dirty="0" smtClean="0"/>
              <a:t>Extreme remote areas –  need to explore  alternative service providers  </a:t>
            </a:r>
          </a:p>
          <a:p>
            <a:pPr>
              <a:spcBef>
                <a:spcPts val="1200"/>
              </a:spcBef>
              <a:buNone/>
            </a:pPr>
            <a:endParaRPr lang="en-US" sz="1800" dirty="0">
              <a:latin typeface="Raleway" pitchFamily="34" charset="-52"/>
            </a:endParaRPr>
          </a:p>
        </p:txBody>
      </p:sp>
    </p:spTree>
    <p:extLst>
      <p:ext uri="{BB962C8B-B14F-4D97-AF65-F5344CB8AC3E}">
        <p14:creationId xmlns:p14="http://schemas.microsoft.com/office/powerpoint/2010/main" xmlns="" val="32888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18000" y="371128"/>
            <a:ext cx="91800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solidFill>
                  <a:schemeClr val="accent1">
                    <a:lumMod val="75000"/>
                  </a:schemeClr>
                </a:solidFill>
                <a:latin typeface="Raleway" pitchFamily="34" charset="-52"/>
              </a:rPr>
              <a:t>Reaching </a:t>
            </a:r>
            <a:r>
              <a:rPr lang="en-US" sz="3200" b="1" dirty="0" smtClean="0">
                <a:solidFill>
                  <a:schemeClr val="accent1">
                    <a:lumMod val="75000"/>
                  </a:schemeClr>
                </a:solidFill>
                <a:latin typeface="Raleway" pitchFamily="34" charset="-52"/>
              </a:rPr>
              <a:t>the Unreached </a:t>
            </a:r>
            <a:r>
              <a:rPr lang="en-US" sz="3200" b="1" dirty="0">
                <a:solidFill>
                  <a:schemeClr val="accent1">
                    <a:lumMod val="75000"/>
                  </a:schemeClr>
                </a:solidFill>
                <a:latin typeface="Raleway" pitchFamily="34" charset="-52"/>
              </a:rPr>
              <a:t>in Family Planning</a:t>
            </a:r>
          </a:p>
        </p:txBody>
      </p:sp>
      <p:sp>
        <p:nvSpPr>
          <p:cNvPr id="3" name="Content Placeholder 2"/>
          <p:cNvSpPr>
            <a:spLocks noGrp="1"/>
          </p:cNvSpPr>
          <p:nvPr>
            <p:ph sz="quarter" idx="1"/>
          </p:nvPr>
        </p:nvSpPr>
        <p:spPr>
          <a:xfrm>
            <a:off x="285720" y="1480223"/>
            <a:ext cx="8545704" cy="4520545"/>
          </a:xfrm>
        </p:spPr>
        <p:txBody>
          <a:bodyPr>
            <a:noAutofit/>
          </a:bodyPr>
          <a:lstStyle/>
          <a:p>
            <a:pPr>
              <a:buBlip>
                <a:blip r:embed="rId6"/>
              </a:buBlip>
            </a:pPr>
            <a:r>
              <a:rPr lang="en-US" sz="2200" dirty="0" smtClean="0">
                <a:latin typeface="Raleway" pitchFamily="34" charset="-52"/>
                <a:cs typeface="Calibri" pitchFamily="34" charset="0"/>
              </a:rPr>
              <a:t>Three pilots underway for improving access to and use of LARCs in remote areas and FP use among postpartum women</a:t>
            </a:r>
          </a:p>
          <a:p>
            <a:pPr>
              <a:buBlip>
                <a:blip r:embed="rId6"/>
              </a:buBlip>
            </a:pPr>
            <a:r>
              <a:rPr lang="en-US" sz="2200" dirty="0" smtClean="0">
                <a:latin typeface="Raleway" pitchFamily="34" charset="-52"/>
                <a:cs typeface="Calibri" pitchFamily="34" charset="0"/>
              </a:rPr>
              <a:t>FP/EPI </a:t>
            </a:r>
            <a:r>
              <a:rPr lang="en-US" sz="2200" dirty="0">
                <a:latin typeface="Raleway" pitchFamily="34" charset="-52"/>
                <a:cs typeface="Calibri" pitchFamily="34" charset="0"/>
              </a:rPr>
              <a:t>integration</a:t>
            </a:r>
            <a:r>
              <a:rPr lang="en-US" sz="2200" dirty="0" smtClean="0">
                <a:latin typeface="Raleway" pitchFamily="34" charset="-52"/>
                <a:cs typeface="Calibri" pitchFamily="34" charset="0"/>
              </a:rPr>
              <a:t>: </a:t>
            </a:r>
          </a:p>
          <a:p>
            <a:pPr lvl="1">
              <a:buClr>
                <a:schemeClr val="accent1">
                  <a:lumMod val="75000"/>
                </a:schemeClr>
              </a:buClr>
              <a:buFont typeface="Arial" pitchFamily="34" charset="0"/>
              <a:buChar char="•"/>
            </a:pPr>
            <a:r>
              <a:rPr lang="en-US" sz="2200" dirty="0" smtClean="0">
                <a:latin typeface="Raleway" pitchFamily="34" charset="-52"/>
                <a:cs typeface="Calibri" pitchFamily="34" charset="0"/>
              </a:rPr>
              <a:t>Kalikot pilot showed that FP service could be integrated in EPI clinics without hampering EPI service provision</a:t>
            </a:r>
          </a:p>
          <a:p>
            <a:pPr lvl="1">
              <a:buClr>
                <a:schemeClr val="accent1">
                  <a:lumMod val="75000"/>
                </a:schemeClr>
              </a:buClr>
              <a:buFont typeface="Arial" pitchFamily="34" charset="0"/>
              <a:buChar char="•"/>
            </a:pPr>
            <a:r>
              <a:rPr lang="en-US" sz="2200" dirty="0" smtClean="0">
                <a:latin typeface="Raleway" pitchFamily="34" charset="-52"/>
                <a:cs typeface="Calibri" pitchFamily="34" charset="0"/>
              </a:rPr>
              <a:t>In Sindupalchok, 29% </a:t>
            </a:r>
            <a:r>
              <a:rPr lang="en-US" sz="2200" dirty="0">
                <a:latin typeface="Raleway" pitchFamily="34" charset="-52"/>
                <a:cs typeface="Calibri" pitchFamily="34" charset="0"/>
              </a:rPr>
              <a:t>of </a:t>
            </a:r>
            <a:r>
              <a:rPr lang="en-US" sz="2200" dirty="0" smtClean="0">
                <a:latin typeface="Raleway" pitchFamily="34" charset="-52"/>
                <a:cs typeface="Calibri" pitchFamily="34" charset="0"/>
              </a:rPr>
              <a:t>post partum mothers attending group </a:t>
            </a:r>
            <a:r>
              <a:rPr lang="en-US" sz="2200" dirty="0">
                <a:latin typeface="Raleway" pitchFamily="34" charset="-52"/>
                <a:cs typeface="Calibri" pitchFamily="34" charset="0"/>
              </a:rPr>
              <a:t>health education at EPI clinics </a:t>
            </a:r>
            <a:r>
              <a:rPr lang="en-US" sz="2200" dirty="0" smtClean="0">
                <a:latin typeface="Raleway" pitchFamily="34" charset="-52"/>
                <a:cs typeface="Calibri" pitchFamily="34" charset="0"/>
              </a:rPr>
              <a:t>accepted and use family </a:t>
            </a:r>
            <a:r>
              <a:rPr lang="en-US" sz="2200" dirty="0">
                <a:latin typeface="Raleway" pitchFamily="34" charset="-52"/>
                <a:cs typeface="Calibri" pitchFamily="34" charset="0"/>
              </a:rPr>
              <a:t>planning </a:t>
            </a:r>
            <a:r>
              <a:rPr lang="en-US" sz="2200" dirty="0" smtClean="0">
                <a:latin typeface="Raleway" pitchFamily="34" charset="-52"/>
                <a:cs typeface="Calibri" pitchFamily="34" charset="0"/>
              </a:rPr>
              <a:t>methods. </a:t>
            </a:r>
          </a:p>
          <a:p>
            <a:pPr lvl="1">
              <a:buClr>
                <a:schemeClr val="accent1">
                  <a:lumMod val="75000"/>
                </a:schemeClr>
              </a:buClr>
              <a:buFont typeface="Arial" pitchFamily="34" charset="0"/>
              <a:buChar char="•"/>
            </a:pPr>
            <a:r>
              <a:rPr lang="en-US" sz="2200" dirty="0" smtClean="0">
                <a:latin typeface="Raleway" pitchFamily="34" charset="-52"/>
                <a:cs typeface="Calibri" pitchFamily="34" charset="0"/>
              </a:rPr>
              <a:t>Appropriate for remote district where EPI service case load is not high. </a:t>
            </a:r>
          </a:p>
          <a:p>
            <a:pPr lvl="1">
              <a:buClr>
                <a:schemeClr val="accent1">
                  <a:lumMod val="75000"/>
                </a:schemeClr>
              </a:buClr>
              <a:buFont typeface="Arial" pitchFamily="34" charset="0"/>
              <a:buChar char="•"/>
            </a:pPr>
            <a:r>
              <a:rPr lang="en-US" sz="2200" dirty="0" smtClean="0">
                <a:latin typeface="Raleway" pitchFamily="34" charset="-52"/>
                <a:cs typeface="Calibri" pitchFamily="34" charset="0"/>
              </a:rPr>
              <a:t>FHD has planned to scale up this approach in four district</a:t>
            </a:r>
            <a:r>
              <a:rPr lang="en-GB" sz="2200" dirty="0" smtClean="0">
                <a:latin typeface="Raleway" pitchFamily="34" charset="-52"/>
              </a:rPr>
              <a:t> </a:t>
            </a:r>
            <a:r>
              <a:rPr lang="en-GB" sz="2200" dirty="0">
                <a:latin typeface="Raleway" pitchFamily="34" charset="-52"/>
              </a:rPr>
              <a:t>(Parbat, Rukum, Doti and Jajarkot) </a:t>
            </a:r>
            <a:r>
              <a:rPr lang="en-GB" sz="2200" dirty="0" smtClean="0">
                <a:latin typeface="Raleway" pitchFamily="34" charset="-52"/>
              </a:rPr>
              <a:t>AWPB-2072/73.</a:t>
            </a:r>
            <a:endParaRPr lang="en-US" sz="2200" dirty="0" smtClean="0">
              <a:latin typeface="Raleway" pitchFamily="34" charset="-52"/>
              <a:cs typeface="Calibri" pitchFamily="34" charset="0"/>
            </a:endParaRPr>
          </a:p>
        </p:txBody>
      </p:sp>
    </p:spTree>
    <p:extLst>
      <p:ext uri="{BB962C8B-B14F-4D97-AF65-F5344CB8AC3E}">
        <p14:creationId xmlns:p14="http://schemas.microsoft.com/office/powerpoint/2010/main" xmlns="" val="3966962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18000" y="371128"/>
            <a:ext cx="91800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solidFill>
                  <a:schemeClr val="accent1">
                    <a:lumMod val="75000"/>
                  </a:schemeClr>
                </a:solidFill>
                <a:latin typeface="Raleway" pitchFamily="34" charset="-52"/>
              </a:rPr>
              <a:t>Reaching </a:t>
            </a:r>
            <a:r>
              <a:rPr lang="en-US" sz="3200" b="1" dirty="0" smtClean="0">
                <a:solidFill>
                  <a:schemeClr val="accent1">
                    <a:lumMod val="75000"/>
                  </a:schemeClr>
                </a:solidFill>
                <a:latin typeface="Raleway" pitchFamily="34" charset="-52"/>
              </a:rPr>
              <a:t>the Unreached </a:t>
            </a:r>
            <a:r>
              <a:rPr lang="en-US" sz="3200" b="1" dirty="0">
                <a:solidFill>
                  <a:schemeClr val="accent1">
                    <a:lumMod val="75000"/>
                  </a:schemeClr>
                </a:solidFill>
                <a:latin typeface="Raleway" pitchFamily="34" charset="-52"/>
              </a:rPr>
              <a:t>in Family Planning</a:t>
            </a:r>
          </a:p>
        </p:txBody>
      </p:sp>
      <p:sp>
        <p:nvSpPr>
          <p:cNvPr id="3" name="Content Placeholder 2"/>
          <p:cNvSpPr>
            <a:spLocks noGrp="1"/>
          </p:cNvSpPr>
          <p:nvPr>
            <p:ph sz="quarter" idx="1"/>
          </p:nvPr>
        </p:nvSpPr>
        <p:spPr>
          <a:xfrm>
            <a:off x="71406" y="1285860"/>
            <a:ext cx="9072594" cy="4786346"/>
          </a:xfrm>
        </p:spPr>
        <p:txBody>
          <a:bodyPr>
            <a:noAutofit/>
          </a:bodyPr>
          <a:lstStyle/>
          <a:p>
            <a:pPr>
              <a:buBlip>
                <a:blip r:embed="rId6"/>
              </a:buBlip>
            </a:pPr>
            <a:r>
              <a:rPr lang="en-US" sz="2200" dirty="0" smtClean="0">
                <a:latin typeface="Raleway" pitchFamily="34" charset="-52"/>
                <a:cs typeface="Calibri" pitchFamily="34" charset="0"/>
              </a:rPr>
              <a:t>Visiting Providers: </a:t>
            </a:r>
          </a:p>
          <a:p>
            <a:pPr lvl="1">
              <a:buClr>
                <a:schemeClr val="accent1">
                  <a:lumMod val="75000"/>
                </a:schemeClr>
              </a:buClr>
              <a:buFont typeface="Arial" pitchFamily="34" charset="0"/>
              <a:buChar char="•"/>
            </a:pPr>
            <a:r>
              <a:rPr lang="en-US" sz="2200" dirty="0" smtClean="0">
                <a:latin typeface="Raleway" pitchFamily="34" charset="-52"/>
                <a:cs typeface="Calibri" pitchFamily="34" charset="0"/>
              </a:rPr>
              <a:t>VP in </a:t>
            </a:r>
            <a:r>
              <a:rPr lang="en-US" sz="2200" dirty="0" err="1" smtClean="0">
                <a:latin typeface="Raleway" pitchFamily="34" charset="-52"/>
                <a:cs typeface="Calibri" pitchFamily="34" charset="0"/>
              </a:rPr>
              <a:t>Ramechhap</a:t>
            </a:r>
            <a:r>
              <a:rPr lang="en-US" sz="2200" dirty="0" smtClean="0">
                <a:latin typeface="Raleway" pitchFamily="34" charset="-52"/>
                <a:cs typeface="Calibri" pitchFamily="34" charset="0"/>
              </a:rPr>
              <a:t> increased availability of LARCs at BCs and non-BCs </a:t>
            </a:r>
          </a:p>
          <a:p>
            <a:pPr lvl="1">
              <a:buClr>
                <a:schemeClr val="accent1">
                  <a:lumMod val="75000"/>
                </a:schemeClr>
              </a:buClr>
              <a:buFont typeface="Arial" pitchFamily="34" charset="0"/>
              <a:buChar char="•"/>
            </a:pPr>
            <a:r>
              <a:rPr lang="en-US" sz="2200" dirty="0" smtClean="0">
                <a:latin typeface="Raleway" pitchFamily="34" charset="-52"/>
              </a:rPr>
              <a:t>1103 </a:t>
            </a:r>
            <a:r>
              <a:rPr lang="en-US" sz="2200" dirty="0" smtClean="0">
                <a:latin typeface="Raleway" pitchFamily="34" charset="-52"/>
                <a:cs typeface="Calibri" pitchFamily="34" charset="0"/>
              </a:rPr>
              <a:t>women received LARCs service (&gt;5,500 CYP) </a:t>
            </a:r>
          </a:p>
          <a:p>
            <a:pPr lvl="1">
              <a:buClr>
                <a:schemeClr val="accent1">
                  <a:lumMod val="75000"/>
                </a:schemeClr>
              </a:buClr>
              <a:buFont typeface="Arial" pitchFamily="34" charset="0"/>
              <a:buChar char="•"/>
            </a:pPr>
            <a:r>
              <a:rPr lang="en-GB" sz="2200" dirty="0" smtClean="0">
                <a:latin typeface="Raleway" pitchFamily="34" charset="-52"/>
              </a:rPr>
              <a:t>VP </a:t>
            </a:r>
            <a:r>
              <a:rPr lang="en-GB" sz="2200" dirty="0">
                <a:latin typeface="Raleway" pitchFamily="34" charset="-52"/>
              </a:rPr>
              <a:t>approach </a:t>
            </a:r>
            <a:r>
              <a:rPr lang="en-GB" sz="2200" dirty="0" smtClean="0">
                <a:latin typeface="Raleway" pitchFamily="34" charset="-52"/>
              </a:rPr>
              <a:t>in </a:t>
            </a:r>
            <a:r>
              <a:rPr lang="en-GB" sz="2200" dirty="0">
                <a:latin typeface="Raleway" pitchFamily="34" charset="-52"/>
              </a:rPr>
              <a:t>line with </a:t>
            </a:r>
            <a:r>
              <a:rPr lang="en-GB" sz="2200" dirty="0" smtClean="0">
                <a:latin typeface="Raleway" pitchFamily="34" charset="-52"/>
              </a:rPr>
              <a:t>NHSS district mentor </a:t>
            </a:r>
            <a:r>
              <a:rPr lang="en-GB" sz="2200" dirty="0">
                <a:latin typeface="Raleway" pitchFamily="34" charset="-52"/>
              </a:rPr>
              <a:t>approach </a:t>
            </a:r>
          </a:p>
          <a:p>
            <a:pPr>
              <a:buBlip>
                <a:blip r:embed="rId6"/>
              </a:buBlip>
            </a:pPr>
            <a:r>
              <a:rPr lang="en-US" sz="2200" dirty="0" smtClean="0">
                <a:latin typeface="Raleway" pitchFamily="34" charset="-52"/>
                <a:cs typeface="Calibri" pitchFamily="34" charset="0"/>
              </a:rPr>
              <a:t>Voluntary Surgical Contraceptive Plus (VSC plus) </a:t>
            </a:r>
          </a:p>
          <a:p>
            <a:pPr lvl="1">
              <a:buClr>
                <a:schemeClr val="accent1">
                  <a:lumMod val="75000"/>
                </a:schemeClr>
              </a:buClr>
              <a:buFont typeface="Arial" pitchFamily="34" charset="0"/>
              <a:buChar char="•"/>
            </a:pPr>
            <a:r>
              <a:rPr lang="en-US" sz="2200" dirty="0" smtClean="0">
                <a:latin typeface="Raleway" pitchFamily="34" charset="-52"/>
                <a:cs typeface="Calibri" pitchFamily="34" charset="0"/>
              </a:rPr>
              <a:t>VSC mobile service with LARCs at regular interval at defined sites enhanced availability and use in </a:t>
            </a:r>
            <a:r>
              <a:rPr lang="en-US" sz="2200" dirty="0" err="1" smtClean="0">
                <a:latin typeface="Raleway" pitchFamily="34" charset="-52"/>
                <a:cs typeface="Calibri" pitchFamily="34" charset="0"/>
              </a:rPr>
              <a:t>Darchula</a:t>
            </a:r>
            <a:r>
              <a:rPr lang="en-US" sz="2200" dirty="0" smtClean="0">
                <a:latin typeface="Raleway" pitchFamily="34" charset="-52"/>
                <a:cs typeface="Calibri" pitchFamily="34" charset="0"/>
              </a:rPr>
              <a:t> and Baitadi. </a:t>
            </a:r>
          </a:p>
          <a:p>
            <a:pPr lvl="1">
              <a:buClr>
                <a:schemeClr val="accent1">
                  <a:lumMod val="75000"/>
                </a:schemeClr>
              </a:buClr>
              <a:buFont typeface="Arial" pitchFamily="34" charset="0"/>
              <a:buChar char="•"/>
            </a:pPr>
            <a:r>
              <a:rPr lang="en-US" sz="2200" dirty="0" smtClean="0">
                <a:latin typeface="Raleway" pitchFamily="34" charset="-52"/>
                <a:cs typeface="Calibri" pitchFamily="34" charset="0"/>
              </a:rPr>
              <a:t>227 VSC services (minilap 146, NSV 81) &amp; 113 LARCs (3,386 CYP)</a:t>
            </a:r>
            <a:endParaRPr lang="en-US" sz="2400" dirty="0" smtClean="0">
              <a:latin typeface="Raleway" pitchFamily="34" charset="-52"/>
              <a:cs typeface="Calibri" pitchFamily="34" charset="0"/>
            </a:endParaRPr>
          </a:p>
          <a:p>
            <a:pPr marL="504825" lvl="1" indent="-504825">
              <a:buClr>
                <a:schemeClr val="accent1">
                  <a:lumMod val="75000"/>
                </a:schemeClr>
              </a:buClr>
              <a:buNone/>
            </a:pPr>
            <a:r>
              <a:rPr lang="en-US" dirty="0" smtClean="0">
                <a:latin typeface="Calibri" pitchFamily="34" charset="0"/>
                <a:cs typeface="Calibri" pitchFamily="34" charset="0"/>
              </a:rPr>
              <a:t>      These approaches enhanced LARC use among </a:t>
            </a:r>
            <a:r>
              <a:rPr lang="en-US" dirty="0" err="1" smtClean="0">
                <a:latin typeface="Calibri" pitchFamily="34" charset="0"/>
                <a:cs typeface="Calibri" pitchFamily="34" charset="0"/>
              </a:rPr>
              <a:t>marginalised</a:t>
            </a:r>
            <a:r>
              <a:rPr lang="en-US" dirty="0" smtClean="0">
                <a:latin typeface="Calibri" pitchFamily="34" charset="0"/>
                <a:cs typeface="Calibri" pitchFamily="34" charset="0"/>
              </a:rPr>
              <a:t> groups </a:t>
            </a:r>
          </a:p>
          <a:p>
            <a:pPr lvl="1">
              <a:buClr>
                <a:schemeClr val="accent1">
                  <a:lumMod val="75000"/>
                </a:schemeClr>
              </a:buClr>
              <a:buFont typeface="Arial" pitchFamily="34" charset="0"/>
              <a:buChar char="•"/>
            </a:pPr>
            <a:endParaRPr lang="en-US" sz="1900" dirty="0" smtClean="0">
              <a:latin typeface="Raleway" pitchFamily="34" charset="-52"/>
              <a:cs typeface="Calibri" pitchFamily="34" charset="0"/>
            </a:endParaRPr>
          </a:p>
        </p:txBody>
      </p:sp>
    </p:spTree>
    <p:extLst>
      <p:ext uri="{BB962C8B-B14F-4D97-AF65-F5344CB8AC3E}">
        <p14:creationId xmlns:p14="http://schemas.microsoft.com/office/powerpoint/2010/main" xmlns="" val="28774877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74638"/>
            <a:ext cx="8229600" cy="850106"/>
          </a:xfrm>
        </p:spPr>
        <p:txBody>
          <a:bodyPr>
            <a:normAutofit/>
          </a:bodyPr>
          <a:lstStyle/>
          <a:p>
            <a:r>
              <a:rPr lang="en-US" sz="3200" b="1" dirty="0" smtClean="0">
                <a:solidFill>
                  <a:schemeClr val="accent1">
                    <a:lumMod val="75000"/>
                  </a:schemeClr>
                </a:solidFill>
                <a:latin typeface="Raleway" pitchFamily="34" charset="-52"/>
              </a:rPr>
              <a:t>Support to New Born Care</a:t>
            </a:r>
            <a:endParaRPr lang="en-US" sz="32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285720" y="1196752"/>
            <a:ext cx="8435280" cy="4929411"/>
          </a:xfrm>
        </p:spPr>
        <p:txBody>
          <a:bodyPr>
            <a:normAutofit/>
          </a:bodyPr>
          <a:lstStyle/>
          <a:p>
            <a:r>
              <a:rPr lang="en-GB" sz="2200" dirty="0" smtClean="0"/>
              <a:t>Support  to CHD for revision and implementation of CBIMNCI through SAVE and strengthening CEONC and BC services in 3 districts. </a:t>
            </a:r>
          </a:p>
          <a:p>
            <a:r>
              <a:rPr lang="en-GB" sz="2200" dirty="0" smtClean="0"/>
              <a:t>Post EQ  support to restore HF and FCHV services in </a:t>
            </a:r>
            <a:r>
              <a:rPr lang="en-GB" sz="2200" dirty="0" err="1" smtClean="0"/>
              <a:t>Nuwakot</a:t>
            </a:r>
            <a:r>
              <a:rPr lang="en-GB" sz="2200" dirty="0" smtClean="0"/>
              <a:t> and </a:t>
            </a:r>
            <a:r>
              <a:rPr lang="en-GB" sz="2200" dirty="0" err="1" smtClean="0"/>
              <a:t>Rasuwa</a:t>
            </a:r>
            <a:endParaRPr lang="en-GB" sz="2200" dirty="0" smtClean="0"/>
          </a:p>
          <a:p>
            <a:pPr marL="0" indent="0">
              <a:buNone/>
            </a:pPr>
            <a:endParaRPr lang="en-US" sz="2000" dirty="0"/>
          </a:p>
        </p:txBody>
      </p:sp>
      <p:graphicFrame>
        <p:nvGraphicFramePr>
          <p:cNvPr id="4" name="Content Placeholder 3"/>
          <p:cNvGraphicFramePr>
            <a:graphicFrameLocks noGrp="1"/>
          </p:cNvGraphicFramePr>
          <p:nvPr>
            <p:extLst>
              <p:ext uri="{D42A27DB-BD31-4B8C-83A1-F6EECF244321}">
                <p14:modId xmlns:p14="http://schemas.microsoft.com/office/powerpoint/2010/main" xmlns="" val="3040981868"/>
              </p:ext>
            </p:extLst>
          </p:nvPr>
        </p:nvGraphicFramePr>
        <p:xfrm>
          <a:off x="1071538" y="2643182"/>
          <a:ext cx="7056784" cy="3528392"/>
        </p:xfrm>
        <a:graphic>
          <a:graphicData uri="http://schemas.openxmlformats.org/drawingml/2006/chart">
            <c:chart xmlns:c="http://schemas.openxmlformats.org/drawingml/2006/chart" xmlns:r="http://schemas.openxmlformats.org/officeDocument/2006/relationships" r:id="rId4"/>
          </a:graphicData>
        </a:graphic>
      </p:graphicFrame>
      <p:pic>
        <p:nvPicPr>
          <p:cNvPr id="5" name="Content Placeholder 10" descr="Presentation Footer.png"/>
          <p:cNvPicPr>
            <a:picLocks noChangeAspect="1"/>
          </p:cNvPicPr>
          <p:nvPr/>
        </p:nvPicPr>
        <p:blipFill>
          <a:blip r:embed="rId5" cstate="print"/>
          <a:srcRect t="-299552" b="-299552"/>
          <a:stretch>
            <a:fillRect/>
          </a:stretch>
        </p:blipFill>
        <p:spPr>
          <a:xfrm>
            <a:off x="0" y="3933056"/>
            <a:ext cx="9144000" cy="5097754"/>
          </a:xfrm>
          <a:prstGeom prst="rect">
            <a:avLst/>
          </a:prstGeom>
        </p:spPr>
      </p:pic>
      <p:pic>
        <p:nvPicPr>
          <p:cNvPr id="7" name="Picture 4" descr="F:\!options\!for the presentation\presentations\линия.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7158" y="642918"/>
            <a:ext cx="8491696"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98945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18000" y="371128"/>
            <a:ext cx="91800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smtClean="0">
                <a:solidFill>
                  <a:schemeClr val="accent1">
                    <a:lumMod val="75000"/>
                  </a:schemeClr>
                </a:solidFill>
                <a:latin typeface="Raleway" pitchFamily="34" charset="-52"/>
              </a:rPr>
              <a:t>Contribution </a:t>
            </a:r>
            <a:r>
              <a:rPr lang="en-US" sz="3200" b="1" dirty="0">
                <a:solidFill>
                  <a:schemeClr val="accent1">
                    <a:lumMod val="75000"/>
                  </a:schemeClr>
                </a:solidFill>
                <a:latin typeface="Raleway" pitchFamily="34" charset="-52"/>
              </a:rPr>
              <a:t>to progress</a:t>
            </a:r>
          </a:p>
        </p:txBody>
      </p:sp>
      <p:sp>
        <p:nvSpPr>
          <p:cNvPr id="3" name="Content Placeholder 2"/>
          <p:cNvSpPr>
            <a:spLocks noGrp="1"/>
          </p:cNvSpPr>
          <p:nvPr>
            <p:ph idx="1"/>
          </p:nvPr>
        </p:nvSpPr>
        <p:spPr>
          <a:xfrm>
            <a:off x="518864" y="1960240"/>
            <a:ext cx="8229600" cy="3989040"/>
          </a:xfrm>
        </p:spPr>
        <p:txBody>
          <a:bodyPr>
            <a:normAutofit/>
          </a:bodyPr>
          <a:lstStyle/>
          <a:p>
            <a:pPr>
              <a:buBlip>
                <a:blip r:embed="rId6"/>
              </a:buBlip>
            </a:pPr>
            <a:r>
              <a:rPr lang="en-GB" sz="3000" dirty="0" smtClean="0">
                <a:latin typeface="Raleway" pitchFamily="34" charset="-52"/>
              </a:rPr>
              <a:t>Availability of CEONC increased from 39 districts in 2010 to 67 (out of 75) in 2015</a:t>
            </a:r>
          </a:p>
          <a:p>
            <a:pPr>
              <a:buBlip>
                <a:blip r:embed="rId6"/>
              </a:buBlip>
            </a:pPr>
            <a:r>
              <a:rPr lang="en-GB" sz="3000" dirty="0" smtClean="0">
                <a:latin typeface="Raleway" pitchFamily="34" charset="-52"/>
              </a:rPr>
              <a:t>Number of BC/BEOCs increased from 601 in 2010 to 1785 in 2015</a:t>
            </a:r>
          </a:p>
          <a:p>
            <a:pPr>
              <a:buBlip>
                <a:blip r:embed="rId6"/>
              </a:buBlip>
            </a:pPr>
            <a:r>
              <a:rPr lang="en-GB" sz="3000" dirty="0">
                <a:latin typeface="Raleway" pitchFamily="34" charset="-52"/>
              </a:rPr>
              <a:t>Institutional </a:t>
            </a:r>
            <a:r>
              <a:rPr lang="en-GB" sz="3000" dirty="0" smtClean="0">
                <a:latin typeface="Raleway" pitchFamily="34" charset="-52"/>
              </a:rPr>
              <a:t>delivery increased </a:t>
            </a:r>
            <a:r>
              <a:rPr lang="en-GB" sz="3000" dirty="0">
                <a:latin typeface="Raleway" pitchFamily="34" charset="-52"/>
              </a:rPr>
              <a:t>from 35% in 2011 (DHS) to 55% 2014 (MICS)</a:t>
            </a:r>
          </a:p>
          <a:p>
            <a:pPr>
              <a:buBlip>
                <a:blip r:embed="rId6"/>
              </a:buBlip>
            </a:pPr>
            <a:r>
              <a:rPr lang="en-GB" sz="3000" dirty="0">
                <a:latin typeface="Raleway" pitchFamily="34" charset="-52"/>
              </a:rPr>
              <a:t>CS rate &gt; 5</a:t>
            </a:r>
            <a:r>
              <a:rPr lang="en-GB" sz="3000" dirty="0" smtClean="0">
                <a:latin typeface="Raleway" pitchFamily="34" charset="-52"/>
              </a:rPr>
              <a:t>%</a:t>
            </a:r>
            <a:endParaRPr lang="en-GB" sz="3000" dirty="0">
              <a:latin typeface="Raleway" pitchFamily="34" charset="-52"/>
            </a:endParaRPr>
          </a:p>
        </p:txBody>
      </p:sp>
    </p:spTree>
    <p:extLst>
      <p:ext uri="{BB962C8B-B14F-4D97-AF65-F5344CB8AC3E}">
        <p14:creationId xmlns:p14="http://schemas.microsoft.com/office/powerpoint/2010/main" xmlns="" val="3430943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18000" y="371128"/>
            <a:ext cx="91800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solidFill>
                  <a:schemeClr val="accent1">
                    <a:lumMod val="75000"/>
                  </a:schemeClr>
                </a:solidFill>
                <a:latin typeface="Raleway" pitchFamily="34" charset="-52"/>
              </a:rPr>
              <a:t>Continuing priorities for NHSS </a:t>
            </a:r>
            <a:r>
              <a:rPr lang="en-US" sz="3200" b="1" dirty="0" smtClean="0">
                <a:solidFill>
                  <a:schemeClr val="accent1">
                    <a:lumMod val="75000"/>
                  </a:schemeClr>
                </a:solidFill>
                <a:latin typeface="Raleway" pitchFamily="34" charset="-52"/>
              </a:rPr>
              <a:t>(2015-20)</a:t>
            </a:r>
            <a:endParaRPr lang="en-US" sz="3200"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518864" y="1808617"/>
            <a:ext cx="8229600" cy="4140663"/>
          </a:xfrm>
        </p:spPr>
        <p:txBody>
          <a:bodyPr>
            <a:normAutofit/>
          </a:bodyPr>
          <a:lstStyle/>
          <a:p>
            <a:pPr>
              <a:buBlip>
                <a:blip r:embed="rId6"/>
              </a:buBlip>
            </a:pPr>
            <a:r>
              <a:rPr lang="en-GB" sz="2800" dirty="0" smtClean="0">
                <a:latin typeface="Raleway" pitchFamily="34" charset="-52"/>
              </a:rPr>
              <a:t>Increasing access to MNCH and FP services in remote areas and underserved populations – dedicated models and resources</a:t>
            </a:r>
          </a:p>
          <a:p>
            <a:pPr>
              <a:buBlip>
                <a:blip r:embed="rId6"/>
              </a:buBlip>
            </a:pPr>
            <a:r>
              <a:rPr lang="en-GB" sz="2800" dirty="0">
                <a:latin typeface="Raleway" pitchFamily="34" charset="-52"/>
              </a:rPr>
              <a:t>Continuing expansion </a:t>
            </a:r>
            <a:r>
              <a:rPr lang="en-GB" sz="2800" dirty="0" smtClean="0">
                <a:latin typeface="Raleway" pitchFamily="34" charset="-52"/>
              </a:rPr>
              <a:t>of </a:t>
            </a:r>
            <a:r>
              <a:rPr lang="en-GB" sz="2800" dirty="0">
                <a:latin typeface="Raleway" pitchFamily="34" charset="-52"/>
              </a:rPr>
              <a:t>CEONC services</a:t>
            </a:r>
          </a:p>
          <a:p>
            <a:pPr>
              <a:buBlip>
                <a:blip r:embed="rId6"/>
              </a:buBlip>
            </a:pPr>
            <a:r>
              <a:rPr lang="en-GB" sz="2800" dirty="0" smtClean="0">
                <a:latin typeface="Raleway" pitchFamily="34" charset="-52"/>
              </a:rPr>
              <a:t>Preventing unwanted pregnancies</a:t>
            </a:r>
          </a:p>
          <a:p>
            <a:pPr>
              <a:buBlip>
                <a:blip r:embed="rId6"/>
              </a:buBlip>
            </a:pPr>
            <a:r>
              <a:rPr lang="en-GB" sz="2800" dirty="0" smtClean="0">
                <a:latin typeface="Raleway" pitchFamily="34" charset="-52"/>
              </a:rPr>
              <a:t>Improving quality of care to accelerate health impacts</a:t>
            </a:r>
          </a:p>
          <a:p>
            <a:pPr>
              <a:buBlip>
                <a:blip r:embed="rId6"/>
              </a:buBlip>
            </a:pPr>
            <a:endParaRPr lang="en-GB" sz="2800" dirty="0">
              <a:latin typeface="Raleway" pitchFamily="34" charset="-52"/>
            </a:endParaRPr>
          </a:p>
        </p:txBody>
      </p:sp>
    </p:spTree>
    <p:extLst>
      <p:ext uri="{BB962C8B-B14F-4D97-AF65-F5344CB8AC3E}">
        <p14:creationId xmlns:p14="http://schemas.microsoft.com/office/powerpoint/2010/main" xmlns="" val="1259861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ptions\!for the presentation\presentations\низ_широкий.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55935"/>
            <a:ext cx="9144000" cy="540206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7" descr="F:\!options\!for the presentation\presentations\шапка_узкая.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393" y="228600"/>
            <a:ext cx="9125607" cy="106673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a:xfrm>
            <a:off x="685800" y="3200400"/>
            <a:ext cx="7772400" cy="1828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err="1">
                <a:solidFill>
                  <a:schemeClr val="bg1"/>
                </a:solidFill>
                <a:latin typeface="Raleway" pitchFamily="34" charset="-52"/>
              </a:rPr>
              <a:t>Aama</a:t>
            </a:r>
            <a:r>
              <a:rPr lang="en-US" sz="3600" b="1" dirty="0">
                <a:solidFill>
                  <a:schemeClr val="bg1"/>
                </a:solidFill>
                <a:latin typeface="Raleway" pitchFamily="34" charset="-52"/>
              </a:rPr>
              <a:t> </a:t>
            </a:r>
            <a:r>
              <a:rPr lang="en-US" sz="3600" b="1" dirty="0" err="1">
                <a:solidFill>
                  <a:schemeClr val="bg1"/>
                </a:solidFill>
                <a:latin typeface="Raleway" pitchFamily="34" charset="-52"/>
              </a:rPr>
              <a:t>Surakshya</a:t>
            </a:r>
            <a:r>
              <a:rPr lang="en-US" sz="3600" b="1" dirty="0">
                <a:solidFill>
                  <a:schemeClr val="bg1"/>
                </a:solidFill>
                <a:latin typeface="Raleway" pitchFamily="34" charset="-52"/>
              </a:rPr>
              <a:t> </a:t>
            </a:r>
            <a:r>
              <a:rPr lang="en-US" sz="3600" b="1" dirty="0" err="1">
                <a:solidFill>
                  <a:schemeClr val="bg1"/>
                </a:solidFill>
                <a:latin typeface="Raleway" pitchFamily="34" charset="-52"/>
              </a:rPr>
              <a:t>Programme</a:t>
            </a:r>
            <a:r>
              <a:rPr lang="en-US" sz="3600" b="1" dirty="0">
                <a:solidFill>
                  <a:schemeClr val="bg1"/>
                </a:solidFill>
                <a:latin typeface="Raleway" pitchFamily="34" charset="-52"/>
              </a:rPr>
              <a:t>: Connecting Women and Health </a:t>
            </a:r>
            <a:r>
              <a:rPr lang="en-US" sz="3600" b="1" dirty="0" smtClean="0">
                <a:solidFill>
                  <a:schemeClr val="bg1"/>
                </a:solidFill>
                <a:latin typeface="Raleway" pitchFamily="34" charset="-52"/>
              </a:rPr>
              <a:t>Facilities</a:t>
            </a:r>
            <a:endParaRPr lang="en-US" sz="3600" b="1" dirty="0">
              <a:solidFill>
                <a:schemeClr val="bg1"/>
              </a:solidFill>
              <a:latin typeface="Raleway" pitchFamily="34" charset="-52"/>
            </a:endParaRPr>
          </a:p>
        </p:txBody>
      </p:sp>
      <p:pic>
        <p:nvPicPr>
          <p:cNvPr id="8" name="Picture 2" descr="C:\Users\Greg\Documents\1. NHSSP\2. QA\4. Standards and Templates\1. QA Approach\Branding\Logos\MoHP.JPG"/>
          <p:cNvPicPr>
            <a:picLocks noChangeAspect="1" noChangeArrowheads="1"/>
          </p:cNvPicPr>
          <p:nvPr/>
        </p:nvPicPr>
        <p:blipFill>
          <a:blip r:embed="rId4" cstate="print"/>
          <a:srcRect/>
          <a:stretch>
            <a:fillRect/>
          </a:stretch>
        </p:blipFill>
        <p:spPr bwMode="auto">
          <a:xfrm>
            <a:off x="381000" y="152400"/>
            <a:ext cx="1351561" cy="1194706"/>
          </a:xfrm>
          <a:prstGeom prst="rect">
            <a:avLst/>
          </a:prstGeom>
          <a:noFill/>
        </p:spPr>
      </p:pic>
    </p:spTree>
    <p:extLst>
      <p:ext uri="{BB962C8B-B14F-4D97-AF65-F5344CB8AC3E}">
        <p14:creationId xmlns="" xmlns:p14="http://schemas.microsoft.com/office/powerpoint/2010/main" val="3227312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t>Financing and Results for NHSP2</a:t>
            </a:r>
            <a:endParaRPr lang="en-GB"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418368972"/>
              </p:ext>
            </p:extLst>
          </p:nvPr>
        </p:nvGraphicFramePr>
        <p:xfrm>
          <a:off x="457200" y="1600201"/>
          <a:ext cx="3106688" cy="4421087"/>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p:cNvGrpSpPr/>
          <p:nvPr/>
        </p:nvGrpSpPr>
        <p:grpSpPr>
          <a:xfrm>
            <a:off x="4986799" y="1628800"/>
            <a:ext cx="3041585" cy="666750"/>
            <a:chOff x="4986799" y="1628800"/>
            <a:chExt cx="3041585" cy="666750"/>
          </a:xfrm>
        </p:grpSpPr>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86799" y="1628800"/>
              <a:ext cx="600075" cy="666750"/>
            </a:xfrm>
            <a:prstGeom prst="rect">
              <a:avLst/>
            </a:prstGeom>
          </p:spPr>
        </p:pic>
        <p:sp>
          <p:nvSpPr>
            <p:cNvPr id="7" name="TextBox 6"/>
            <p:cNvSpPr txBox="1"/>
            <p:nvPr/>
          </p:nvSpPr>
          <p:spPr>
            <a:xfrm>
              <a:off x="5724128" y="1628800"/>
              <a:ext cx="2304256" cy="646331"/>
            </a:xfrm>
            <a:prstGeom prst="rect">
              <a:avLst/>
            </a:prstGeom>
            <a:noFill/>
          </p:spPr>
          <p:txBody>
            <a:bodyPr wrap="square" rtlCol="0">
              <a:spAutoFit/>
            </a:bodyPr>
            <a:lstStyle/>
            <a:p>
              <a:r>
                <a:rPr lang="en-GB" b="1" dirty="0" smtClean="0"/>
                <a:t>Attributable Results</a:t>
              </a:r>
            </a:p>
            <a:p>
              <a:endParaRPr lang="en-GB" b="1" dirty="0"/>
            </a:p>
          </p:txBody>
        </p:sp>
      </p:grpSp>
      <p:sp>
        <p:nvSpPr>
          <p:cNvPr id="8" name="TextBox 7"/>
          <p:cNvSpPr txBox="1"/>
          <p:nvPr/>
        </p:nvSpPr>
        <p:spPr>
          <a:xfrm>
            <a:off x="4986798" y="2420888"/>
            <a:ext cx="3617649" cy="4078039"/>
          </a:xfrm>
          <a:prstGeom prst="rect">
            <a:avLst/>
          </a:prstGeom>
          <a:noFill/>
        </p:spPr>
        <p:txBody>
          <a:bodyPr wrap="square" rtlCol="0">
            <a:spAutoFit/>
          </a:bodyPr>
          <a:lstStyle/>
          <a:p>
            <a:r>
              <a:rPr lang="en-GB" dirty="0" smtClean="0"/>
              <a:t>With DFID support, during NHSP2 (2010-2015) period </a:t>
            </a:r>
          </a:p>
          <a:p>
            <a:pPr marL="285750" indent="-285750">
              <a:spcBef>
                <a:spcPts val="600"/>
              </a:spcBef>
              <a:buFont typeface="Arial" panose="020B0604020202020204" pitchFamily="34" charset="0"/>
              <a:buChar char="•"/>
            </a:pPr>
            <a:r>
              <a:rPr lang="en-GB" b="1" dirty="0" smtClean="0"/>
              <a:t>432,779</a:t>
            </a:r>
            <a:r>
              <a:rPr lang="en-GB" dirty="0" smtClean="0"/>
              <a:t> additional unwanted pregnancies averted</a:t>
            </a:r>
          </a:p>
          <a:p>
            <a:pPr marL="285750" indent="-285750">
              <a:spcBef>
                <a:spcPts val="600"/>
              </a:spcBef>
              <a:buFont typeface="Arial" panose="020B0604020202020204" pitchFamily="34" charset="0"/>
              <a:buChar char="•"/>
            </a:pPr>
            <a:r>
              <a:rPr lang="en-GB" b="1" dirty="0" smtClean="0"/>
              <a:t>798,627</a:t>
            </a:r>
            <a:r>
              <a:rPr lang="en-GB" dirty="0" smtClean="0"/>
              <a:t> additional women using modern method of family planning</a:t>
            </a:r>
          </a:p>
          <a:p>
            <a:pPr marL="285750" indent="-285750">
              <a:spcBef>
                <a:spcPts val="600"/>
              </a:spcBef>
              <a:buFont typeface="Arial" panose="020B0604020202020204" pitchFamily="34" charset="0"/>
              <a:buChar char="•"/>
            </a:pPr>
            <a:r>
              <a:rPr lang="en-GB" b="1" dirty="0" smtClean="0"/>
              <a:t>233,873 </a:t>
            </a:r>
            <a:r>
              <a:rPr lang="en-GB" dirty="0" smtClean="0"/>
              <a:t>children immunized</a:t>
            </a:r>
          </a:p>
          <a:p>
            <a:pPr marL="285750" indent="-285750">
              <a:spcBef>
                <a:spcPts val="600"/>
              </a:spcBef>
              <a:buFont typeface="Arial" panose="020B0604020202020204" pitchFamily="34" charset="0"/>
              <a:buChar char="•"/>
            </a:pPr>
            <a:r>
              <a:rPr lang="en-GB" b="1" dirty="0" smtClean="0"/>
              <a:t>224,028</a:t>
            </a:r>
            <a:r>
              <a:rPr lang="en-GB" dirty="0" smtClean="0"/>
              <a:t> pregnant women received iron folic acid tablets</a:t>
            </a:r>
          </a:p>
          <a:p>
            <a:pPr marL="285750" indent="-285750">
              <a:spcBef>
                <a:spcPts val="600"/>
              </a:spcBef>
              <a:buFont typeface="Arial" panose="020B0604020202020204" pitchFamily="34" charset="0"/>
              <a:buChar char="•"/>
            </a:pPr>
            <a:r>
              <a:rPr lang="en-GB" b="1" dirty="0" smtClean="0"/>
              <a:t>124,366</a:t>
            </a:r>
            <a:r>
              <a:rPr lang="en-GB" dirty="0" smtClean="0"/>
              <a:t> births delivered by nurse, midwives or doctors</a:t>
            </a:r>
            <a:endParaRPr lang="en-GB" dirty="0"/>
          </a:p>
          <a:p>
            <a:endParaRPr lang="en-GB" dirty="0"/>
          </a:p>
        </p:txBody>
      </p:sp>
      <p:sp>
        <p:nvSpPr>
          <p:cNvPr id="10" name="TextBox 9"/>
          <p:cNvSpPr txBox="1"/>
          <p:nvPr/>
        </p:nvSpPr>
        <p:spPr>
          <a:xfrm>
            <a:off x="2195736" y="3212976"/>
            <a:ext cx="720080" cy="276999"/>
          </a:xfrm>
          <a:prstGeom prst="rect">
            <a:avLst/>
          </a:prstGeom>
          <a:noFill/>
        </p:spPr>
        <p:txBody>
          <a:bodyPr wrap="square" rtlCol="0">
            <a:spAutoFit/>
          </a:bodyPr>
          <a:lstStyle/>
          <a:p>
            <a:r>
              <a:rPr lang="en-GB" sz="1200" dirty="0" smtClean="0"/>
              <a:t>£ 57m</a:t>
            </a:r>
            <a:endParaRPr lang="en-GB" sz="1200" dirty="0"/>
          </a:p>
        </p:txBody>
      </p:sp>
      <p:sp>
        <p:nvSpPr>
          <p:cNvPr id="11" name="Right Arrow 10"/>
          <p:cNvSpPr/>
          <p:nvPr/>
        </p:nvSpPr>
        <p:spPr>
          <a:xfrm>
            <a:off x="3995936" y="3212976"/>
            <a:ext cx="720080" cy="648072"/>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11560" y="6397063"/>
            <a:ext cx="7272808" cy="461665"/>
          </a:xfrm>
          <a:prstGeom prst="rect">
            <a:avLst/>
          </a:prstGeom>
          <a:noFill/>
        </p:spPr>
        <p:txBody>
          <a:bodyPr wrap="square" rtlCol="0">
            <a:spAutoFit/>
          </a:bodyPr>
          <a:lstStyle/>
          <a:p>
            <a:pPr>
              <a:tabLst>
                <a:tab pos="536575" algn="l"/>
              </a:tabLst>
            </a:pPr>
            <a:r>
              <a:rPr lang="en-GB" sz="1200" i="1" dirty="0" smtClean="0"/>
              <a:t>Note: 	Analysis is based on </a:t>
            </a:r>
            <a:r>
              <a:rPr lang="en-GB" sz="1200" i="1" dirty="0" err="1" smtClean="0"/>
              <a:t>MoHP’s</a:t>
            </a:r>
            <a:r>
              <a:rPr lang="en-GB" sz="1200" i="1" dirty="0" smtClean="0"/>
              <a:t> Budget Analysis for NHSP2 and HMIS data for 2010-2015 period. </a:t>
            </a:r>
          </a:p>
          <a:p>
            <a:pPr>
              <a:tabLst>
                <a:tab pos="536575" algn="l"/>
              </a:tabLst>
            </a:pPr>
            <a:r>
              <a:rPr lang="en-GB" sz="1200" i="1" dirty="0"/>
              <a:t>	</a:t>
            </a:r>
            <a:r>
              <a:rPr lang="en-GB" sz="1200" i="1" dirty="0" smtClean="0"/>
              <a:t>DFID’s attribution is calculated at 8.3% of national level achievement for related indicators</a:t>
            </a:r>
            <a:endParaRPr lang="en-GB" sz="1200" i="1" dirty="0"/>
          </a:p>
        </p:txBody>
      </p:sp>
      <p:sp>
        <p:nvSpPr>
          <p:cNvPr id="13" name="TextBox 12"/>
          <p:cNvSpPr txBox="1"/>
          <p:nvPr/>
        </p:nvSpPr>
        <p:spPr>
          <a:xfrm>
            <a:off x="971600" y="2935977"/>
            <a:ext cx="720080" cy="276999"/>
          </a:xfrm>
          <a:prstGeom prst="rect">
            <a:avLst/>
          </a:prstGeom>
          <a:noFill/>
        </p:spPr>
        <p:txBody>
          <a:bodyPr wrap="square" rtlCol="0">
            <a:spAutoFit/>
          </a:bodyPr>
          <a:lstStyle/>
          <a:p>
            <a:r>
              <a:rPr lang="en-GB" sz="1200" dirty="0" smtClean="0"/>
              <a:t>£ 20m</a:t>
            </a:r>
            <a:endParaRPr lang="en-GB" sz="1200" dirty="0"/>
          </a:p>
        </p:txBody>
      </p:sp>
    </p:spTree>
    <p:extLst>
      <p:ext uri="{BB962C8B-B14F-4D97-AF65-F5344CB8AC3E}">
        <p14:creationId xmlns="" xmlns:p14="http://schemas.microsoft.com/office/powerpoint/2010/main" val="11951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a:xfrm>
            <a:off x="457200" y="381000"/>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solidFill>
                  <a:schemeClr val="accent1">
                    <a:lumMod val="75000"/>
                  </a:schemeClr>
                </a:solidFill>
                <a:latin typeface="Raleway" pitchFamily="34" charset="-52"/>
              </a:rPr>
              <a:t>Nepal: Good Relative Progress in Asia</a:t>
            </a:r>
          </a:p>
        </p:txBody>
      </p:sp>
      <p:pic>
        <p:nvPicPr>
          <p:cNvPr id="8"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80833" y="6401488"/>
            <a:ext cx="1705916" cy="246221"/>
          </a:xfrm>
          <a:prstGeom prst="rect">
            <a:avLst/>
          </a:prstGeom>
          <a:noFill/>
        </p:spPr>
        <p:txBody>
          <a:bodyPr wrap="none" rtlCol="0">
            <a:spAutoFit/>
          </a:bodyPr>
          <a:lstStyle/>
          <a:p>
            <a:r>
              <a:rPr lang="en-US" altLang="en-US" sz="1000" dirty="0">
                <a:solidFill>
                  <a:schemeClr val="bg1"/>
                </a:solidFill>
                <a:latin typeface="Raleway" pitchFamily="34" charset="-52"/>
              </a:rPr>
              <a:t>Source: World Bank, </a:t>
            </a:r>
            <a:r>
              <a:rPr lang="en-US" altLang="en-US" sz="1000" dirty="0" smtClean="0">
                <a:solidFill>
                  <a:schemeClr val="bg1"/>
                </a:solidFill>
                <a:latin typeface="Raleway" pitchFamily="34" charset="-52"/>
              </a:rPr>
              <a:t>2010</a:t>
            </a:r>
            <a:endParaRPr lang="en-US" altLang="en-US" sz="1000" dirty="0">
              <a:solidFill>
                <a:schemeClr val="bg1"/>
              </a:solidFill>
              <a:latin typeface="Raleway" pitchFamily="34" charset="-52"/>
            </a:endParaRPr>
          </a:p>
        </p:txBody>
      </p:sp>
      <p:pic>
        <p:nvPicPr>
          <p:cNvPr id="2051" name="Picture 3" descr="F:\!options\!for the presentation\presentations\1cx.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90600" y="1599609"/>
            <a:ext cx="7162801" cy="43199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65666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options\!for the presentation\presentations\полоса внизу.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 descr="F:\!options\!for the presentation\presentations\серый фон.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itle 1"/>
          <p:cNvSpPr txBox="1">
            <a:spLocks/>
          </p:cNvSpPr>
          <p:nvPr/>
        </p:nvSpPr>
        <p:spPr>
          <a:xfrm>
            <a:off x="457200" y="381000"/>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solidFill>
                  <a:schemeClr val="accent1">
                    <a:lumMod val="75000"/>
                  </a:schemeClr>
                </a:solidFill>
                <a:latin typeface="Raleway" pitchFamily="34" charset="-52"/>
              </a:rPr>
              <a:t>Impressive SMN gains in 20 years</a:t>
            </a:r>
          </a:p>
        </p:txBody>
      </p:sp>
      <p:pic>
        <p:nvPicPr>
          <p:cNvPr id="11" name="Picture 4" descr="F:\!options\!for the presentation\presentations\линия.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9" name="Content Placeholder 7"/>
          <p:cNvGraphicFramePr>
            <a:graphicFrameLocks noGrp="1"/>
          </p:cNvGraphicFramePr>
          <p:nvPr>
            <p:ph idx="1"/>
            <p:extLst>
              <p:ext uri="{D42A27DB-BD31-4B8C-83A1-F6EECF244321}">
                <p14:modId xmlns="" xmlns:p14="http://schemas.microsoft.com/office/powerpoint/2010/main" val="3878526131"/>
              </p:ext>
            </p:extLst>
          </p:nvPr>
        </p:nvGraphicFramePr>
        <p:xfrm>
          <a:off x="1295400" y="1438275"/>
          <a:ext cx="6324600" cy="4657725"/>
        </p:xfrm>
        <a:graphic>
          <a:graphicData uri="http://schemas.openxmlformats.org/drawingml/2006/chart">
            <c:chart xmlns:c="http://schemas.openxmlformats.org/drawingml/2006/chart" xmlns:r="http://schemas.openxmlformats.org/officeDocument/2006/relationships" r:id="rId6"/>
          </a:graphicData>
        </a:graphic>
      </p:graphicFrame>
      <p:sp>
        <p:nvSpPr>
          <p:cNvPr id="3" name="Down Arrow 2"/>
          <p:cNvSpPr/>
          <p:nvPr/>
        </p:nvSpPr>
        <p:spPr>
          <a:xfrm flipH="1">
            <a:off x="3657600" y="2915193"/>
            <a:ext cx="228601" cy="2438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ular Callout 4"/>
          <p:cNvSpPr/>
          <p:nvPr/>
        </p:nvSpPr>
        <p:spPr>
          <a:xfrm>
            <a:off x="3429000" y="2200276"/>
            <a:ext cx="1143000" cy="762000"/>
          </a:xfrm>
          <a:prstGeom prst="wedgeRound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800" b="1" dirty="0" smtClean="0"/>
              <a:t>Launch of MIS </a:t>
            </a:r>
            <a:endParaRPr lang="en-GB" sz="1800" b="1" dirty="0"/>
          </a:p>
        </p:txBody>
      </p:sp>
      <p:sp>
        <p:nvSpPr>
          <p:cNvPr id="12" name="TextBox 11"/>
          <p:cNvSpPr txBox="1"/>
          <p:nvPr/>
        </p:nvSpPr>
        <p:spPr>
          <a:xfrm>
            <a:off x="180833" y="6401488"/>
            <a:ext cx="5383205" cy="246221"/>
          </a:xfrm>
          <a:prstGeom prst="rect">
            <a:avLst/>
          </a:prstGeom>
          <a:noFill/>
        </p:spPr>
        <p:txBody>
          <a:bodyPr wrap="none" rtlCol="0">
            <a:spAutoFit/>
          </a:bodyPr>
          <a:lstStyle/>
          <a:p>
            <a:r>
              <a:rPr lang="en-US" altLang="en-US" sz="1000" dirty="0">
                <a:solidFill>
                  <a:schemeClr val="bg1"/>
                </a:solidFill>
                <a:latin typeface="Raleway" pitchFamily="34" charset="-52"/>
              </a:rPr>
              <a:t>Source: NDHS 1996, 2001, 2006, 2011, WHO 2013 and MICS 2014, NHSP 2 target for 2015 </a:t>
            </a:r>
          </a:p>
        </p:txBody>
      </p:sp>
    </p:spTree>
    <p:extLst>
      <p:ext uri="{BB962C8B-B14F-4D97-AF65-F5344CB8AC3E}">
        <p14:creationId xmlns="" xmlns:p14="http://schemas.microsoft.com/office/powerpoint/2010/main" val="3285904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ptions\!for the presentation\presentations\полоса вниз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a:xfrm>
            <a:off x="457200" y="381000"/>
            <a:ext cx="8229600" cy="5715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err="1">
                <a:solidFill>
                  <a:schemeClr val="accent1">
                    <a:lumMod val="75000"/>
                  </a:schemeClr>
                </a:solidFill>
                <a:latin typeface="Raleway" pitchFamily="34" charset="-52"/>
              </a:rPr>
              <a:t>Aama</a:t>
            </a:r>
            <a:r>
              <a:rPr lang="en-US" b="1" dirty="0">
                <a:solidFill>
                  <a:schemeClr val="accent1">
                    <a:lumMod val="75000"/>
                  </a:schemeClr>
                </a:solidFill>
                <a:latin typeface="Raleway" pitchFamily="34" charset="-52"/>
              </a:rPr>
              <a:t> Program: Introduction</a:t>
            </a:r>
          </a:p>
        </p:txBody>
      </p:sp>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80833" y="6401488"/>
            <a:ext cx="5383205" cy="246221"/>
          </a:xfrm>
          <a:prstGeom prst="rect">
            <a:avLst/>
          </a:prstGeom>
          <a:noFill/>
        </p:spPr>
        <p:txBody>
          <a:bodyPr wrap="none" rtlCol="0">
            <a:spAutoFit/>
          </a:bodyPr>
          <a:lstStyle/>
          <a:p>
            <a:r>
              <a:rPr lang="en-US" altLang="en-US" sz="1000" dirty="0">
                <a:solidFill>
                  <a:schemeClr val="bg1"/>
                </a:solidFill>
                <a:latin typeface="Raleway" pitchFamily="34" charset="-52"/>
              </a:rPr>
              <a:t>Source: NDHS 1996, 2001, 2006, 2011, WHO 2013 and MICS 2014, NHSP 2 target for 2015 </a:t>
            </a:r>
          </a:p>
        </p:txBody>
      </p:sp>
      <p:sp>
        <p:nvSpPr>
          <p:cNvPr id="3" name="Content Placeholder 2"/>
          <p:cNvSpPr>
            <a:spLocks noGrp="1"/>
          </p:cNvSpPr>
          <p:nvPr>
            <p:ph idx="1"/>
          </p:nvPr>
        </p:nvSpPr>
        <p:spPr>
          <a:xfrm>
            <a:off x="670304" y="1600200"/>
            <a:ext cx="8168896" cy="4114800"/>
          </a:xfrm>
        </p:spPr>
        <p:txBody>
          <a:bodyPr>
            <a:noAutofit/>
          </a:bodyPr>
          <a:lstStyle/>
          <a:p>
            <a:pPr>
              <a:buBlip>
                <a:blip r:embed="rId5"/>
              </a:buBlip>
            </a:pPr>
            <a:r>
              <a:rPr lang="en-US" sz="2600" dirty="0" smtClean="0">
                <a:latin typeface="Raleway" pitchFamily="34" charset="-52"/>
              </a:rPr>
              <a:t>Coping with the Burden of Cost of Maternal Health Study (2003) identified financial barrier as principal obstacle to women accessing delivery services</a:t>
            </a:r>
          </a:p>
          <a:p>
            <a:pPr>
              <a:buBlip>
                <a:blip r:embed="rId5"/>
              </a:buBlip>
            </a:pPr>
            <a:r>
              <a:rPr lang="en-US" sz="2600" dirty="0" smtClean="0">
                <a:latin typeface="Raleway" pitchFamily="34" charset="-52"/>
              </a:rPr>
              <a:t>Aama </a:t>
            </a:r>
            <a:r>
              <a:rPr lang="en-US" sz="2600" dirty="0" err="1" smtClean="0">
                <a:latin typeface="Raleway" pitchFamily="34" charset="-52"/>
              </a:rPr>
              <a:t>Surakchhya</a:t>
            </a:r>
            <a:r>
              <a:rPr lang="en-US" sz="2600" dirty="0" smtClean="0">
                <a:latin typeface="Raleway" pitchFamily="34" charset="-52"/>
              </a:rPr>
              <a:t> Program introduced to reduce financial barrier and increase </a:t>
            </a:r>
            <a:r>
              <a:rPr lang="en-US" sz="2600" dirty="0">
                <a:latin typeface="Raleway" pitchFamily="34" charset="-52"/>
              </a:rPr>
              <a:t>institutional </a:t>
            </a:r>
            <a:r>
              <a:rPr lang="en-US" sz="2600" dirty="0" smtClean="0">
                <a:latin typeface="Raleway" pitchFamily="34" charset="-52"/>
              </a:rPr>
              <a:t>delivery</a:t>
            </a:r>
          </a:p>
          <a:p>
            <a:pPr>
              <a:buBlip>
                <a:blip r:embed="rId5"/>
              </a:buBlip>
            </a:pPr>
            <a:r>
              <a:rPr lang="en-US" sz="2600" dirty="0" err="1" smtClean="0">
                <a:latin typeface="Raleway" pitchFamily="34" charset="-52"/>
              </a:rPr>
              <a:t>Programme</a:t>
            </a:r>
            <a:r>
              <a:rPr lang="en-US" sz="2600" dirty="0" smtClean="0">
                <a:latin typeface="Raleway" pitchFamily="34" charset="-52"/>
              </a:rPr>
              <a:t> has had a positive impact in improving institutional capacity and access to delivery care.</a:t>
            </a:r>
          </a:p>
          <a:p>
            <a:pPr marL="0" indent="0">
              <a:buNone/>
            </a:pPr>
            <a:endParaRPr lang="en-US" sz="2600" dirty="0" smtClean="0"/>
          </a:p>
          <a:p>
            <a:pPr marL="0" indent="0">
              <a:buNone/>
            </a:pPr>
            <a:endParaRPr lang="en-US" sz="2600" dirty="0" smtClean="0"/>
          </a:p>
          <a:p>
            <a:pPr marL="0" indent="0">
              <a:buNone/>
            </a:pPr>
            <a:endParaRPr lang="en-US" sz="2600" dirty="0" smtClean="0"/>
          </a:p>
        </p:txBody>
      </p:sp>
    </p:spTree>
    <p:extLst>
      <p:ext uri="{BB962C8B-B14F-4D97-AF65-F5344CB8AC3E}">
        <p14:creationId xmlns="" xmlns:p14="http://schemas.microsoft.com/office/powerpoint/2010/main" val="3827428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1"/>
          <p:cNvSpPr txBox="1">
            <a:spLocks/>
          </p:cNvSpPr>
          <p:nvPr/>
        </p:nvSpPr>
        <p:spPr>
          <a:xfrm>
            <a:off x="457200" y="381000"/>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err="1">
                <a:solidFill>
                  <a:schemeClr val="accent1">
                    <a:lumMod val="75000"/>
                  </a:schemeClr>
                </a:solidFill>
                <a:latin typeface="Raleway" pitchFamily="34" charset="-52"/>
              </a:rPr>
              <a:t>Aama</a:t>
            </a:r>
            <a:r>
              <a:rPr lang="en-US" b="1" dirty="0">
                <a:solidFill>
                  <a:schemeClr val="accent1">
                    <a:lumMod val="75000"/>
                  </a:schemeClr>
                </a:solidFill>
                <a:latin typeface="Raleway" pitchFamily="34" charset="-52"/>
              </a:rPr>
              <a:t> Components </a:t>
            </a:r>
          </a:p>
        </p:txBody>
      </p:sp>
      <p:pic>
        <p:nvPicPr>
          <p:cNvPr id="15"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5"/>
          <p:cNvSpPr>
            <a:spLocks noGrp="1"/>
          </p:cNvSpPr>
          <p:nvPr>
            <p:ph sz="half" idx="1"/>
          </p:nvPr>
        </p:nvSpPr>
        <p:spPr>
          <a:xfrm>
            <a:off x="682814" y="1905000"/>
            <a:ext cx="3889186" cy="790575"/>
          </a:xfrm>
        </p:spPr>
        <p:txBody>
          <a:bodyPr>
            <a:normAutofit lnSpcReduction="10000"/>
          </a:bodyPr>
          <a:lstStyle/>
          <a:p>
            <a:pPr marL="0" indent="0">
              <a:buNone/>
            </a:pPr>
            <a:r>
              <a:rPr lang="en-US" sz="2400" dirty="0" smtClean="0">
                <a:latin typeface="Raleway" pitchFamily="34" charset="-52"/>
              </a:rPr>
              <a:t>1. </a:t>
            </a:r>
            <a:r>
              <a:rPr lang="en-US" sz="2400" dirty="0" smtClean="0">
                <a:solidFill>
                  <a:schemeClr val="accent1">
                    <a:lumMod val="75000"/>
                  </a:schemeClr>
                </a:solidFill>
                <a:latin typeface="Raleway" pitchFamily="34" charset="-52"/>
              </a:rPr>
              <a:t>Incentive to women </a:t>
            </a:r>
            <a:r>
              <a:rPr lang="en-US" sz="2400" dirty="0" smtClean="0">
                <a:latin typeface="Raleway" pitchFamily="34" charset="-52"/>
              </a:rPr>
              <a:t>who </a:t>
            </a:r>
            <a:br>
              <a:rPr lang="en-US" sz="2400" dirty="0" smtClean="0">
                <a:latin typeface="Raleway" pitchFamily="34" charset="-52"/>
              </a:rPr>
            </a:br>
            <a:r>
              <a:rPr lang="en-US" sz="2400" dirty="0" smtClean="0">
                <a:latin typeface="Raleway" pitchFamily="34" charset="-52"/>
              </a:rPr>
              <a:t>   deliver in an institution</a:t>
            </a:r>
            <a:endParaRPr lang="ru-RU" sz="2400" dirty="0">
              <a:latin typeface="Raleway" pitchFamily="34" charset="-52"/>
            </a:endParaRPr>
          </a:p>
        </p:txBody>
      </p:sp>
      <p:pic>
        <p:nvPicPr>
          <p:cNvPr id="3074" name="Picture 2" descr="F:\!options\!for the presentation\presentations\2cx.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4691" y="2840038"/>
            <a:ext cx="3502509" cy="1579562"/>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Content Placeholder 5"/>
          <p:cNvSpPr>
            <a:spLocks noGrp="1"/>
          </p:cNvSpPr>
          <p:nvPr>
            <p:ph sz="half" idx="1"/>
          </p:nvPr>
        </p:nvSpPr>
        <p:spPr>
          <a:xfrm>
            <a:off x="4797614" y="1905000"/>
            <a:ext cx="4117786" cy="816695"/>
          </a:xfrm>
        </p:spPr>
        <p:txBody>
          <a:bodyPr>
            <a:normAutofit/>
          </a:bodyPr>
          <a:lstStyle/>
          <a:p>
            <a:pPr marL="0" indent="0">
              <a:buNone/>
            </a:pPr>
            <a:r>
              <a:rPr lang="en-US" sz="2400" dirty="0" smtClean="0">
                <a:latin typeface="Raleway" pitchFamily="34" charset="-52"/>
              </a:rPr>
              <a:t>2. </a:t>
            </a:r>
            <a:r>
              <a:rPr lang="en-US" sz="2200" dirty="0" smtClean="0">
                <a:solidFill>
                  <a:schemeClr val="accent1">
                    <a:lumMod val="75000"/>
                  </a:schemeClr>
                </a:solidFill>
                <a:latin typeface="Raleway" pitchFamily="34" charset="-52"/>
              </a:rPr>
              <a:t>Unit cost to health facilities   </a:t>
            </a:r>
            <a:br>
              <a:rPr lang="en-US" sz="2200" dirty="0" smtClean="0">
                <a:solidFill>
                  <a:schemeClr val="accent1">
                    <a:lumMod val="75000"/>
                  </a:schemeClr>
                </a:solidFill>
                <a:latin typeface="Raleway" pitchFamily="34" charset="-52"/>
              </a:rPr>
            </a:br>
            <a:r>
              <a:rPr lang="en-US" sz="2200" dirty="0" smtClean="0">
                <a:solidFill>
                  <a:schemeClr val="accent1">
                    <a:lumMod val="75000"/>
                  </a:schemeClr>
                </a:solidFill>
                <a:latin typeface="Raleway" pitchFamily="34" charset="-52"/>
              </a:rPr>
              <a:t>    </a:t>
            </a:r>
            <a:r>
              <a:rPr lang="en-US" sz="2200" dirty="0" smtClean="0">
                <a:latin typeface="Raleway" pitchFamily="34" charset="-52"/>
              </a:rPr>
              <a:t>reimbursed by delivery type</a:t>
            </a:r>
            <a:endParaRPr lang="ru-RU" sz="2200" dirty="0">
              <a:latin typeface="Raleway" pitchFamily="34" charset="-52"/>
            </a:endParaRPr>
          </a:p>
        </p:txBody>
      </p:sp>
      <p:pic>
        <p:nvPicPr>
          <p:cNvPr id="3075" name="Picture 3" descr="F:\!options\!for the presentation\presentations\3cx.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31891" y="2840038"/>
            <a:ext cx="3502509" cy="1579562"/>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Content Placeholder 5"/>
          <p:cNvSpPr>
            <a:spLocks noGrp="1"/>
          </p:cNvSpPr>
          <p:nvPr>
            <p:ph sz="half" idx="1"/>
          </p:nvPr>
        </p:nvSpPr>
        <p:spPr>
          <a:xfrm>
            <a:off x="682814" y="4707731"/>
            <a:ext cx="4498786" cy="393626"/>
          </a:xfrm>
        </p:spPr>
        <p:txBody>
          <a:bodyPr>
            <a:normAutofit fontScale="92500" lnSpcReduction="10000"/>
          </a:bodyPr>
          <a:lstStyle/>
          <a:p>
            <a:pPr marL="0" indent="0">
              <a:buNone/>
            </a:pPr>
            <a:r>
              <a:rPr lang="en-US" sz="2200" dirty="0" smtClean="0">
                <a:latin typeface="Raleway" pitchFamily="34" charset="-52"/>
              </a:rPr>
              <a:t>3. </a:t>
            </a:r>
            <a:r>
              <a:rPr lang="en-US" sz="2200" dirty="0" smtClean="0">
                <a:solidFill>
                  <a:schemeClr val="accent1">
                    <a:lumMod val="75000"/>
                  </a:schemeClr>
                </a:solidFill>
                <a:latin typeface="Raleway" pitchFamily="34" charset="-52"/>
              </a:rPr>
              <a:t>Unit incentive to health workers</a:t>
            </a:r>
            <a:endParaRPr lang="ru-RU" sz="2200" dirty="0">
              <a:solidFill>
                <a:schemeClr val="accent1">
                  <a:lumMod val="75000"/>
                </a:schemeClr>
              </a:solidFill>
              <a:latin typeface="Raleway" pitchFamily="34" charset="-52"/>
            </a:endParaRPr>
          </a:p>
        </p:txBody>
      </p:sp>
      <p:pic>
        <p:nvPicPr>
          <p:cNvPr id="3076" name="Picture 4" descr="F:\!options\!for the presentation\presentations\4cx.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953000" y="4800600"/>
            <a:ext cx="3658050" cy="990600"/>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F:\!options\!for the presentation\presentations\полоса внизу.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692176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a:xfrm>
            <a:off x="457200" y="381000"/>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err="1">
                <a:solidFill>
                  <a:schemeClr val="accent1">
                    <a:lumMod val="75000"/>
                  </a:schemeClr>
                </a:solidFill>
                <a:latin typeface="Raleway" pitchFamily="34" charset="-52"/>
              </a:rPr>
              <a:t>Aama</a:t>
            </a:r>
            <a:r>
              <a:rPr lang="en-US" b="1" dirty="0">
                <a:solidFill>
                  <a:schemeClr val="accent1">
                    <a:lumMod val="75000"/>
                  </a:schemeClr>
                </a:solidFill>
                <a:latin typeface="Raleway" pitchFamily="34" charset="-52"/>
              </a:rPr>
              <a:t> Timeline</a:t>
            </a:r>
          </a:p>
        </p:txBody>
      </p:sp>
      <p:pic>
        <p:nvPicPr>
          <p:cNvPr id="7"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685800"/>
            <a:ext cx="8491696"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F:\!options\!for the presentation\presentations\полоса внизу.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F:\!options\!for the presentation\presentations\5cx.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9600" y="1447800"/>
            <a:ext cx="8305800" cy="46332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86953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457200" y="381000"/>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solidFill>
                  <a:schemeClr val="accent1">
                    <a:lumMod val="75000"/>
                  </a:schemeClr>
                </a:solidFill>
                <a:latin typeface="Raleway" pitchFamily="34" charset="-52"/>
              </a:rPr>
              <a:t>Evidence to Policy (E2P)</a:t>
            </a:r>
          </a:p>
        </p:txBody>
      </p:sp>
      <p:pic>
        <p:nvPicPr>
          <p:cNvPr id="6"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options\!for the presentation\presentations\полоса внизу.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27651" name="Rectangle 3"/>
          <p:cNvSpPr>
            <a:spLocks noGrp="1" noChangeArrowheads="1"/>
          </p:cNvSpPr>
          <p:nvPr>
            <p:ph idx="1"/>
          </p:nvPr>
        </p:nvSpPr>
        <p:spPr>
          <a:xfrm>
            <a:off x="609600" y="1524000"/>
            <a:ext cx="8229600" cy="4648200"/>
          </a:xfrm>
        </p:spPr>
        <p:txBody>
          <a:bodyPr>
            <a:normAutofit fontScale="92500" lnSpcReduction="20000"/>
          </a:bodyPr>
          <a:lstStyle/>
          <a:p>
            <a:pPr eaLnBrk="1" hangingPunct="1">
              <a:buBlip>
                <a:blip r:embed="rId5"/>
              </a:buBlip>
            </a:pPr>
            <a:r>
              <a:rPr lang="en-GB" altLang="en-US" sz="2400" dirty="0">
                <a:latin typeface="Raleway" pitchFamily="34" charset="-52"/>
                <a:ea typeface="ＭＳ Ｐゴシック" panose="020B0600070205080204" pitchFamily="34" charset="-128"/>
              </a:rPr>
              <a:t>Financial cost of </a:t>
            </a:r>
            <a:r>
              <a:rPr lang="en-GB" altLang="en-US" sz="2400" dirty="0" smtClean="0">
                <a:latin typeface="Raleway" pitchFamily="34" charset="-52"/>
                <a:ea typeface="ＭＳ Ｐゴシック" panose="020B0600070205080204" pitchFamily="34" charset="-128"/>
              </a:rPr>
              <a:t>delivering in a </a:t>
            </a:r>
            <a:r>
              <a:rPr lang="en-GB" altLang="en-US" sz="2400" dirty="0">
                <a:latin typeface="Raleway" pitchFamily="34" charset="-52"/>
                <a:ea typeface="ＭＳ Ｐゴシック" panose="020B0600070205080204" pitchFamily="34" charset="-128"/>
              </a:rPr>
              <a:t>health facility </a:t>
            </a:r>
            <a:r>
              <a:rPr lang="en-GB" altLang="en-US" sz="2400" dirty="0" smtClean="0">
                <a:latin typeface="Raleway" pitchFamily="34" charset="-52"/>
                <a:ea typeface="ＭＳ Ｐゴシック" panose="020B0600070205080204" pitchFamily="34" charset="-128"/>
              </a:rPr>
              <a:t>exceeds </a:t>
            </a:r>
            <a:r>
              <a:rPr lang="en-GB" altLang="en-US" sz="2400" dirty="0">
                <a:latin typeface="Raleway" pitchFamily="34" charset="-52"/>
                <a:ea typeface="ＭＳ Ｐゴシック" panose="020B0600070205080204" pitchFamily="34" charset="-128"/>
              </a:rPr>
              <a:t>$</a:t>
            </a:r>
            <a:r>
              <a:rPr lang="en-GB" altLang="en-US" sz="2400" dirty="0" smtClean="0">
                <a:latin typeface="Raleway" pitchFamily="34" charset="-52"/>
                <a:ea typeface="ＭＳ Ｐゴシック" panose="020B0600070205080204" pitchFamily="34" charset="-128"/>
              </a:rPr>
              <a:t>80 and acts as a major </a:t>
            </a:r>
            <a:r>
              <a:rPr lang="en-GB" altLang="en-US" sz="2400" dirty="0">
                <a:latin typeface="Raleway" pitchFamily="34" charset="-52"/>
                <a:ea typeface="ＭＳ Ｐゴシック" panose="020B0600070205080204" pitchFamily="34" charset="-128"/>
              </a:rPr>
              <a:t>barrier to women accessing delivery </a:t>
            </a:r>
            <a:r>
              <a:rPr lang="en-GB" altLang="en-US" sz="2400" dirty="0" smtClean="0">
                <a:latin typeface="Raleway" pitchFamily="34" charset="-52"/>
                <a:ea typeface="ＭＳ Ｐゴシック" panose="020B0600070205080204" pitchFamily="34" charset="-128"/>
              </a:rPr>
              <a:t>care</a:t>
            </a:r>
            <a:endParaRPr lang="ru-RU" altLang="en-US" sz="2400" dirty="0" smtClean="0">
              <a:latin typeface="Raleway" pitchFamily="34" charset="-52"/>
              <a:ea typeface="ＭＳ Ｐゴシック" panose="020B0600070205080204" pitchFamily="34" charset="-128"/>
            </a:endParaRPr>
          </a:p>
          <a:p>
            <a:pPr marL="0" indent="0" algn="r">
              <a:buNone/>
            </a:pPr>
            <a:r>
              <a:rPr lang="ru-RU" altLang="en-US" sz="2400" dirty="0" smtClean="0">
                <a:latin typeface="Raleway" pitchFamily="34" charset="-52"/>
                <a:ea typeface="ＭＳ Ｐゴシック" panose="020B0600070205080204" pitchFamily="34" charset="-128"/>
              </a:rPr>
              <a:t>        </a:t>
            </a:r>
            <a:r>
              <a:rPr lang="en-GB" altLang="en-US" sz="2400" i="1" dirty="0" smtClean="0">
                <a:latin typeface="Raleway" pitchFamily="34" charset="-52"/>
                <a:ea typeface="ＭＳ Ｐゴシック" panose="020B0600070205080204" pitchFamily="34" charset="-128"/>
              </a:rPr>
              <a:t>(</a:t>
            </a:r>
            <a:r>
              <a:rPr lang="en-GB" altLang="en-US" sz="2400" i="1" dirty="0" err="1">
                <a:latin typeface="Raleway" pitchFamily="34" charset="-52"/>
                <a:ea typeface="ＭＳ Ｐゴシック" panose="020B0600070205080204" pitchFamily="34" charset="-128"/>
              </a:rPr>
              <a:t>Broghi</a:t>
            </a:r>
            <a:r>
              <a:rPr lang="en-GB" altLang="en-US" sz="2400" i="1" dirty="0">
                <a:latin typeface="Raleway" pitchFamily="34" charset="-52"/>
                <a:ea typeface="ＭＳ Ｐゴシック" panose="020B0600070205080204" pitchFamily="34" charset="-128"/>
              </a:rPr>
              <a:t> et.al., 2004</a:t>
            </a:r>
            <a:r>
              <a:rPr lang="en-GB" altLang="en-US" sz="2400" i="1" dirty="0" smtClean="0">
                <a:latin typeface="Raleway" pitchFamily="34" charset="-52"/>
                <a:ea typeface="ＭＳ Ｐゴシック" panose="020B0600070205080204" pitchFamily="34" charset="-128"/>
              </a:rPr>
              <a:t>)</a:t>
            </a:r>
          </a:p>
          <a:p>
            <a:pPr marL="0" indent="0" algn="r">
              <a:buNone/>
            </a:pPr>
            <a:endParaRPr lang="en-GB" altLang="en-US" sz="2400" i="1" dirty="0">
              <a:latin typeface="Raleway" pitchFamily="34" charset="-52"/>
              <a:ea typeface="ＭＳ Ｐゴシック" panose="020B0600070205080204" pitchFamily="34" charset="-128"/>
            </a:endParaRPr>
          </a:p>
          <a:p>
            <a:pPr eaLnBrk="1" hangingPunct="1">
              <a:lnSpc>
                <a:spcPct val="110000"/>
              </a:lnSpc>
              <a:buBlip>
                <a:blip r:embed="rId5"/>
              </a:buBlip>
            </a:pPr>
            <a:r>
              <a:rPr lang="en-GB" altLang="en-US" sz="2400" dirty="0" smtClean="0">
                <a:latin typeface="Raleway" pitchFamily="34" charset="-52"/>
                <a:ea typeface="ＭＳ Ｐゴシック" panose="020B0600070205080204" pitchFamily="34" charset="-128"/>
              </a:rPr>
              <a:t>Estimated </a:t>
            </a:r>
            <a:r>
              <a:rPr lang="en-GB" altLang="en-US" sz="2400" dirty="0">
                <a:latin typeface="Raleway" pitchFamily="34" charset="-52"/>
                <a:ea typeface="ＭＳ Ｐゴシック" panose="020B0600070205080204" pitchFamily="34" charset="-128"/>
              </a:rPr>
              <a:t>24% increase in </a:t>
            </a:r>
            <a:r>
              <a:rPr lang="en-GB" altLang="en-US" sz="2400" dirty="0" smtClean="0">
                <a:latin typeface="Raleway" pitchFamily="34" charset="-52"/>
                <a:ea typeface="ＭＳ Ｐゴシック" panose="020B0600070205080204" pitchFamily="34" charset="-128"/>
              </a:rPr>
              <a:t>probability </a:t>
            </a:r>
            <a:r>
              <a:rPr lang="en-GB" altLang="en-US" sz="2400" dirty="0">
                <a:latin typeface="Raleway" pitchFamily="34" charset="-52"/>
                <a:ea typeface="ＭＳ Ｐゴシック" panose="020B0600070205080204" pitchFamily="34" charset="-128"/>
              </a:rPr>
              <a:t>of a woman who is aware of the incentives delivering in a government institution </a:t>
            </a:r>
            <a:r>
              <a:rPr lang="ru-RU" altLang="en-US" sz="2400" dirty="0" smtClean="0">
                <a:latin typeface="Raleway" pitchFamily="34" charset="-52"/>
                <a:ea typeface="ＭＳ Ｐゴシック" panose="020B0600070205080204" pitchFamily="34" charset="-128"/>
              </a:rPr>
              <a:t/>
            </a:r>
            <a:br>
              <a:rPr lang="ru-RU" altLang="en-US" sz="2400" dirty="0" smtClean="0">
                <a:latin typeface="Raleway" pitchFamily="34" charset="-52"/>
                <a:ea typeface="ＭＳ Ｐゴシック" panose="020B0600070205080204" pitchFamily="34" charset="-128"/>
              </a:rPr>
            </a:br>
            <a:r>
              <a:rPr lang="en-US" altLang="en-US" sz="2400" dirty="0" smtClean="0">
                <a:latin typeface="Raleway" pitchFamily="34" charset="-52"/>
                <a:ea typeface="ＭＳ Ｐゴシック" panose="020B0600070205080204" pitchFamily="34" charset="-128"/>
              </a:rPr>
              <a:t>                                                  </a:t>
            </a:r>
            <a:r>
              <a:rPr lang="en-GB" altLang="en-US" sz="2400" i="1" dirty="0" smtClean="0">
                <a:latin typeface="Raleway" pitchFamily="34" charset="-52"/>
                <a:ea typeface="ＭＳ Ｐゴシック" panose="020B0600070205080204" pitchFamily="34" charset="-128"/>
              </a:rPr>
              <a:t>(</a:t>
            </a:r>
            <a:r>
              <a:rPr lang="en-US" altLang="en-US" sz="2400" i="1" dirty="0">
                <a:latin typeface="Raleway" pitchFamily="34" charset="-52"/>
                <a:ea typeface="ＭＳ Ｐゴシック" panose="020B0600070205080204" pitchFamily="34" charset="-128"/>
              </a:rPr>
              <a:t>Powell-Jackson</a:t>
            </a:r>
            <a:r>
              <a:rPr lang="en-GB" altLang="en-US" sz="2400" i="1" dirty="0">
                <a:latin typeface="Raleway" pitchFamily="34" charset="-52"/>
                <a:ea typeface="ＭＳ Ｐゴシック" panose="020B0600070205080204" pitchFamily="34" charset="-128"/>
              </a:rPr>
              <a:t> et. al.,  2008) </a:t>
            </a:r>
            <a:endParaRPr lang="en-GB" altLang="en-US" sz="2400" i="1" dirty="0" smtClean="0">
              <a:latin typeface="Raleway" pitchFamily="34" charset="-52"/>
              <a:ea typeface="ＭＳ Ｐゴシック" panose="020B0600070205080204" pitchFamily="34" charset="-128"/>
            </a:endParaRPr>
          </a:p>
          <a:p>
            <a:pPr eaLnBrk="1" hangingPunct="1">
              <a:lnSpc>
                <a:spcPct val="110000"/>
              </a:lnSpc>
              <a:buNone/>
            </a:pPr>
            <a:r>
              <a:rPr lang="en-GB" altLang="en-US" sz="2400" i="1" dirty="0" smtClean="0">
                <a:latin typeface="Raleway" pitchFamily="34" charset="-52"/>
                <a:ea typeface="ＭＳ Ｐゴシック" panose="020B0600070205080204" pitchFamily="34" charset="-128"/>
              </a:rPr>
              <a:t> </a:t>
            </a:r>
          </a:p>
          <a:p>
            <a:pPr eaLnBrk="1" hangingPunct="1">
              <a:buBlip>
                <a:blip r:embed="rId5"/>
              </a:buBlip>
            </a:pPr>
            <a:r>
              <a:rPr lang="en-GB" altLang="en-US" sz="2400" dirty="0" smtClean="0">
                <a:latin typeface="Raleway" pitchFamily="34" charset="-52"/>
                <a:ea typeface="ＭＳ Ｐゴシック" panose="020B0600070205080204" pitchFamily="34" charset="-128"/>
              </a:rPr>
              <a:t>Rapid Assessments </a:t>
            </a:r>
            <a:r>
              <a:rPr lang="en-GB" altLang="en-US" sz="2400" dirty="0">
                <a:latin typeface="Raleway" pitchFamily="34" charset="-52"/>
                <a:ea typeface="ＭＳ Ｐゴシック" panose="020B0600070205080204" pitchFamily="34" charset="-128"/>
              </a:rPr>
              <a:t>(RA) </a:t>
            </a:r>
            <a:r>
              <a:rPr lang="en-GB" altLang="en-US" sz="2400" dirty="0" smtClean="0">
                <a:latin typeface="Raleway" pitchFamily="34" charset="-52"/>
                <a:ea typeface="ＭＳ Ｐゴシック" panose="020B0600070205080204" pitchFamily="34" charset="-128"/>
              </a:rPr>
              <a:t>key to identifying  </a:t>
            </a:r>
            <a:r>
              <a:rPr lang="en-GB" altLang="en-US" sz="2400" dirty="0">
                <a:latin typeface="Raleway" pitchFamily="34" charset="-52"/>
                <a:ea typeface="ＭＳ Ｐゴシック" panose="020B0600070205080204" pitchFamily="34" charset="-128"/>
              </a:rPr>
              <a:t>management </a:t>
            </a:r>
            <a:r>
              <a:rPr lang="en-GB" altLang="en-US" sz="2400" dirty="0" smtClean="0">
                <a:latin typeface="Raleway" pitchFamily="34" charset="-52"/>
                <a:ea typeface="ＭＳ Ｐゴシック" panose="020B0600070205080204" pitchFamily="34" charset="-128"/>
              </a:rPr>
              <a:t>gaps - </a:t>
            </a:r>
            <a:r>
              <a:rPr lang="en-GB" altLang="en-US" sz="2400" dirty="0" err="1" smtClean="0">
                <a:latin typeface="Raleway" pitchFamily="34" charset="-52"/>
                <a:ea typeface="ＭＳ Ｐゴシック" panose="020B0600070205080204" pitchFamily="34" charset="-128"/>
              </a:rPr>
              <a:t>MoH</a:t>
            </a:r>
            <a:r>
              <a:rPr lang="en-GB" altLang="en-US" sz="2400" dirty="0" smtClean="0">
                <a:latin typeface="Raleway" pitchFamily="34" charset="-52"/>
                <a:ea typeface="ＭＳ Ｐゴシック" panose="020B0600070205080204" pitchFamily="34" charset="-128"/>
              </a:rPr>
              <a:t> has introduced 3 policy amendments.  </a:t>
            </a:r>
          </a:p>
          <a:p>
            <a:pPr eaLnBrk="1" hangingPunct="1">
              <a:buNone/>
            </a:pPr>
            <a:endParaRPr lang="en-GB" altLang="en-US" sz="2400" dirty="0">
              <a:latin typeface="Raleway" pitchFamily="34" charset="-52"/>
              <a:ea typeface="ＭＳ Ｐゴシック" panose="020B0600070205080204" pitchFamily="34" charset="-128"/>
            </a:endParaRPr>
          </a:p>
          <a:p>
            <a:pPr eaLnBrk="1" hangingPunct="1">
              <a:buBlip>
                <a:blip r:embed="rId5"/>
              </a:buBlip>
            </a:pPr>
            <a:r>
              <a:rPr lang="en-GB" altLang="en-US" sz="2400" dirty="0" smtClean="0">
                <a:latin typeface="Raleway" pitchFamily="34" charset="-52"/>
                <a:ea typeface="ＭＳ Ｐゴシック" panose="020B0600070205080204" pitchFamily="34" charset="-128"/>
              </a:rPr>
              <a:t>In 25 </a:t>
            </a:r>
            <a:r>
              <a:rPr lang="en-GB" altLang="en-US" sz="2400" dirty="0">
                <a:latin typeface="Raleway" pitchFamily="34" charset="-52"/>
                <a:ea typeface="ＭＳ Ｐゴシック" panose="020B0600070205080204" pitchFamily="34" charset="-128"/>
              </a:rPr>
              <a:t>low HDI </a:t>
            </a:r>
            <a:r>
              <a:rPr lang="en-GB" altLang="en-US" sz="2400" dirty="0" smtClean="0">
                <a:latin typeface="Raleway" pitchFamily="34" charset="-52"/>
                <a:ea typeface="ＭＳ Ｐゴシック" panose="020B0600070205080204" pitchFamily="34" charset="-128"/>
              </a:rPr>
              <a:t>districts with free delivery </a:t>
            </a:r>
            <a:r>
              <a:rPr lang="en-GB" altLang="en-US" sz="2400" dirty="0">
                <a:latin typeface="Raleway" pitchFamily="34" charset="-52"/>
                <a:ea typeface="ＭＳ Ｐゴシック" panose="020B0600070205080204" pitchFamily="34" charset="-128"/>
              </a:rPr>
              <a:t>services </a:t>
            </a:r>
            <a:r>
              <a:rPr lang="en-GB" altLang="en-US" sz="2400" dirty="0" smtClean="0">
                <a:latin typeface="Raleway" pitchFamily="34" charset="-52"/>
                <a:ea typeface="ＭＳ Ｐゴシック" panose="020B0600070205080204" pitchFamily="34" charset="-128"/>
              </a:rPr>
              <a:t>institutional </a:t>
            </a:r>
            <a:r>
              <a:rPr lang="en-GB" altLang="en-US" sz="2400" dirty="0">
                <a:latin typeface="Raleway" pitchFamily="34" charset="-52"/>
                <a:ea typeface="ＭＳ Ｐゴシック" panose="020B0600070205080204" pitchFamily="34" charset="-128"/>
              </a:rPr>
              <a:t>deliveries increased by 9.3% </a:t>
            </a:r>
            <a:r>
              <a:rPr lang="en-GB" altLang="en-US" sz="2400" dirty="0" smtClean="0">
                <a:latin typeface="Raleway" pitchFamily="34" charset="-52"/>
                <a:ea typeface="ＭＳ Ｐゴシック" panose="020B0600070205080204" pitchFamily="34" charset="-128"/>
              </a:rPr>
              <a:t>compared to 1.1% in elsewhere.                                         </a:t>
            </a:r>
            <a:r>
              <a:rPr lang="en-GB" altLang="en-US" sz="2400" dirty="0" smtClean="0">
                <a:solidFill>
                  <a:schemeClr val="bg1"/>
                </a:solidFill>
                <a:latin typeface="Raleway" pitchFamily="34" charset="-52"/>
                <a:ea typeface="ＭＳ Ｐゴシック" panose="020B0600070205080204" pitchFamily="34" charset="-128"/>
              </a:rPr>
              <a:t>.</a:t>
            </a:r>
            <a:r>
              <a:rPr lang="en-GB" altLang="en-US" sz="2400" dirty="0" smtClean="0">
                <a:latin typeface="Raleway" pitchFamily="34" charset="-52"/>
                <a:ea typeface="ＭＳ Ｐゴシック" panose="020B0600070205080204" pitchFamily="34" charset="-128"/>
              </a:rPr>
              <a:t>                                                                            </a:t>
            </a:r>
            <a:r>
              <a:rPr lang="en-GB" altLang="en-US" sz="2400" i="1" dirty="0" smtClean="0">
                <a:latin typeface="Raleway" pitchFamily="34" charset="-52"/>
                <a:ea typeface="ＭＳ Ｐゴシック" panose="020B0600070205080204" pitchFamily="34" charset="-128"/>
              </a:rPr>
              <a:t>(HMIS-2008)</a:t>
            </a:r>
            <a:endParaRPr lang="en-GB" altLang="en-US" sz="2400" i="1" dirty="0">
              <a:latin typeface="Raleway" pitchFamily="34" charset="-52"/>
              <a:ea typeface="ＭＳ Ｐゴシック" panose="020B0600070205080204" pitchFamily="34" charset="-128"/>
            </a:endParaRPr>
          </a:p>
          <a:p>
            <a:pPr eaLnBrk="1" hangingPunct="1">
              <a:buFontTx/>
              <a:buNone/>
            </a:pPr>
            <a:endParaRPr lang="en-GB" altLang="en-US" sz="1846" dirty="0">
              <a:ea typeface="ＭＳ Ｐゴシック" panose="020B0600070205080204" pitchFamily="34" charset="-128"/>
            </a:endParaRPr>
          </a:p>
        </p:txBody>
      </p:sp>
    </p:spTree>
    <p:extLst>
      <p:ext uri="{BB962C8B-B14F-4D97-AF65-F5344CB8AC3E}">
        <p14:creationId xmlns="" xmlns:p14="http://schemas.microsoft.com/office/powerpoint/2010/main" val="152896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457200" y="457200"/>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solidFill>
                  <a:schemeClr val="accent1">
                    <a:lumMod val="75000"/>
                  </a:schemeClr>
                </a:solidFill>
                <a:latin typeface="Raleway" pitchFamily="34" charset="-52"/>
              </a:rPr>
              <a:t>Top Line Findings: </a:t>
            </a:r>
            <a:r>
              <a:rPr lang="en-US" sz="2800" b="1" dirty="0" err="1">
                <a:solidFill>
                  <a:schemeClr val="accent1">
                    <a:lumMod val="75000"/>
                  </a:schemeClr>
                </a:solidFill>
                <a:latin typeface="Raleway" pitchFamily="34" charset="-52"/>
              </a:rPr>
              <a:t>Aama</a:t>
            </a:r>
            <a:r>
              <a:rPr lang="en-US" sz="2800" b="1" dirty="0">
                <a:solidFill>
                  <a:schemeClr val="accent1">
                    <a:lumMod val="75000"/>
                  </a:schemeClr>
                </a:solidFill>
                <a:latin typeface="Raleway" pitchFamily="34" charset="-52"/>
              </a:rPr>
              <a:t> Unit Cost Study, 2015</a:t>
            </a:r>
          </a:p>
        </p:txBody>
      </p:sp>
      <p:pic>
        <p:nvPicPr>
          <p:cNvPr id="6"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options\!for the presentation\presentations\полоса внизу.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670304" y="1762125"/>
            <a:ext cx="8016496" cy="4029076"/>
          </a:xfrm>
        </p:spPr>
        <p:txBody>
          <a:bodyPr>
            <a:noAutofit/>
          </a:bodyPr>
          <a:lstStyle/>
          <a:p>
            <a:pPr>
              <a:buBlip>
                <a:blip r:embed="rId5"/>
              </a:buBlip>
            </a:pPr>
            <a:r>
              <a:rPr lang="en-US" sz="2400" dirty="0" smtClean="0">
                <a:latin typeface="Raleway" pitchFamily="34" charset="-52"/>
              </a:rPr>
              <a:t>Current reimbursement rates are sufficient to cover direct costs for all types of delivery in both public and private facilities, different levels of care, level of facility and all geographic regions;</a:t>
            </a:r>
          </a:p>
          <a:p>
            <a:pPr>
              <a:buBlip>
                <a:blip r:embed="rId5"/>
              </a:buBlip>
            </a:pPr>
            <a:r>
              <a:rPr lang="en-US" sz="2400" dirty="0" smtClean="0">
                <a:latin typeface="Raleway" pitchFamily="34" charset="-52"/>
              </a:rPr>
              <a:t>Current rates of reimbursement were not designed to offset </a:t>
            </a:r>
            <a:r>
              <a:rPr lang="en-US" sz="2400" b="1" dirty="0" smtClean="0">
                <a:latin typeface="Raleway" pitchFamily="34" charset="-52"/>
              </a:rPr>
              <a:t>indirect costs </a:t>
            </a:r>
            <a:r>
              <a:rPr lang="en-US" sz="2400" dirty="0" smtClean="0">
                <a:latin typeface="Raleway" pitchFamily="34" charset="-52"/>
              </a:rPr>
              <a:t>of delivery care; </a:t>
            </a:r>
          </a:p>
          <a:p>
            <a:pPr>
              <a:buBlip>
                <a:blip r:embed="rId5"/>
              </a:buBlip>
            </a:pPr>
            <a:r>
              <a:rPr lang="en-US" sz="2400" dirty="0" smtClean="0">
                <a:latin typeface="Raleway" pitchFamily="34" charset="-52"/>
              </a:rPr>
              <a:t>Implementation of </a:t>
            </a:r>
            <a:r>
              <a:rPr lang="en-US" sz="2400" dirty="0" err="1" smtClean="0">
                <a:latin typeface="Raleway" pitchFamily="34" charset="-52"/>
              </a:rPr>
              <a:t>Aama</a:t>
            </a:r>
            <a:r>
              <a:rPr lang="en-US" sz="2400" dirty="0" smtClean="0">
                <a:latin typeface="Raleway" pitchFamily="34" charset="-52"/>
              </a:rPr>
              <a:t> in private facilities (except teaching hospitals as CSR) might not ensure value for money due to need to recover high indirect costs</a:t>
            </a:r>
            <a:r>
              <a:rPr lang="en-US" sz="2400" dirty="0" smtClean="0">
                <a:solidFill>
                  <a:schemeClr val="accent1">
                    <a:lumMod val="75000"/>
                  </a:schemeClr>
                </a:solidFill>
                <a:latin typeface="Raleway" pitchFamily="34" charset="-52"/>
              </a:rPr>
              <a:t>.</a:t>
            </a:r>
          </a:p>
          <a:p>
            <a:endParaRPr lang="en-US" sz="2800" dirty="0"/>
          </a:p>
          <a:p>
            <a:endParaRPr lang="en-US" sz="2800" dirty="0"/>
          </a:p>
        </p:txBody>
      </p:sp>
    </p:spTree>
    <p:extLst>
      <p:ext uri="{BB962C8B-B14F-4D97-AF65-F5344CB8AC3E}">
        <p14:creationId xmlns="" xmlns:p14="http://schemas.microsoft.com/office/powerpoint/2010/main" val="1360532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a:xfrm>
            <a:off x="0" y="304800"/>
            <a:ext cx="91440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600" b="1" dirty="0" err="1">
                <a:solidFill>
                  <a:schemeClr val="accent1">
                    <a:lumMod val="75000"/>
                  </a:schemeClr>
                </a:solidFill>
                <a:latin typeface="Raleway" pitchFamily="34" charset="-52"/>
              </a:rPr>
              <a:t>Aama</a:t>
            </a:r>
            <a:r>
              <a:rPr lang="en-US" sz="2600" b="1" dirty="0">
                <a:solidFill>
                  <a:schemeClr val="accent1">
                    <a:lumMod val="75000"/>
                  </a:schemeClr>
                </a:solidFill>
                <a:latin typeface="Raleway" pitchFamily="34" charset="-52"/>
              </a:rPr>
              <a:t> has Reduced </a:t>
            </a:r>
            <a:r>
              <a:rPr lang="en-US" sz="2600" b="1" dirty="0" smtClean="0">
                <a:solidFill>
                  <a:schemeClr val="accent1">
                    <a:lumMod val="75000"/>
                  </a:schemeClr>
                </a:solidFill>
                <a:latin typeface="Raleway" pitchFamily="34" charset="-52"/>
              </a:rPr>
              <a:t>Out-of-Pocket</a:t>
            </a:r>
            <a:endParaRPr lang="ru-RU" sz="2600" b="1" dirty="0" smtClean="0">
              <a:solidFill>
                <a:schemeClr val="accent1">
                  <a:lumMod val="75000"/>
                </a:schemeClr>
              </a:solidFill>
              <a:latin typeface="Raleway" pitchFamily="34" charset="-52"/>
            </a:endParaRPr>
          </a:p>
          <a:p>
            <a:pPr algn="ctr"/>
            <a:r>
              <a:rPr lang="en-US" sz="2600" b="1" dirty="0" smtClean="0">
                <a:solidFill>
                  <a:schemeClr val="accent1">
                    <a:lumMod val="75000"/>
                  </a:schemeClr>
                </a:solidFill>
                <a:latin typeface="Raleway" pitchFamily="34" charset="-52"/>
              </a:rPr>
              <a:t>Spending </a:t>
            </a:r>
            <a:r>
              <a:rPr lang="en-US" sz="2600" b="1" dirty="0">
                <a:solidFill>
                  <a:schemeClr val="accent1">
                    <a:lumMod val="75000"/>
                  </a:schemeClr>
                </a:solidFill>
                <a:latin typeface="Raleway" pitchFamily="34" charset="-52"/>
              </a:rPr>
              <a:t>in Health Facilities</a:t>
            </a:r>
          </a:p>
        </p:txBody>
      </p:sp>
      <p:pic>
        <p:nvPicPr>
          <p:cNvPr id="10"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F:\!options\!for the presentation\presentations\полоса внизу.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F:\!options\!for the presentation\presentations\6cx.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59644" y="1762125"/>
            <a:ext cx="7224713" cy="433070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180833" y="6401488"/>
            <a:ext cx="2364750" cy="246221"/>
          </a:xfrm>
          <a:prstGeom prst="rect">
            <a:avLst/>
          </a:prstGeom>
          <a:noFill/>
        </p:spPr>
        <p:txBody>
          <a:bodyPr wrap="none" rtlCol="0">
            <a:spAutoFit/>
          </a:bodyPr>
          <a:lstStyle/>
          <a:p>
            <a:r>
              <a:rPr lang="en-US" altLang="en-US" sz="1000" dirty="0">
                <a:solidFill>
                  <a:schemeClr val="bg1"/>
                </a:solidFill>
                <a:latin typeface="Raleway" pitchFamily="34" charset="-52"/>
              </a:rPr>
              <a:t>Source: </a:t>
            </a:r>
            <a:r>
              <a:rPr lang="en-US" altLang="en-US" sz="1000" dirty="0" err="1">
                <a:solidFill>
                  <a:schemeClr val="bg1"/>
                </a:solidFill>
                <a:latin typeface="Raleway" pitchFamily="34" charset="-52"/>
              </a:rPr>
              <a:t>Aama</a:t>
            </a:r>
            <a:r>
              <a:rPr lang="en-US" altLang="en-US" sz="1000" dirty="0">
                <a:solidFill>
                  <a:schemeClr val="bg1"/>
                </a:solidFill>
                <a:latin typeface="Raleway" pitchFamily="34" charset="-52"/>
              </a:rPr>
              <a:t>, Early Evaluation, 2010</a:t>
            </a:r>
          </a:p>
        </p:txBody>
      </p:sp>
    </p:spTree>
    <p:extLst>
      <p:ext uri="{BB962C8B-B14F-4D97-AF65-F5344CB8AC3E}">
        <p14:creationId xmlns="" xmlns:p14="http://schemas.microsoft.com/office/powerpoint/2010/main" val="18893172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a:xfrm>
            <a:off x="457200" y="304800"/>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chemeClr val="accent1">
                    <a:lumMod val="75000"/>
                  </a:schemeClr>
                </a:solidFill>
                <a:latin typeface="Raleway" pitchFamily="34" charset="-52"/>
              </a:rPr>
              <a:t>Spending on </a:t>
            </a:r>
            <a:r>
              <a:rPr lang="en-US" sz="2400" b="1" dirty="0" smtClean="0">
                <a:solidFill>
                  <a:schemeClr val="accent1">
                    <a:lumMod val="75000"/>
                  </a:schemeClr>
                </a:solidFill>
                <a:latin typeface="Raleway" pitchFamily="34" charset="-52"/>
              </a:rPr>
              <a:t>Drugs </a:t>
            </a:r>
            <a:r>
              <a:rPr lang="en-US" sz="2400" b="1" dirty="0">
                <a:solidFill>
                  <a:schemeClr val="accent1">
                    <a:lumMod val="75000"/>
                  </a:schemeClr>
                </a:solidFill>
                <a:latin typeface="Raleway" pitchFamily="34" charset="-52"/>
              </a:rPr>
              <a:t>and </a:t>
            </a:r>
            <a:r>
              <a:rPr lang="en-US" sz="2400" b="1" dirty="0" smtClean="0">
                <a:solidFill>
                  <a:schemeClr val="accent1">
                    <a:lumMod val="75000"/>
                  </a:schemeClr>
                </a:solidFill>
                <a:latin typeface="Raleway" pitchFamily="34" charset="-52"/>
              </a:rPr>
              <a:t>Supplies Outside Facilities </a:t>
            </a:r>
            <a:r>
              <a:rPr lang="en-US" sz="2400" b="1" dirty="0">
                <a:solidFill>
                  <a:schemeClr val="accent1">
                    <a:lumMod val="75000"/>
                  </a:schemeClr>
                </a:solidFill>
                <a:latin typeface="Raleway" pitchFamily="34" charset="-52"/>
              </a:rPr>
              <a:t>has </a:t>
            </a:r>
            <a:r>
              <a:rPr lang="en-US" sz="2400" b="1" dirty="0" smtClean="0">
                <a:solidFill>
                  <a:schemeClr val="accent1">
                    <a:lumMod val="75000"/>
                  </a:schemeClr>
                </a:solidFill>
                <a:latin typeface="Raleway" pitchFamily="34" charset="-52"/>
              </a:rPr>
              <a:t>Not Fallen with </a:t>
            </a:r>
            <a:r>
              <a:rPr lang="en-US" sz="2400" b="1" dirty="0" err="1" smtClean="0">
                <a:solidFill>
                  <a:schemeClr val="accent1">
                    <a:lumMod val="75000"/>
                  </a:schemeClr>
                </a:solidFill>
                <a:latin typeface="Raleway" pitchFamily="34" charset="-52"/>
              </a:rPr>
              <a:t>Aama</a:t>
            </a:r>
            <a:endParaRPr lang="en-US" sz="2400" b="1" dirty="0">
              <a:solidFill>
                <a:schemeClr val="accent1">
                  <a:lumMod val="75000"/>
                </a:schemeClr>
              </a:solidFill>
              <a:latin typeface="Raleway" pitchFamily="34" charset="-52"/>
            </a:endParaRPr>
          </a:p>
        </p:txBody>
      </p:sp>
      <p:pic>
        <p:nvPicPr>
          <p:cNvPr id="8"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F:\!options\!for the presentation\presentations\полоса внизу.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180833" y="6401488"/>
            <a:ext cx="2364750" cy="246221"/>
          </a:xfrm>
          <a:prstGeom prst="rect">
            <a:avLst/>
          </a:prstGeom>
          <a:noFill/>
        </p:spPr>
        <p:txBody>
          <a:bodyPr wrap="none" rtlCol="0">
            <a:spAutoFit/>
          </a:bodyPr>
          <a:lstStyle/>
          <a:p>
            <a:r>
              <a:rPr lang="en-US" altLang="en-US" sz="1000" dirty="0">
                <a:solidFill>
                  <a:schemeClr val="bg1"/>
                </a:solidFill>
                <a:latin typeface="Raleway" pitchFamily="34" charset="-52"/>
              </a:rPr>
              <a:t>Source: </a:t>
            </a:r>
            <a:r>
              <a:rPr lang="en-US" altLang="en-US" sz="1000" dirty="0" err="1">
                <a:solidFill>
                  <a:schemeClr val="bg1"/>
                </a:solidFill>
                <a:latin typeface="Raleway" pitchFamily="34" charset="-52"/>
              </a:rPr>
              <a:t>Aama</a:t>
            </a:r>
            <a:r>
              <a:rPr lang="en-US" altLang="en-US" sz="1000" dirty="0">
                <a:solidFill>
                  <a:schemeClr val="bg1"/>
                </a:solidFill>
                <a:latin typeface="Raleway" pitchFamily="34" charset="-52"/>
              </a:rPr>
              <a:t>, Early Evaluation, 2010</a:t>
            </a:r>
          </a:p>
        </p:txBody>
      </p:sp>
      <p:pic>
        <p:nvPicPr>
          <p:cNvPr id="6146" name="Picture 2" descr="F:\!options\!for the presentation\presentations\7cx.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59644" y="1752600"/>
            <a:ext cx="7224713" cy="4330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43837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a:xfrm>
            <a:off x="84845" y="152400"/>
            <a:ext cx="8999561" cy="114776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solidFill>
                  <a:schemeClr val="accent1">
                    <a:lumMod val="75000"/>
                  </a:schemeClr>
                </a:solidFill>
                <a:latin typeface="Raleway" pitchFamily="34" charset="-52"/>
              </a:rPr>
              <a:t>In low HDI areas, the poorest have seen the greatest increase in use of delivery care services since the start of </a:t>
            </a:r>
            <a:r>
              <a:rPr lang="en-US" sz="2800" b="1" dirty="0" err="1">
                <a:solidFill>
                  <a:schemeClr val="accent1">
                    <a:lumMod val="75000"/>
                  </a:schemeClr>
                </a:solidFill>
                <a:latin typeface="Raleway" pitchFamily="34" charset="-52"/>
              </a:rPr>
              <a:t>Aama</a:t>
            </a:r>
            <a:endParaRPr lang="en-US" sz="2800" b="1" dirty="0">
              <a:solidFill>
                <a:schemeClr val="accent1">
                  <a:lumMod val="75000"/>
                </a:schemeClr>
              </a:solidFill>
              <a:latin typeface="Raleway" pitchFamily="34" charset="-52"/>
            </a:endParaRPr>
          </a:p>
        </p:txBody>
      </p:sp>
      <p:pic>
        <p:nvPicPr>
          <p:cNvPr id="10"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1133474"/>
            <a:ext cx="8491696" cy="92392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F:\!options\!for the presentation\presentations\полоса внизу.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180833" y="6401488"/>
            <a:ext cx="2364750" cy="246221"/>
          </a:xfrm>
          <a:prstGeom prst="rect">
            <a:avLst/>
          </a:prstGeom>
          <a:noFill/>
        </p:spPr>
        <p:txBody>
          <a:bodyPr wrap="none" rtlCol="0">
            <a:spAutoFit/>
          </a:bodyPr>
          <a:lstStyle/>
          <a:p>
            <a:r>
              <a:rPr lang="en-US" altLang="en-US" sz="1000" dirty="0">
                <a:solidFill>
                  <a:schemeClr val="bg1"/>
                </a:solidFill>
                <a:latin typeface="Raleway" pitchFamily="34" charset="-52"/>
              </a:rPr>
              <a:t>Source: </a:t>
            </a:r>
            <a:r>
              <a:rPr lang="en-US" altLang="en-US" sz="1000" dirty="0" err="1">
                <a:solidFill>
                  <a:schemeClr val="bg1"/>
                </a:solidFill>
                <a:latin typeface="Raleway" pitchFamily="34" charset="-52"/>
              </a:rPr>
              <a:t>Aama</a:t>
            </a:r>
            <a:r>
              <a:rPr lang="en-US" altLang="en-US" sz="1000" dirty="0">
                <a:solidFill>
                  <a:schemeClr val="bg1"/>
                </a:solidFill>
                <a:latin typeface="Raleway" pitchFamily="34" charset="-52"/>
              </a:rPr>
              <a:t>, Early Evaluation, 2010</a:t>
            </a:r>
          </a:p>
        </p:txBody>
      </p:sp>
      <p:pic>
        <p:nvPicPr>
          <p:cNvPr id="7170" name="Picture 2" descr="F:\!options\!for the presentation\presentations\8cx.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13280" y="1762125"/>
            <a:ext cx="7517441" cy="43649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21590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066800"/>
          </a:xfrm>
        </p:spPr>
        <p:txBody>
          <a:bodyPr>
            <a:normAutofit/>
          </a:bodyPr>
          <a:lstStyle/>
          <a:p>
            <a:r>
              <a:rPr lang="en-US" b="1" dirty="0" smtClean="0">
                <a:solidFill>
                  <a:schemeClr val="accent1">
                    <a:lumMod val="75000"/>
                  </a:schemeClr>
                </a:solidFill>
                <a:latin typeface="Raleway" pitchFamily="34" charset="-52"/>
              </a:rPr>
              <a:t>Management Arrangements</a:t>
            </a:r>
            <a:endParaRPr lang="en-US" b="1" dirty="0">
              <a:solidFill>
                <a:schemeClr val="accent1">
                  <a:lumMod val="75000"/>
                </a:schemeClr>
              </a:solidFill>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7"/>
          <p:cNvSpPr>
            <a:spLocks noGrp="1"/>
          </p:cNvSpPr>
          <p:nvPr>
            <p:ph idx="1"/>
          </p:nvPr>
        </p:nvSpPr>
        <p:spPr>
          <a:xfrm>
            <a:off x="457200" y="1143001"/>
            <a:ext cx="8382000" cy="4724400"/>
          </a:xfrm>
        </p:spPr>
        <p:txBody>
          <a:bodyPr>
            <a:normAutofit/>
          </a:bodyPr>
          <a:lstStyle/>
          <a:p>
            <a:r>
              <a:rPr lang="en-US" dirty="0" smtClean="0"/>
              <a:t>NHSSP – </a:t>
            </a:r>
            <a:r>
              <a:rPr lang="en-US" dirty="0" err="1" smtClean="0"/>
              <a:t>Programme</a:t>
            </a:r>
            <a:r>
              <a:rPr lang="en-US" dirty="0" smtClean="0"/>
              <a:t> of Technical Assistance on behalf of pool partners</a:t>
            </a:r>
          </a:p>
          <a:p>
            <a:r>
              <a:rPr lang="en-US" dirty="0" smtClean="0"/>
              <a:t>Implemented by Options Consultancy</a:t>
            </a:r>
            <a:r>
              <a:rPr lang="sq-AL" dirty="0" smtClean="0"/>
              <a:t> Services Ltd (UK)</a:t>
            </a:r>
            <a:r>
              <a:rPr lang="en-US" dirty="0" smtClean="0"/>
              <a:t>,</a:t>
            </a:r>
            <a:r>
              <a:rPr lang="sq-AL" dirty="0" smtClean="0"/>
              <a:t> </a:t>
            </a:r>
            <a:r>
              <a:rPr lang="en-GB" dirty="0" smtClean="0"/>
              <a:t>Oxford Policy Management and Crown Agents </a:t>
            </a:r>
          </a:p>
          <a:p>
            <a:r>
              <a:rPr lang="en-GB" dirty="0" smtClean="0"/>
              <a:t>Specialised support from INGO/NGOs incl. SAVE and Helen Keller Int’l</a:t>
            </a:r>
            <a:endParaRPr lang="en-US" dirty="0" smtClean="0"/>
          </a:p>
          <a:p>
            <a:r>
              <a:rPr lang="en-US" dirty="0" smtClean="0"/>
              <a:t>2 phases: 2010-13 and 2013-15</a:t>
            </a:r>
          </a:p>
        </p:txBody>
      </p:sp>
    </p:spTree>
    <p:extLst>
      <p:ext uri="{BB962C8B-B14F-4D97-AF65-F5344CB8AC3E}">
        <p14:creationId xmlns="" xmlns:p14="http://schemas.microsoft.com/office/powerpoint/2010/main" val="28824647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457200" y="393865"/>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900" b="1" dirty="0">
                <a:solidFill>
                  <a:schemeClr val="accent1">
                    <a:lumMod val="75000"/>
                  </a:schemeClr>
                </a:solidFill>
                <a:latin typeface="Raleway" pitchFamily="34" charset="-52"/>
              </a:rPr>
              <a:t>Contribution of </a:t>
            </a:r>
            <a:r>
              <a:rPr lang="en-US" sz="2900" b="1" dirty="0" err="1">
                <a:solidFill>
                  <a:schemeClr val="accent1">
                    <a:lumMod val="75000"/>
                  </a:schemeClr>
                </a:solidFill>
                <a:latin typeface="Raleway" pitchFamily="34" charset="-52"/>
              </a:rPr>
              <a:t>Aama</a:t>
            </a:r>
            <a:r>
              <a:rPr lang="en-US" sz="2900" b="1" dirty="0">
                <a:solidFill>
                  <a:schemeClr val="accent1">
                    <a:lumMod val="75000"/>
                  </a:schemeClr>
                </a:solidFill>
                <a:latin typeface="Raleway" pitchFamily="34" charset="-52"/>
              </a:rPr>
              <a:t> </a:t>
            </a:r>
            <a:r>
              <a:rPr lang="en-US" sz="2900" b="1" dirty="0" err="1">
                <a:solidFill>
                  <a:schemeClr val="accent1">
                    <a:lumMod val="75000"/>
                  </a:schemeClr>
                </a:solidFill>
                <a:latin typeface="Raleway" pitchFamily="34" charset="-52"/>
              </a:rPr>
              <a:t>Surakshya</a:t>
            </a:r>
            <a:r>
              <a:rPr lang="en-US" sz="2900" b="1" dirty="0">
                <a:solidFill>
                  <a:schemeClr val="accent1">
                    <a:lumMod val="75000"/>
                  </a:schemeClr>
                </a:solidFill>
                <a:latin typeface="Raleway" pitchFamily="34" charset="-52"/>
              </a:rPr>
              <a:t> </a:t>
            </a:r>
            <a:r>
              <a:rPr lang="en-US" sz="2900" b="1" dirty="0" err="1">
                <a:solidFill>
                  <a:schemeClr val="accent1">
                    <a:lumMod val="75000"/>
                  </a:schemeClr>
                </a:solidFill>
                <a:latin typeface="Raleway" pitchFamily="34" charset="-52"/>
              </a:rPr>
              <a:t>Programme</a:t>
            </a:r>
            <a:endParaRPr lang="en-US" sz="2900" b="1" dirty="0">
              <a:solidFill>
                <a:schemeClr val="accent1">
                  <a:lumMod val="75000"/>
                </a:schemeClr>
              </a:solidFill>
              <a:latin typeface="Raleway" pitchFamily="34" charset="-52"/>
            </a:endParaRPr>
          </a:p>
        </p:txBody>
      </p:sp>
      <p:pic>
        <p:nvPicPr>
          <p:cNvPr id="6"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options\!for the presentation\presentations\полоса внизу.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670304" y="1676400"/>
            <a:ext cx="8168896" cy="4191000"/>
          </a:xfrm>
        </p:spPr>
        <p:txBody>
          <a:bodyPr>
            <a:noAutofit/>
          </a:bodyPr>
          <a:lstStyle/>
          <a:p>
            <a:pPr>
              <a:buBlip>
                <a:blip r:embed="rId5"/>
              </a:buBlip>
              <a:defRPr/>
            </a:pPr>
            <a:r>
              <a:rPr lang="en-US" sz="2600" dirty="0">
                <a:solidFill>
                  <a:schemeClr val="accent1">
                    <a:lumMod val="75000"/>
                  </a:schemeClr>
                </a:solidFill>
                <a:latin typeface="Raleway" pitchFamily="34" charset="-52"/>
              </a:rPr>
              <a:t>Resolve Award in </a:t>
            </a:r>
            <a:r>
              <a:rPr lang="en-US" sz="2600" dirty="0" smtClean="0">
                <a:solidFill>
                  <a:schemeClr val="accent1">
                    <a:lumMod val="75000"/>
                  </a:schemeClr>
                </a:solidFill>
                <a:latin typeface="Raleway" pitchFamily="34" charset="-52"/>
              </a:rPr>
              <a:t>2012</a:t>
            </a:r>
            <a:r>
              <a:rPr lang="ru-RU" sz="2600" dirty="0" smtClean="0">
                <a:latin typeface="Raleway" pitchFamily="34" charset="-52"/>
              </a:rPr>
              <a:t> </a:t>
            </a:r>
            <a:r>
              <a:rPr lang="en-US" sz="2600" dirty="0" smtClean="0">
                <a:latin typeface="Raleway" pitchFamily="34" charset="-52"/>
              </a:rPr>
              <a:t>for </a:t>
            </a:r>
            <a:r>
              <a:rPr lang="en-US" sz="2600" dirty="0">
                <a:latin typeface="Raleway" pitchFamily="34" charset="-52"/>
              </a:rPr>
              <a:t>innovative financing schemes managed by public sector</a:t>
            </a:r>
          </a:p>
          <a:p>
            <a:pPr>
              <a:buBlip>
                <a:blip r:embed="rId5"/>
              </a:buBlip>
              <a:defRPr/>
            </a:pPr>
            <a:r>
              <a:rPr lang="en-US" sz="2600" dirty="0">
                <a:latin typeface="Raleway" pitchFamily="34" charset="-52"/>
              </a:rPr>
              <a:t>1.66 million women benefited since 2009</a:t>
            </a:r>
          </a:p>
          <a:p>
            <a:pPr>
              <a:buBlip>
                <a:blip r:embed="rId5"/>
              </a:buBlip>
              <a:defRPr/>
            </a:pPr>
            <a:r>
              <a:rPr lang="en-US" sz="2600" dirty="0">
                <a:latin typeface="Raleway" pitchFamily="34" charset="-52"/>
              </a:rPr>
              <a:t>91% of entitled women </a:t>
            </a:r>
            <a:r>
              <a:rPr lang="en-US" sz="2600" dirty="0" smtClean="0">
                <a:latin typeface="Raleway" pitchFamily="34" charset="-52"/>
              </a:rPr>
              <a:t>received </a:t>
            </a:r>
            <a:r>
              <a:rPr lang="en-US" sz="2600" dirty="0">
                <a:latin typeface="Raleway" pitchFamily="34" charset="-52"/>
              </a:rPr>
              <a:t>transport incentive</a:t>
            </a:r>
          </a:p>
          <a:p>
            <a:pPr>
              <a:buBlip>
                <a:blip r:embed="rId5"/>
              </a:buBlip>
              <a:defRPr/>
            </a:pPr>
            <a:r>
              <a:rPr lang="en-US" sz="2600" dirty="0">
                <a:latin typeface="Raleway" pitchFamily="34" charset="-52"/>
              </a:rPr>
              <a:t>87% of women </a:t>
            </a:r>
            <a:r>
              <a:rPr lang="en-US" sz="2600" dirty="0" smtClean="0">
                <a:latin typeface="Raleway" pitchFamily="34" charset="-52"/>
              </a:rPr>
              <a:t>received </a:t>
            </a:r>
            <a:r>
              <a:rPr lang="en-US" sz="2600" dirty="0">
                <a:latin typeface="Raleway" pitchFamily="34" charset="-52"/>
              </a:rPr>
              <a:t>service free of charge</a:t>
            </a:r>
          </a:p>
          <a:p>
            <a:pPr>
              <a:buBlip>
                <a:blip r:embed="rId5"/>
              </a:buBlip>
              <a:defRPr/>
            </a:pPr>
            <a:r>
              <a:rPr lang="en-US" sz="2600" dirty="0" smtClean="0">
                <a:latin typeface="Raleway" pitchFamily="34" charset="-52"/>
              </a:rPr>
              <a:t>Increase </a:t>
            </a:r>
            <a:r>
              <a:rPr lang="en-US" sz="2600" dirty="0">
                <a:latin typeface="Raleway" pitchFamily="34" charset="-52"/>
              </a:rPr>
              <a:t>in number of participating facilities </a:t>
            </a:r>
            <a:r>
              <a:rPr lang="ru-RU" sz="2600" dirty="0" smtClean="0">
                <a:latin typeface="Raleway" pitchFamily="34" charset="-52"/>
              </a:rPr>
              <a:t>–</a:t>
            </a:r>
            <a:r>
              <a:rPr lang="en-US" sz="2600" dirty="0" smtClean="0">
                <a:latin typeface="Raleway" pitchFamily="34" charset="-52"/>
              </a:rPr>
              <a:t> </a:t>
            </a:r>
            <a:r>
              <a:rPr lang="en-US" sz="2600" dirty="0">
                <a:latin typeface="Raleway" pitchFamily="34" charset="-52"/>
              </a:rPr>
              <a:t>from 543 in 2009/10 to 1,858 in 2015/16</a:t>
            </a:r>
          </a:p>
          <a:p>
            <a:pPr>
              <a:buBlip>
                <a:blip r:embed="rId5"/>
              </a:buBlip>
              <a:defRPr/>
            </a:pPr>
            <a:r>
              <a:rPr lang="en-US" sz="2600" dirty="0">
                <a:latin typeface="Raleway" pitchFamily="34" charset="-52"/>
              </a:rPr>
              <a:t>57 non-state partners </a:t>
            </a:r>
            <a:r>
              <a:rPr lang="en-US" sz="2600" dirty="0" smtClean="0">
                <a:latin typeface="Raleway" pitchFamily="34" charset="-52"/>
              </a:rPr>
              <a:t>now </a:t>
            </a:r>
            <a:r>
              <a:rPr lang="en-US" sz="2600" dirty="0">
                <a:latin typeface="Raleway" pitchFamily="34" charset="-52"/>
              </a:rPr>
              <a:t>providing </a:t>
            </a:r>
            <a:r>
              <a:rPr lang="en-US" sz="2600" dirty="0" err="1">
                <a:latin typeface="Raleway" pitchFamily="34" charset="-52"/>
              </a:rPr>
              <a:t>Aama</a:t>
            </a:r>
            <a:r>
              <a:rPr lang="en-US" sz="2600" dirty="0">
                <a:latin typeface="Raleway" pitchFamily="34" charset="-52"/>
              </a:rPr>
              <a:t> services</a:t>
            </a:r>
            <a:endParaRPr lang="en-GB" sz="2600" dirty="0">
              <a:latin typeface="Raleway" pitchFamily="34" charset="-52"/>
            </a:endParaRPr>
          </a:p>
        </p:txBody>
      </p:sp>
    </p:spTree>
    <p:extLst>
      <p:ext uri="{BB962C8B-B14F-4D97-AF65-F5344CB8AC3E}">
        <p14:creationId xmlns="" xmlns:p14="http://schemas.microsoft.com/office/powerpoint/2010/main" val="475782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457200" y="393865"/>
            <a:ext cx="8229600" cy="609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b="1" dirty="0" smtClean="0">
                <a:solidFill>
                  <a:schemeClr val="accent1">
                    <a:lumMod val="75000"/>
                  </a:schemeClr>
                </a:solidFill>
                <a:latin typeface="Raleway" pitchFamily="34" charset="-52"/>
              </a:rPr>
              <a:t>Policy Implications for NHSS (2015-20)</a:t>
            </a:r>
            <a:endParaRPr lang="en-US" sz="3400" b="1" dirty="0">
              <a:solidFill>
                <a:schemeClr val="accent1">
                  <a:lumMod val="75000"/>
                </a:schemeClr>
              </a:solidFill>
              <a:latin typeface="Raleway" pitchFamily="34" charset="-52"/>
            </a:endParaRPr>
          </a:p>
        </p:txBody>
      </p:sp>
      <p:pic>
        <p:nvPicPr>
          <p:cNvPr id="6" name="Picture 4" descr="F:\!options\!for the presentation\presentations\линия.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304" y="838200"/>
            <a:ext cx="8491696"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options\!for the presentation\presentations\полоса внизу.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76200" y="1600200"/>
            <a:ext cx="8915400" cy="5105399"/>
          </a:xfrm>
        </p:spPr>
        <p:txBody>
          <a:bodyPr>
            <a:noAutofit/>
          </a:bodyPr>
          <a:lstStyle/>
          <a:p>
            <a:r>
              <a:rPr lang="en-US" sz="2200" b="1" dirty="0" smtClean="0">
                <a:latin typeface="Raleway" pitchFamily="34" charset="-52"/>
              </a:rPr>
              <a:t>Key question </a:t>
            </a:r>
            <a:r>
              <a:rPr lang="en-US" sz="2200" dirty="0" smtClean="0">
                <a:latin typeface="Raleway" pitchFamily="34" charset="-52"/>
              </a:rPr>
              <a:t>– what costs should </a:t>
            </a:r>
            <a:r>
              <a:rPr lang="en-US" sz="2200" dirty="0" err="1" smtClean="0">
                <a:latin typeface="Raleway" pitchFamily="34" charset="-52"/>
              </a:rPr>
              <a:t>Aama</a:t>
            </a:r>
            <a:r>
              <a:rPr lang="en-US" sz="2200" dirty="0" smtClean="0">
                <a:latin typeface="Raleway" pitchFamily="34" charset="-52"/>
              </a:rPr>
              <a:t> cover to maintain and increase institutional delivery?</a:t>
            </a:r>
          </a:p>
          <a:p>
            <a:r>
              <a:rPr lang="en-US" sz="2200" dirty="0" smtClean="0">
                <a:latin typeface="Raleway" pitchFamily="34" charset="-52"/>
              </a:rPr>
              <a:t>Public sector facilities receive a general budget for indirect and direct costs: </a:t>
            </a:r>
          </a:p>
          <a:p>
            <a:pPr marL="1028700" lvl="3" indent="0">
              <a:buNone/>
            </a:pPr>
            <a:r>
              <a:rPr lang="en-US" sz="2200" dirty="0" smtClean="0">
                <a:latin typeface="Raleway" pitchFamily="34" charset="-52"/>
              </a:rPr>
              <a:t>1) Is this sufficient to cover indirect costs?</a:t>
            </a:r>
          </a:p>
          <a:p>
            <a:pPr marL="1028700" lvl="3" indent="0">
              <a:buNone/>
            </a:pPr>
            <a:r>
              <a:rPr lang="en-US" sz="2200" dirty="0" smtClean="0">
                <a:latin typeface="Raleway" pitchFamily="34" charset="-52"/>
              </a:rPr>
              <a:t>2) Will the provider payment system change to cover indirect costs (e.g. case-based payment – DRG – proposed under the insurance system)</a:t>
            </a:r>
          </a:p>
          <a:p>
            <a:r>
              <a:rPr lang="en-US" sz="2200" dirty="0" smtClean="0">
                <a:latin typeface="Raleway" pitchFamily="34" charset="-52"/>
              </a:rPr>
              <a:t>Private sector facilities must cover both direct and indirect costs so higher investment needed for indirect costs </a:t>
            </a:r>
          </a:p>
          <a:p>
            <a:r>
              <a:rPr lang="en-US" sz="2200" dirty="0" smtClean="0">
                <a:latin typeface="Raleway" pitchFamily="34" charset="-52"/>
              </a:rPr>
              <a:t>Need policy integration with other social health protection programs</a:t>
            </a:r>
            <a:endParaRPr lang="en-US" sz="2200" dirty="0">
              <a:latin typeface="Raleway" pitchFamily="34" charset="-52"/>
            </a:endParaRPr>
          </a:p>
        </p:txBody>
      </p:sp>
    </p:spTree>
    <p:extLst>
      <p:ext uri="{BB962C8B-B14F-4D97-AF65-F5344CB8AC3E}">
        <p14:creationId xmlns="" xmlns:p14="http://schemas.microsoft.com/office/powerpoint/2010/main" val="1981272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options\!for the presentation\presentations\низ_широкий.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 y="1434667"/>
            <a:ext cx="9180000" cy="542333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228600" y="1371600"/>
            <a:ext cx="4495800" cy="4754563"/>
          </a:xfrm>
        </p:spPr>
        <p:txBody>
          <a:bodyPr/>
          <a:lstStyle/>
          <a:p>
            <a:pPr>
              <a:buNone/>
            </a:pPr>
            <a:endParaRPr lang="en-US" sz="4800" dirty="0" smtClean="0"/>
          </a:p>
          <a:p>
            <a:pPr>
              <a:buNone/>
            </a:pPr>
            <a:r>
              <a:rPr lang="en-US" b="1" dirty="0" smtClean="0"/>
              <a:t>	</a:t>
            </a:r>
            <a:endParaRPr lang="en-US" b="1" dirty="0"/>
          </a:p>
          <a:p>
            <a:pPr>
              <a:buNone/>
            </a:pPr>
            <a:endParaRPr lang="en-US" b="1" dirty="0" smtClean="0"/>
          </a:p>
          <a:p>
            <a:pPr>
              <a:buNone/>
            </a:pPr>
            <a:endParaRPr lang="en-US" sz="4800" dirty="0"/>
          </a:p>
        </p:txBody>
      </p:sp>
      <p:pic>
        <p:nvPicPr>
          <p:cNvPr id="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000" y="1434667"/>
            <a:ext cx="9180000" cy="2854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57200" y="228600"/>
            <a:ext cx="8229600" cy="97773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b="1" dirty="0" smtClean="0">
                <a:solidFill>
                  <a:schemeClr val="accent1">
                    <a:lumMod val="75000"/>
                  </a:schemeClr>
                </a:solidFill>
                <a:latin typeface="Raleway" pitchFamily="34" charset="-52"/>
              </a:rPr>
              <a:t>What does the Next </a:t>
            </a:r>
            <a:r>
              <a:rPr lang="en-US" sz="3400" b="1" dirty="0">
                <a:solidFill>
                  <a:schemeClr val="accent1">
                    <a:lumMod val="75000"/>
                  </a:schemeClr>
                </a:solidFill>
                <a:latin typeface="Raleway" pitchFamily="34" charset="-52"/>
              </a:rPr>
              <a:t>Generation of </a:t>
            </a:r>
            <a:r>
              <a:rPr lang="en-US" sz="3400" b="1" dirty="0" err="1" smtClean="0">
                <a:solidFill>
                  <a:schemeClr val="accent1">
                    <a:lumMod val="75000"/>
                  </a:schemeClr>
                </a:solidFill>
                <a:latin typeface="Raleway" pitchFamily="34" charset="-52"/>
              </a:rPr>
              <a:t>Aama</a:t>
            </a:r>
            <a:r>
              <a:rPr lang="en-US" sz="3400" b="1" dirty="0" smtClean="0">
                <a:solidFill>
                  <a:schemeClr val="accent1">
                    <a:lumMod val="75000"/>
                  </a:schemeClr>
                </a:solidFill>
                <a:latin typeface="Raleway" pitchFamily="34" charset="-52"/>
              </a:rPr>
              <a:t> Look Like?</a:t>
            </a:r>
            <a:endParaRPr lang="en-US" sz="3400" b="1" dirty="0">
              <a:solidFill>
                <a:schemeClr val="accent1">
                  <a:lumMod val="75000"/>
                </a:schemeClr>
              </a:solidFill>
              <a:latin typeface="Raleway" pitchFamily="34" charset="-52"/>
            </a:endParaRPr>
          </a:p>
        </p:txBody>
      </p:sp>
    </p:spTree>
    <p:extLst>
      <p:ext uri="{BB962C8B-B14F-4D97-AF65-F5344CB8AC3E}">
        <p14:creationId xmlns="" xmlns:p14="http://schemas.microsoft.com/office/powerpoint/2010/main" val="11630477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options\!for the presentation\presentations\низ_широкий.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55935"/>
            <a:ext cx="9144000" cy="540206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685800" y="2438400"/>
            <a:ext cx="7772400" cy="28194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4200" b="1" dirty="0">
                <a:solidFill>
                  <a:schemeClr val="bg1"/>
                </a:solidFill>
                <a:latin typeface="Raleway" pitchFamily="34" charset="-52"/>
              </a:rPr>
              <a:t>Transaction Accounting </a:t>
            </a:r>
            <a:r>
              <a:rPr lang="en-US" sz="4200" b="1" dirty="0" smtClean="0">
                <a:solidFill>
                  <a:schemeClr val="bg1"/>
                </a:solidFill>
                <a:latin typeface="Raleway" pitchFamily="34" charset="-52"/>
              </a:rPr>
              <a:t/>
            </a:r>
            <a:br>
              <a:rPr lang="en-US" sz="4200" b="1" dirty="0" smtClean="0">
                <a:solidFill>
                  <a:schemeClr val="bg1"/>
                </a:solidFill>
                <a:latin typeface="Raleway" pitchFamily="34" charset="-52"/>
              </a:rPr>
            </a:br>
            <a:r>
              <a:rPr lang="en-US" sz="4200" b="1" dirty="0" smtClean="0">
                <a:solidFill>
                  <a:schemeClr val="bg1"/>
                </a:solidFill>
                <a:latin typeface="Raleway" pitchFamily="34" charset="-52"/>
              </a:rPr>
              <a:t>and </a:t>
            </a:r>
            <a:r>
              <a:rPr lang="en-US" sz="4200" b="1" dirty="0">
                <a:solidFill>
                  <a:schemeClr val="bg1"/>
                </a:solidFill>
                <a:latin typeface="Raleway" pitchFamily="34" charset="-52"/>
              </a:rPr>
              <a:t>Budget Control System: </a:t>
            </a:r>
            <a:r>
              <a:rPr lang="en-US" sz="4200" b="1" dirty="0" smtClean="0">
                <a:solidFill>
                  <a:schemeClr val="bg1"/>
                </a:solidFill>
                <a:latin typeface="Raleway" pitchFamily="34" charset="-52"/>
              </a:rPr>
              <a:t/>
            </a:r>
            <a:br>
              <a:rPr lang="en-US" sz="4200" b="1" dirty="0" smtClean="0">
                <a:solidFill>
                  <a:schemeClr val="bg1"/>
                </a:solidFill>
                <a:latin typeface="Raleway" pitchFamily="34" charset="-52"/>
              </a:rPr>
            </a:br>
            <a:r>
              <a:rPr lang="en-US" sz="4200" b="1" dirty="0" smtClean="0">
                <a:solidFill>
                  <a:schemeClr val="bg1"/>
                </a:solidFill>
                <a:latin typeface="Raleway" pitchFamily="34" charset="-52"/>
              </a:rPr>
              <a:t>A </a:t>
            </a:r>
            <a:r>
              <a:rPr lang="en-US" sz="4200" b="1" dirty="0">
                <a:solidFill>
                  <a:schemeClr val="bg1"/>
                </a:solidFill>
                <a:latin typeface="Raleway" pitchFamily="34" charset="-52"/>
              </a:rPr>
              <a:t>National Initiative </a:t>
            </a:r>
            <a:r>
              <a:rPr lang="en-US" sz="4200" b="1" dirty="0" smtClean="0">
                <a:solidFill>
                  <a:schemeClr val="bg1"/>
                </a:solidFill>
                <a:latin typeface="Raleway" pitchFamily="34" charset="-52"/>
              </a:rPr>
              <a:t/>
            </a:r>
            <a:br>
              <a:rPr lang="en-US" sz="4200" b="1" dirty="0" smtClean="0">
                <a:solidFill>
                  <a:schemeClr val="bg1"/>
                </a:solidFill>
                <a:latin typeface="Raleway" pitchFamily="34" charset="-52"/>
              </a:rPr>
            </a:br>
            <a:r>
              <a:rPr lang="en-US" sz="4200" b="1" dirty="0" smtClean="0">
                <a:solidFill>
                  <a:schemeClr val="bg1"/>
                </a:solidFill>
                <a:latin typeface="Raleway" pitchFamily="34" charset="-52"/>
              </a:rPr>
              <a:t>in </a:t>
            </a:r>
            <a:r>
              <a:rPr lang="en-US" sz="4200" b="1" dirty="0">
                <a:solidFill>
                  <a:schemeClr val="bg1"/>
                </a:solidFill>
                <a:latin typeface="Raleway" pitchFamily="34" charset="-52"/>
              </a:rPr>
              <a:t>PFM Reform </a:t>
            </a:r>
          </a:p>
        </p:txBody>
      </p:sp>
      <p:pic>
        <p:nvPicPr>
          <p:cNvPr id="2050" name="Picture 2" descr="F:\!options\!for the presentation\presentations\top.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72610"/>
            <a:ext cx="9144000" cy="106862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Greg\Documents\1. NHSSP\2. QA\4. Standards and Templates\1. QA Approach\Branding\Logos\MoHP.JPG"/>
          <p:cNvPicPr>
            <a:picLocks noChangeAspect="1" noChangeArrowheads="1"/>
          </p:cNvPicPr>
          <p:nvPr/>
        </p:nvPicPr>
        <p:blipFill>
          <a:blip r:embed="rId4" cstate="print"/>
          <a:srcRect/>
          <a:stretch>
            <a:fillRect/>
          </a:stretch>
        </p:blipFill>
        <p:spPr bwMode="auto">
          <a:xfrm>
            <a:off x="381000" y="152400"/>
            <a:ext cx="1351561" cy="1194706"/>
          </a:xfrm>
          <a:prstGeom prst="rect">
            <a:avLst/>
          </a:prstGeom>
          <a:noFill/>
        </p:spPr>
      </p:pic>
    </p:spTree>
    <p:extLst>
      <p:ext uri="{BB962C8B-B14F-4D97-AF65-F5344CB8AC3E}">
        <p14:creationId xmlns:p14="http://schemas.microsoft.com/office/powerpoint/2010/main" xmlns="" val="282632567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PFM Related Issues Faced by </a:t>
            </a:r>
            <a:r>
              <a:rPr lang="en-US" sz="3700" b="1" dirty="0" err="1">
                <a:solidFill>
                  <a:schemeClr val="accent1">
                    <a:lumMod val="75000"/>
                  </a:schemeClr>
                </a:solidFill>
                <a:latin typeface="Raleway" pitchFamily="34" charset="-52"/>
              </a:rPr>
              <a:t>MoH</a:t>
            </a:r>
            <a:endParaRPr lang="en-US" sz="3700" b="1" dirty="0">
              <a:solidFill>
                <a:schemeClr val="accent1">
                  <a:lumMod val="75000"/>
                </a:schemeClr>
              </a:solidFill>
              <a:latin typeface="Raleway" pitchFamily="34" charset="-52"/>
            </a:endParaRPr>
          </a:p>
        </p:txBody>
      </p:sp>
      <p:pic>
        <p:nvPicPr>
          <p:cNvPr id="7" name="Picture 2" descr="F:\!options\!for the presentation\presentations\полоса внизу.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F:\!options\!for the presentation\presentations\линия.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1"/>
          <p:cNvSpPr>
            <a:spLocks noGrp="1" noChangeArrowheads="1"/>
          </p:cNvSpPr>
          <p:nvPr>
            <p:ph idx="1"/>
          </p:nvPr>
        </p:nvSpPr>
        <p:spPr bwMode="auto">
          <a:xfrm>
            <a:off x="675559" y="1762526"/>
            <a:ext cx="8016496" cy="353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SzTx/>
              <a:buBlip>
                <a:blip r:embed="rId6"/>
              </a:buBlip>
            </a:pPr>
            <a:r>
              <a:rPr lang="en-US" altLang="en-US" sz="2800" dirty="0" smtClean="0">
                <a:latin typeface="Raleway" pitchFamily="34" charset="-52"/>
                <a:ea typeface="Calibri" panose="020F0502020204030204" pitchFamily="34" charset="0"/>
                <a:cs typeface="Arial" panose="020B0604020202020204" pitchFamily="34" charset="0"/>
              </a:rPr>
              <a:t>Final </a:t>
            </a:r>
            <a:r>
              <a:rPr lang="en-US" altLang="en-US" sz="2800" dirty="0">
                <a:latin typeface="Raleway" pitchFamily="34" charset="-52"/>
                <a:ea typeface="Calibri" panose="020F0502020204030204" pitchFamily="34" charset="0"/>
                <a:cs typeface="Arial" panose="020B0604020202020204" pitchFamily="34" charset="0"/>
              </a:rPr>
              <a:t>accounts of </a:t>
            </a:r>
            <a:r>
              <a:rPr lang="en-US" altLang="en-US" sz="2800" dirty="0" err="1">
                <a:latin typeface="Raleway" pitchFamily="34" charset="-52"/>
                <a:ea typeface="Calibri" panose="020F0502020204030204" pitchFamily="34" charset="0"/>
                <a:cs typeface="Arial" panose="020B0604020202020204" pitchFamily="34" charset="0"/>
              </a:rPr>
              <a:t>MoH</a:t>
            </a:r>
            <a:r>
              <a:rPr lang="en-US" altLang="en-US" sz="2800" dirty="0">
                <a:latin typeface="Raleway" pitchFamily="34" charset="-52"/>
                <a:ea typeface="Calibri" panose="020F0502020204030204" pitchFamily="34" charset="0"/>
                <a:cs typeface="Arial" panose="020B0604020202020204" pitchFamily="34" charset="0"/>
              </a:rPr>
              <a:t> </a:t>
            </a:r>
            <a:r>
              <a:rPr lang="en-US" altLang="en-US" sz="2800" dirty="0" smtClean="0">
                <a:latin typeface="Raleway" pitchFamily="34" charset="-52"/>
                <a:ea typeface="Calibri" panose="020F0502020204030204" pitchFamily="34" charset="0"/>
                <a:cs typeface="Arial" panose="020B0604020202020204" pitchFamily="34" charset="0"/>
              </a:rPr>
              <a:t>not </a:t>
            </a:r>
            <a:r>
              <a:rPr lang="en-US" altLang="en-US" sz="2800" dirty="0">
                <a:latin typeface="Raleway" pitchFamily="34" charset="-52"/>
                <a:ea typeface="Calibri" panose="020F0502020204030204" pitchFamily="34" charset="0"/>
                <a:cs typeface="Arial" panose="020B0604020202020204" pitchFamily="34" charset="0"/>
              </a:rPr>
              <a:t>prepared on time </a:t>
            </a:r>
          </a:p>
          <a:p>
            <a:pPr>
              <a:buClrTx/>
              <a:buSzTx/>
              <a:buBlip>
                <a:blip r:embed="rId6"/>
              </a:buBlip>
            </a:pPr>
            <a:r>
              <a:rPr lang="en-US" altLang="en-US" sz="2800" dirty="0" smtClean="0">
                <a:latin typeface="Raleway" pitchFamily="34" charset="-52"/>
                <a:ea typeface="Calibri" panose="020F0502020204030204" pitchFamily="34" charset="0"/>
                <a:cs typeface="Arial" panose="020B0604020202020204" pitchFamily="34" charset="0"/>
              </a:rPr>
              <a:t>Systems not </a:t>
            </a:r>
            <a:r>
              <a:rPr lang="en-US" altLang="en-US" sz="2800" dirty="0">
                <a:latin typeface="Raleway" pitchFamily="34" charset="-52"/>
                <a:ea typeface="Calibri" panose="020F0502020204030204" pitchFamily="34" charset="0"/>
                <a:cs typeface="Arial" panose="020B0604020202020204" pitchFamily="34" charset="0"/>
              </a:rPr>
              <a:t>comprehensive </a:t>
            </a:r>
            <a:r>
              <a:rPr lang="en-US" altLang="en-US" sz="2800" dirty="0" smtClean="0">
                <a:latin typeface="Raleway" pitchFamily="34" charset="-52"/>
                <a:ea typeface="Calibri" panose="020F0502020204030204" pitchFamily="34" charset="0"/>
                <a:cs typeface="Arial" panose="020B0604020202020204" pitchFamily="34" charset="0"/>
              </a:rPr>
              <a:t>nor </a:t>
            </a:r>
            <a:r>
              <a:rPr lang="en-US" altLang="en-US" sz="2800" dirty="0">
                <a:latin typeface="Raleway" pitchFamily="34" charset="-52"/>
                <a:ea typeface="Calibri" panose="020F0502020204030204" pitchFamily="34" charset="0"/>
                <a:cs typeface="Arial" panose="020B0604020202020204" pitchFamily="34" charset="0"/>
              </a:rPr>
              <a:t>complete </a:t>
            </a:r>
            <a:r>
              <a:rPr lang="en-US" altLang="en-US" sz="2800" dirty="0" smtClean="0">
                <a:latin typeface="Raleway" pitchFamily="34" charset="-52"/>
                <a:ea typeface="Calibri" panose="020F0502020204030204" pitchFamily="34" charset="0"/>
                <a:cs typeface="Arial" panose="020B0604020202020204" pitchFamily="34" charset="0"/>
              </a:rPr>
              <a:t> enough </a:t>
            </a:r>
            <a:r>
              <a:rPr lang="en-US" altLang="en-US" sz="2800" dirty="0">
                <a:latin typeface="Raleway" pitchFamily="34" charset="-52"/>
                <a:ea typeface="Calibri" panose="020F0502020204030204" pitchFamily="34" charset="0"/>
                <a:cs typeface="Arial" panose="020B0604020202020204" pitchFamily="34" charset="0"/>
              </a:rPr>
              <a:t>to report </a:t>
            </a:r>
            <a:r>
              <a:rPr lang="en-US" altLang="en-US" sz="2800" dirty="0" err="1" smtClean="0">
                <a:latin typeface="Raleway" pitchFamily="34" charset="-52"/>
                <a:ea typeface="Calibri" panose="020F0502020204030204" pitchFamily="34" charset="0"/>
                <a:cs typeface="Arial" panose="020B0604020202020204" pitchFamily="34" charset="0"/>
              </a:rPr>
              <a:t>MoH’s</a:t>
            </a:r>
            <a:r>
              <a:rPr lang="en-US" altLang="en-US" sz="2800" dirty="0" smtClean="0">
                <a:latin typeface="Raleway" pitchFamily="34" charset="-52"/>
                <a:ea typeface="Calibri" panose="020F0502020204030204" pitchFamily="34" charset="0"/>
                <a:cs typeface="Arial" panose="020B0604020202020204" pitchFamily="34" charset="0"/>
              </a:rPr>
              <a:t> actual </a:t>
            </a:r>
            <a:r>
              <a:rPr lang="en-US" altLang="en-US" sz="2800" dirty="0">
                <a:latin typeface="Raleway" pitchFamily="34" charset="-52"/>
                <a:ea typeface="Calibri" panose="020F0502020204030204" pitchFamily="34" charset="0"/>
                <a:cs typeface="Arial" panose="020B0604020202020204" pitchFamily="34" charset="0"/>
              </a:rPr>
              <a:t>financial </a:t>
            </a:r>
            <a:r>
              <a:rPr lang="en-US" altLang="en-US" sz="2800" dirty="0" smtClean="0">
                <a:latin typeface="Raleway" pitchFamily="34" charset="-52"/>
                <a:ea typeface="Calibri" panose="020F0502020204030204" pitchFamily="34" charset="0"/>
                <a:cs typeface="Arial" panose="020B0604020202020204" pitchFamily="34" charset="0"/>
              </a:rPr>
              <a:t>position</a:t>
            </a:r>
            <a:endParaRPr lang="en-US" altLang="en-US" sz="2800" dirty="0">
              <a:latin typeface="Raleway" pitchFamily="34" charset="-52"/>
              <a:ea typeface="Calibri" panose="020F0502020204030204" pitchFamily="34" charset="0"/>
              <a:cs typeface="Arial" panose="020B0604020202020204" pitchFamily="34" charset="0"/>
            </a:endParaRPr>
          </a:p>
          <a:p>
            <a:pPr>
              <a:buClrTx/>
              <a:buSzTx/>
              <a:buBlip>
                <a:blip r:embed="rId6"/>
              </a:buBlip>
            </a:pPr>
            <a:r>
              <a:rPr lang="en-US" altLang="en-US" sz="2800" dirty="0" smtClean="0">
                <a:latin typeface="Raleway" pitchFamily="34" charset="-52"/>
                <a:ea typeface="Calibri" panose="020F0502020204030204" pitchFamily="34" charset="0"/>
                <a:cs typeface="Arial" panose="020B0604020202020204" pitchFamily="34" charset="0"/>
              </a:rPr>
              <a:t>Partial </a:t>
            </a:r>
            <a:r>
              <a:rPr lang="en-US" altLang="en-US" sz="2800" dirty="0">
                <a:latin typeface="Raleway" pitchFamily="34" charset="-52"/>
                <a:ea typeface="Calibri" panose="020F0502020204030204" pitchFamily="34" charset="0"/>
                <a:cs typeface="Arial" panose="020B0604020202020204" pitchFamily="34" charset="0"/>
              </a:rPr>
              <a:t>computerization </a:t>
            </a:r>
            <a:r>
              <a:rPr lang="en-US" altLang="en-US" sz="2800" dirty="0" smtClean="0">
                <a:latin typeface="Raleway" pitchFamily="34" charset="-52"/>
                <a:ea typeface="Calibri" panose="020F0502020204030204" pitchFamily="34" charset="0"/>
                <a:cs typeface="Arial" panose="020B0604020202020204" pitchFamily="34" charset="0"/>
              </a:rPr>
              <a:t>worsened the </a:t>
            </a:r>
            <a:r>
              <a:rPr lang="en-US" altLang="en-US" sz="2800" dirty="0">
                <a:latin typeface="Raleway" pitchFamily="34" charset="-52"/>
                <a:ea typeface="Calibri" panose="020F0502020204030204" pitchFamily="34" charset="0"/>
                <a:cs typeface="Arial" panose="020B0604020202020204" pitchFamily="34" charset="0"/>
              </a:rPr>
              <a:t>timeliness and quality of accounting and financial reporting</a:t>
            </a:r>
          </a:p>
          <a:p>
            <a:pPr>
              <a:buClrTx/>
              <a:buSzTx/>
              <a:buBlip>
                <a:blip r:embed="rId6"/>
              </a:buBlip>
            </a:pPr>
            <a:r>
              <a:rPr lang="en-US" altLang="en-US" sz="2800" dirty="0">
                <a:latin typeface="Raleway" pitchFamily="34" charset="-52"/>
                <a:ea typeface="Calibri" panose="020F0502020204030204" pitchFamily="34" charset="0"/>
                <a:cs typeface="Arial" panose="020B0604020202020204" pitchFamily="34" charset="0"/>
              </a:rPr>
              <a:t>Delays in preparing </a:t>
            </a:r>
            <a:r>
              <a:rPr lang="en-US" altLang="en-US" sz="2800" dirty="0" smtClean="0">
                <a:latin typeface="Raleway" pitchFamily="34" charset="-52"/>
                <a:ea typeface="Calibri" panose="020F0502020204030204" pitchFamily="34" charset="0"/>
                <a:cs typeface="Arial" panose="020B0604020202020204" pitchFamily="34" charset="0"/>
              </a:rPr>
              <a:t>financial monitoring reports</a:t>
            </a:r>
            <a:endParaRPr lang="en-US" altLang="en-US" sz="2800" dirty="0">
              <a:latin typeface="Raleway" pitchFamily="34" charset="-52"/>
              <a:ea typeface="Calibri" panose="020F0502020204030204" pitchFamily="34" charset="0"/>
              <a:cs typeface="Arial" panose="020B0604020202020204" pitchFamily="34" charset="0"/>
            </a:endParaRPr>
          </a:p>
          <a:p>
            <a:pPr>
              <a:buClrTx/>
              <a:buSzTx/>
              <a:buBlip>
                <a:blip r:embed="rId6"/>
              </a:buBlip>
            </a:pPr>
            <a:r>
              <a:rPr lang="en-US" altLang="en-US" sz="2800" dirty="0">
                <a:latin typeface="Raleway" pitchFamily="34" charset="-52"/>
                <a:ea typeface="Calibri" panose="020F0502020204030204" pitchFamily="34" charset="0"/>
                <a:cs typeface="Arial" panose="020B0604020202020204" pitchFamily="34" charset="0"/>
              </a:rPr>
              <a:t>Large number of </a:t>
            </a:r>
            <a:r>
              <a:rPr lang="en-US" altLang="en-US" sz="2800" dirty="0" smtClean="0">
                <a:latin typeface="Raleway" pitchFamily="34" charset="-52"/>
                <a:ea typeface="Calibri" panose="020F0502020204030204" pitchFamily="34" charset="0"/>
                <a:cs typeface="Arial" panose="020B0604020202020204" pitchFamily="34" charset="0"/>
              </a:rPr>
              <a:t>activities - current </a:t>
            </a:r>
            <a:r>
              <a:rPr lang="en-US" altLang="en-US" sz="2800" dirty="0">
                <a:latin typeface="Raleway" pitchFamily="34" charset="-52"/>
                <a:ea typeface="Calibri" panose="020F0502020204030204" pitchFamily="34" charset="0"/>
                <a:cs typeface="Arial" panose="020B0604020202020204" pitchFamily="34" charset="0"/>
              </a:rPr>
              <a:t>FCGO coding system unable to capture </a:t>
            </a:r>
            <a:r>
              <a:rPr lang="en-US" altLang="en-US" sz="2800" dirty="0" smtClean="0">
                <a:latin typeface="Raleway" pitchFamily="34" charset="-52"/>
                <a:ea typeface="Calibri" panose="020F0502020204030204" pitchFamily="34" charset="0"/>
                <a:cs typeface="Arial" panose="020B0604020202020204" pitchFamily="34" charset="0"/>
              </a:rPr>
              <a:t>spend</a:t>
            </a:r>
            <a:endParaRPr kumimoji="0" lang="en-GB" altLang="en-US" sz="2800" b="0" i="0" u="none" strike="noStrike" cap="none" normalizeH="0" baseline="0" dirty="0" smtClean="0">
              <a:ln>
                <a:noFill/>
              </a:ln>
              <a:solidFill>
                <a:schemeClr val="tx1"/>
              </a:solidFill>
              <a:effectLst/>
              <a:latin typeface="Raleway" pitchFamily="34" charset="-52"/>
            </a:endParaRPr>
          </a:p>
        </p:txBody>
      </p:sp>
    </p:spTree>
    <p:extLst>
      <p:ext uri="{BB962C8B-B14F-4D97-AF65-F5344CB8AC3E}">
        <p14:creationId xmlns:p14="http://schemas.microsoft.com/office/powerpoint/2010/main" xmlns="" val="383551380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Why TABUCS</a:t>
            </a:r>
          </a:p>
        </p:txBody>
      </p:sp>
      <p:pic>
        <p:nvPicPr>
          <p:cNvPr id="7"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ontent Placeholder 2"/>
          <p:cNvSpPr>
            <a:spLocks noGrp="1"/>
          </p:cNvSpPr>
          <p:nvPr>
            <p:ph idx="1"/>
          </p:nvPr>
        </p:nvSpPr>
        <p:spPr>
          <a:xfrm>
            <a:off x="670304" y="2133600"/>
            <a:ext cx="7959630" cy="3124199"/>
          </a:xfrm>
        </p:spPr>
        <p:txBody>
          <a:bodyPr>
            <a:noAutofit/>
          </a:bodyPr>
          <a:lstStyle/>
          <a:p>
            <a:pPr>
              <a:buClr>
                <a:schemeClr val="accent1">
                  <a:lumMod val="75000"/>
                </a:schemeClr>
              </a:buClr>
              <a:buBlip>
                <a:blip r:embed="rId5"/>
              </a:buBlip>
            </a:pPr>
            <a:r>
              <a:rPr lang="en-US" sz="3000" dirty="0" smtClean="0">
                <a:latin typeface="Raleway" pitchFamily="34" charset="-52"/>
              </a:rPr>
              <a:t>  Improved </a:t>
            </a:r>
            <a:r>
              <a:rPr lang="en-US" sz="3000" dirty="0">
                <a:latin typeface="Raleway" pitchFamily="34" charset="-52"/>
              </a:rPr>
              <a:t>accounting systems efficiency  </a:t>
            </a:r>
          </a:p>
          <a:p>
            <a:pPr>
              <a:buClr>
                <a:schemeClr val="accent1">
                  <a:lumMod val="75000"/>
                </a:schemeClr>
              </a:buClr>
              <a:buBlip>
                <a:blip r:embed="rId5"/>
              </a:buBlip>
            </a:pPr>
            <a:r>
              <a:rPr lang="en-US" sz="3000" dirty="0" smtClean="0">
                <a:latin typeface="Raleway" pitchFamily="34" charset="-52"/>
              </a:rPr>
              <a:t>  Improved </a:t>
            </a:r>
            <a:r>
              <a:rPr lang="en-US" sz="3000" dirty="0">
                <a:latin typeface="Raleway" pitchFamily="34" charset="-52"/>
              </a:rPr>
              <a:t>quality of accounting data</a:t>
            </a:r>
          </a:p>
          <a:p>
            <a:pPr>
              <a:buClr>
                <a:schemeClr val="accent1">
                  <a:lumMod val="75000"/>
                </a:schemeClr>
              </a:buClr>
              <a:buBlip>
                <a:blip r:embed="rId5"/>
              </a:buBlip>
            </a:pPr>
            <a:r>
              <a:rPr lang="en-US" sz="3000" dirty="0" smtClean="0">
                <a:latin typeface="Raleway" pitchFamily="34" charset="-52"/>
              </a:rPr>
              <a:t>  More </a:t>
            </a:r>
            <a:r>
              <a:rPr lang="en-US" sz="3000" dirty="0">
                <a:latin typeface="Raleway" pitchFamily="34" charset="-52"/>
              </a:rPr>
              <a:t>robust budgetary control  </a:t>
            </a:r>
          </a:p>
          <a:p>
            <a:pPr>
              <a:buClr>
                <a:schemeClr val="accent1">
                  <a:lumMod val="75000"/>
                </a:schemeClr>
              </a:buClr>
              <a:buBlip>
                <a:blip r:embed="rId5"/>
              </a:buBlip>
            </a:pPr>
            <a:r>
              <a:rPr lang="en-US" sz="3000" dirty="0" smtClean="0">
                <a:latin typeface="Raleway" pitchFamily="34" charset="-52"/>
              </a:rPr>
              <a:t>  Reduced </a:t>
            </a:r>
            <a:r>
              <a:rPr lang="en-US" sz="3000" dirty="0">
                <a:latin typeface="Raleway" pitchFamily="34" charset="-52"/>
              </a:rPr>
              <a:t>workload and time saving  </a:t>
            </a:r>
          </a:p>
          <a:p>
            <a:pPr>
              <a:buClr>
                <a:schemeClr val="accent1">
                  <a:lumMod val="75000"/>
                </a:schemeClr>
              </a:buClr>
              <a:buBlip>
                <a:blip r:embed="rId5"/>
              </a:buBlip>
            </a:pPr>
            <a:r>
              <a:rPr lang="en-US" sz="3000" dirty="0" smtClean="0">
                <a:latin typeface="Raleway" pitchFamily="34" charset="-52"/>
              </a:rPr>
              <a:t>  Better </a:t>
            </a:r>
            <a:r>
              <a:rPr lang="en-US" sz="3000" dirty="0">
                <a:latin typeface="Raleway" pitchFamily="34" charset="-52"/>
              </a:rPr>
              <a:t>compliance with Right to </a:t>
            </a:r>
            <a:r>
              <a:rPr lang="en-US" sz="3000" dirty="0" smtClean="0">
                <a:latin typeface="Raleway" pitchFamily="34" charset="-52"/>
              </a:rPr>
              <a:t>  </a:t>
            </a:r>
            <a:br>
              <a:rPr lang="en-US" sz="3000" dirty="0" smtClean="0">
                <a:latin typeface="Raleway" pitchFamily="34" charset="-52"/>
              </a:rPr>
            </a:br>
            <a:r>
              <a:rPr lang="en-US" sz="3000" dirty="0" smtClean="0">
                <a:latin typeface="Raleway" pitchFamily="34" charset="-52"/>
              </a:rPr>
              <a:t>  Information </a:t>
            </a:r>
            <a:r>
              <a:rPr lang="en-US" sz="3000" dirty="0">
                <a:latin typeface="Raleway" pitchFamily="34" charset="-52"/>
              </a:rPr>
              <a:t>requirements</a:t>
            </a:r>
            <a:endParaRPr lang="en-US" sz="3000" dirty="0" smtClean="0">
              <a:latin typeface="Raleway" pitchFamily="34" charset="-52"/>
            </a:endParaRPr>
          </a:p>
        </p:txBody>
      </p:sp>
    </p:spTree>
    <p:extLst>
      <p:ext uri="{BB962C8B-B14F-4D97-AF65-F5344CB8AC3E}">
        <p14:creationId xmlns:p14="http://schemas.microsoft.com/office/powerpoint/2010/main" xmlns="" val="208103148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What is TABUCS?</a:t>
            </a:r>
          </a:p>
        </p:txBody>
      </p:sp>
      <p:pic>
        <p:nvPicPr>
          <p:cNvPr id="7"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70304" y="1838324"/>
            <a:ext cx="8016496" cy="3876676"/>
          </a:xfrm>
        </p:spPr>
        <p:txBody>
          <a:bodyPr>
            <a:noAutofit/>
          </a:bodyPr>
          <a:lstStyle/>
          <a:p>
            <a:pPr>
              <a:buBlip>
                <a:blip r:embed="rId5"/>
              </a:buBlip>
            </a:pPr>
            <a:r>
              <a:rPr lang="en-US" sz="2400" dirty="0" smtClean="0">
                <a:latin typeface="Raleway" pitchFamily="34" charset="-52"/>
              </a:rPr>
              <a:t>Processing of Expenditures and Payments</a:t>
            </a:r>
          </a:p>
          <a:p>
            <a:pPr>
              <a:buBlip>
                <a:blip r:embed="rId5"/>
              </a:buBlip>
            </a:pPr>
            <a:r>
              <a:rPr lang="en-US" sz="2400" dirty="0" smtClean="0">
                <a:latin typeface="Raleway" pitchFamily="34" charset="-52"/>
              </a:rPr>
              <a:t>Automatic Posting of Payments to Ledger Accounts and Summary Accounts</a:t>
            </a:r>
          </a:p>
          <a:p>
            <a:pPr>
              <a:buBlip>
                <a:blip r:embed="rId5"/>
              </a:buBlip>
            </a:pPr>
            <a:r>
              <a:rPr lang="en-US" sz="2400" dirty="0" smtClean="0">
                <a:latin typeface="Raleway" pitchFamily="34" charset="-52"/>
              </a:rPr>
              <a:t>Processing of Cash and Bank Receipts and Revenues</a:t>
            </a:r>
          </a:p>
          <a:p>
            <a:pPr>
              <a:buBlip>
                <a:blip r:embed="rId5"/>
              </a:buBlip>
            </a:pPr>
            <a:r>
              <a:rPr lang="en-US" sz="2400" dirty="0" smtClean="0">
                <a:latin typeface="Raleway" pitchFamily="34" charset="-52"/>
              </a:rPr>
              <a:t>Automatic Posting of Receipts to Ledger Accounts and Summary Accounts</a:t>
            </a:r>
          </a:p>
          <a:p>
            <a:pPr>
              <a:buBlip>
                <a:blip r:embed="rId5"/>
              </a:buBlip>
            </a:pPr>
            <a:r>
              <a:rPr lang="en-US" sz="2400" dirty="0" smtClean="0">
                <a:latin typeface="Raleway" pitchFamily="34" charset="-52"/>
              </a:rPr>
              <a:t>Automatic Posting in Cash and Bank Books</a:t>
            </a:r>
          </a:p>
          <a:p>
            <a:pPr>
              <a:buBlip>
                <a:blip r:embed="rId5"/>
              </a:buBlip>
            </a:pPr>
            <a:r>
              <a:rPr lang="en-US" sz="2400" dirty="0" smtClean="0">
                <a:latin typeface="Raleway" pitchFamily="34" charset="-52"/>
              </a:rPr>
              <a:t>Generation of All Ledgers and Accounting and MIS reports (including FMRs)</a:t>
            </a:r>
            <a:endParaRPr lang="en-US" dirty="0">
              <a:latin typeface="Raleway" pitchFamily="34" charset="-52"/>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Features of TABUCS</a:t>
            </a:r>
          </a:p>
        </p:txBody>
      </p:sp>
      <p:pic>
        <p:nvPicPr>
          <p:cNvPr id="7"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70304" y="1219200"/>
            <a:ext cx="8458200" cy="3962400"/>
          </a:xfrm>
        </p:spPr>
        <p:txBody>
          <a:bodyPr>
            <a:noAutofit/>
          </a:bodyPr>
          <a:lstStyle/>
          <a:p>
            <a:pPr>
              <a:lnSpc>
                <a:spcPct val="150000"/>
              </a:lnSpc>
              <a:buBlip>
                <a:blip r:embed="rId5"/>
              </a:buBlip>
            </a:pPr>
            <a:r>
              <a:rPr lang="en-US" sz="2800" dirty="0" smtClean="0">
                <a:latin typeface="Raleway" pitchFamily="34" charset="-52"/>
              </a:rPr>
              <a:t>Web Based System</a:t>
            </a:r>
          </a:p>
          <a:p>
            <a:pPr>
              <a:lnSpc>
                <a:spcPct val="150000"/>
              </a:lnSpc>
              <a:buBlip>
                <a:blip r:embed="rId5"/>
              </a:buBlip>
            </a:pPr>
            <a:r>
              <a:rPr lang="en-US" sz="2800" dirty="0" smtClean="0">
                <a:latin typeface="Raleway" pitchFamily="34" charset="-52"/>
              </a:rPr>
              <a:t>Online and Offline System</a:t>
            </a:r>
          </a:p>
          <a:p>
            <a:pPr>
              <a:lnSpc>
                <a:spcPct val="150000"/>
              </a:lnSpc>
              <a:buBlip>
                <a:blip r:embed="rId5"/>
              </a:buBlip>
            </a:pPr>
            <a:r>
              <a:rPr lang="en-US" sz="2800" dirty="0" smtClean="0">
                <a:latin typeface="Raleway" pitchFamily="34" charset="-52"/>
              </a:rPr>
              <a:t>Activity Wise Transaction Accounting System</a:t>
            </a:r>
            <a:endParaRPr lang="ne-NP" sz="2800" dirty="0" smtClean="0">
              <a:latin typeface="Raleway" pitchFamily="34" charset="-52"/>
            </a:endParaRPr>
          </a:p>
          <a:p>
            <a:pPr>
              <a:lnSpc>
                <a:spcPct val="150000"/>
              </a:lnSpc>
              <a:buBlip>
                <a:blip r:embed="rId5"/>
              </a:buBlip>
            </a:pPr>
            <a:r>
              <a:rPr lang="en-US" sz="2800" dirty="0" smtClean="0">
                <a:latin typeface="Raleway" pitchFamily="34" charset="-52"/>
              </a:rPr>
              <a:t>Both in English and Nepali</a:t>
            </a:r>
            <a:r>
              <a:rPr lang="en-US" sz="2800" dirty="0">
                <a:latin typeface="Raleway" pitchFamily="34" charset="-52"/>
              </a:rPr>
              <a:t> </a:t>
            </a:r>
            <a:r>
              <a:rPr lang="en-US" sz="2800" dirty="0" smtClean="0">
                <a:latin typeface="Raleway" pitchFamily="34" charset="-52"/>
              </a:rPr>
              <a:t>Language </a:t>
            </a:r>
          </a:p>
          <a:p>
            <a:pPr>
              <a:lnSpc>
                <a:spcPct val="150000"/>
              </a:lnSpc>
              <a:buBlip>
                <a:blip r:embed="rId5"/>
              </a:buBlip>
            </a:pPr>
            <a:r>
              <a:rPr lang="en-US" sz="2800" dirty="0" smtClean="0">
                <a:latin typeface="Raleway" pitchFamily="34" charset="-52"/>
              </a:rPr>
              <a:t>Central Level Control on Annual Program Budget,  Authorization, Salary Scale</a:t>
            </a:r>
            <a:endParaRPr lang="ne-NP" sz="2800" dirty="0" smtClean="0">
              <a:latin typeface="Raleway" pitchFamily="34" charset="-52"/>
            </a:endParaRPr>
          </a:p>
          <a:p>
            <a:pPr>
              <a:lnSpc>
                <a:spcPct val="150000"/>
              </a:lnSpc>
              <a:buBlip>
                <a:blip r:embed="rId5"/>
              </a:buBlip>
            </a:pPr>
            <a:r>
              <a:rPr lang="en-US" sz="2800" dirty="0" smtClean="0">
                <a:latin typeface="Raleway" pitchFamily="34" charset="-52"/>
              </a:rPr>
              <a:t>Flexible User Rights Management</a:t>
            </a:r>
            <a:endParaRPr lang="ne-NP" sz="2400" dirty="0" smtClean="0">
              <a:latin typeface="Raleway" pitchFamily="34" charset="-52"/>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TABUCS System Environment</a:t>
            </a:r>
          </a:p>
        </p:txBody>
      </p:sp>
      <p:pic>
        <p:nvPicPr>
          <p:cNvPr id="7"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ontent Placeholder 2"/>
          <p:cNvSpPr>
            <a:spLocks noGrp="1"/>
          </p:cNvSpPr>
          <p:nvPr>
            <p:ph idx="1"/>
          </p:nvPr>
        </p:nvSpPr>
        <p:spPr>
          <a:xfrm>
            <a:off x="990600" y="2374962"/>
            <a:ext cx="7559296" cy="2667000"/>
          </a:xfrm>
        </p:spPr>
        <p:txBody>
          <a:bodyPr>
            <a:normAutofit/>
          </a:bodyPr>
          <a:lstStyle/>
          <a:p>
            <a:pPr>
              <a:lnSpc>
                <a:spcPct val="150000"/>
              </a:lnSpc>
              <a:buBlip>
                <a:blip r:embed="rId5"/>
              </a:buBlip>
            </a:pPr>
            <a:r>
              <a:rPr lang="en-US" sz="3200" dirty="0" smtClean="0">
                <a:latin typeface="Raleway" pitchFamily="34" charset="-52"/>
              </a:rPr>
              <a:t>  Database</a:t>
            </a:r>
            <a:r>
              <a:rPr lang="en-US" sz="3200" dirty="0">
                <a:latin typeface="Raleway" pitchFamily="34" charset="-52"/>
              </a:rPr>
              <a:t>: MS SQL Server 2012</a:t>
            </a:r>
          </a:p>
          <a:p>
            <a:pPr>
              <a:lnSpc>
                <a:spcPct val="150000"/>
              </a:lnSpc>
              <a:buBlip>
                <a:blip r:embed="rId5"/>
              </a:buBlip>
            </a:pPr>
            <a:r>
              <a:rPr lang="en-US" sz="3200" dirty="0" smtClean="0">
                <a:latin typeface="Raleway" pitchFamily="34" charset="-52"/>
              </a:rPr>
              <a:t>  Server </a:t>
            </a:r>
            <a:r>
              <a:rPr lang="en-US" sz="3200" dirty="0">
                <a:latin typeface="Raleway" pitchFamily="34" charset="-52"/>
              </a:rPr>
              <a:t>Side Language: ASP</a:t>
            </a:r>
          </a:p>
          <a:p>
            <a:pPr>
              <a:lnSpc>
                <a:spcPct val="150000"/>
              </a:lnSpc>
              <a:buBlip>
                <a:blip r:embed="rId5"/>
              </a:buBlip>
            </a:pPr>
            <a:r>
              <a:rPr lang="en-US" sz="3200" dirty="0" smtClean="0">
                <a:latin typeface="Raleway" pitchFamily="34" charset="-52"/>
              </a:rPr>
              <a:t>  User </a:t>
            </a:r>
            <a:r>
              <a:rPr lang="en-US" sz="3200" dirty="0">
                <a:latin typeface="Raleway" pitchFamily="34" charset="-52"/>
              </a:rPr>
              <a:t>Interface: DHTML with AJAX</a:t>
            </a:r>
            <a:endParaRPr lang="ne-NP" sz="3200" dirty="0" smtClean="0">
              <a:latin typeface="Raleway" pitchFamily="34" charset="-52"/>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Data / Information / Funds Flow</a:t>
            </a:r>
          </a:p>
        </p:txBody>
      </p:sp>
      <p:pic>
        <p:nvPicPr>
          <p:cNvPr id="10"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F:\!options\!for the presentation\presentations\9cx.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30014" y="1905000"/>
            <a:ext cx="6772275" cy="36909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5334000" y="2895600"/>
            <a:ext cx="304800" cy="5334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066800"/>
          </a:xfrm>
        </p:spPr>
        <p:txBody>
          <a:bodyPr>
            <a:normAutofit/>
          </a:bodyPr>
          <a:lstStyle/>
          <a:p>
            <a:r>
              <a:rPr lang="en-US" b="1" dirty="0" smtClean="0">
                <a:solidFill>
                  <a:schemeClr val="accent1">
                    <a:lumMod val="75000"/>
                  </a:schemeClr>
                </a:solidFill>
                <a:latin typeface="Raleway" pitchFamily="34" charset="-52"/>
              </a:rPr>
              <a:t>Working Modalities</a:t>
            </a:r>
            <a:endParaRPr lang="en-US" b="1" dirty="0">
              <a:solidFill>
                <a:schemeClr val="accent1">
                  <a:lumMod val="75000"/>
                </a:schemeClr>
              </a:solidFill>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7"/>
          <p:cNvSpPr>
            <a:spLocks noGrp="1"/>
          </p:cNvSpPr>
          <p:nvPr>
            <p:ph idx="1"/>
          </p:nvPr>
        </p:nvSpPr>
        <p:spPr>
          <a:xfrm>
            <a:off x="457200" y="1143001"/>
            <a:ext cx="8534400" cy="4724400"/>
          </a:xfrm>
        </p:spPr>
        <p:txBody>
          <a:bodyPr>
            <a:normAutofit lnSpcReduction="10000"/>
          </a:bodyPr>
          <a:lstStyle/>
          <a:p>
            <a:r>
              <a:rPr lang="en-US" dirty="0" smtClean="0"/>
              <a:t>Embedded TA team</a:t>
            </a:r>
          </a:p>
          <a:p>
            <a:r>
              <a:rPr lang="en-US" dirty="0" smtClean="0"/>
              <a:t>Emphasis on supporting government </a:t>
            </a:r>
          </a:p>
          <a:p>
            <a:r>
              <a:rPr lang="en-US" dirty="0" smtClean="0"/>
              <a:t>Focus on systems, tools and knowledge transfer</a:t>
            </a:r>
          </a:p>
          <a:p>
            <a:r>
              <a:rPr lang="en-US" dirty="0" smtClean="0"/>
              <a:t>Appropriate balance of analysis and implementation support</a:t>
            </a:r>
          </a:p>
          <a:p>
            <a:r>
              <a:rPr lang="en-US" dirty="0" smtClean="0"/>
              <a:t>Joint working: maximize efficiencies; minimize duplication </a:t>
            </a:r>
          </a:p>
          <a:p>
            <a:r>
              <a:rPr lang="en-US" dirty="0" smtClean="0"/>
              <a:t>Support innovation for future scale up e.g. </a:t>
            </a:r>
            <a:r>
              <a:rPr lang="en-US" dirty="0" err="1" smtClean="0"/>
              <a:t>Aama</a:t>
            </a:r>
            <a:r>
              <a:rPr lang="en-US" dirty="0" smtClean="0"/>
              <a:t>, TABUCS, Social Audit, CEONC services</a:t>
            </a:r>
          </a:p>
        </p:txBody>
      </p:sp>
    </p:spTree>
    <p:extLst>
      <p:ext uri="{BB962C8B-B14F-4D97-AF65-F5344CB8AC3E}">
        <p14:creationId xmlns="" xmlns:p14="http://schemas.microsoft.com/office/powerpoint/2010/main" val="28824647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Essential Design</a:t>
            </a:r>
          </a:p>
        </p:txBody>
      </p:sp>
      <p:pic>
        <p:nvPicPr>
          <p:cNvPr id="8"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F:\!options\!for the presentation\presentations\10cx.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85565" y="1447800"/>
            <a:ext cx="4372871" cy="45815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TABUCS Flow Chart</a:t>
            </a:r>
          </a:p>
        </p:txBody>
      </p:sp>
      <p:pic>
        <p:nvPicPr>
          <p:cNvPr id="9"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F:\!options\!for the presentation\presentations\11cx.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0323" y="1752600"/>
            <a:ext cx="8665077" cy="4038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TABUCS Cycle</a:t>
            </a:r>
          </a:p>
        </p:txBody>
      </p:sp>
      <p:pic>
        <p:nvPicPr>
          <p:cNvPr id="8"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2304" y="609600"/>
            <a:ext cx="8491696" cy="923925"/>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F:\!options\!for the presentation\presentations\12cx.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24100" y="1206810"/>
            <a:ext cx="4914900" cy="488919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Modules in TABUCS</a:t>
            </a:r>
          </a:p>
        </p:txBody>
      </p:sp>
      <p:pic>
        <p:nvPicPr>
          <p:cNvPr id="9"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4"/>
          <p:cNvSpPr>
            <a:spLocks noGrp="1"/>
          </p:cNvSpPr>
          <p:nvPr>
            <p:ph idx="1"/>
          </p:nvPr>
        </p:nvSpPr>
        <p:spPr>
          <a:xfrm>
            <a:off x="5105400" y="1905000"/>
            <a:ext cx="3773152" cy="3810000"/>
          </a:xfrm>
        </p:spPr>
        <p:txBody>
          <a:bodyPr/>
          <a:lstStyle/>
          <a:p>
            <a:pPr>
              <a:buBlip>
                <a:blip r:embed="rId5"/>
              </a:buBlip>
            </a:pPr>
            <a:r>
              <a:rPr lang="en-US" sz="3200" dirty="0" smtClean="0">
                <a:latin typeface="Raleway" pitchFamily="34" charset="-52"/>
              </a:rPr>
              <a:t>  Configuration</a:t>
            </a:r>
          </a:p>
          <a:p>
            <a:pPr>
              <a:buBlip>
                <a:blip r:embed="rId5"/>
              </a:buBlip>
            </a:pPr>
            <a:r>
              <a:rPr lang="en-US" sz="3200" dirty="0" smtClean="0">
                <a:latin typeface="Raleway" pitchFamily="34" charset="-52"/>
              </a:rPr>
              <a:t>  e-AWPB</a:t>
            </a:r>
          </a:p>
          <a:p>
            <a:pPr>
              <a:buBlip>
                <a:blip r:embed="rId5"/>
              </a:buBlip>
            </a:pPr>
            <a:r>
              <a:rPr lang="en-US" sz="3200" dirty="0" smtClean="0">
                <a:latin typeface="Raleway" pitchFamily="34" charset="-52"/>
              </a:rPr>
              <a:t>  Authorization</a:t>
            </a:r>
          </a:p>
          <a:p>
            <a:pPr>
              <a:buBlip>
                <a:blip r:embed="rId5"/>
              </a:buBlip>
            </a:pPr>
            <a:r>
              <a:rPr lang="en-US" sz="3200" dirty="0" smtClean="0">
                <a:latin typeface="Raleway" pitchFamily="34" charset="-52"/>
              </a:rPr>
              <a:t>  TABUCS</a:t>
            </a:r>
          </a:p>
          <a:p>
            <a:pPr>
              <a:buBlip>
                <a:blip r:embed="rId5"/>
              </a:buBlip>
            </a:pPr>
            <a:r>
              <a:rPr lang="en-US" sz="3200" dirty="0" smtClean="0">
                <a:latin typeface="Raleway" pitchFamily="34" charset="-52"/>
              </a:rPr>
              <a:t>  Payroll</a:t>
            </a:r>
          </a:p>
          <a:p>
            <a:pPr>
              <a:buBlip>
                <a:blip r:embed="rId5"/>
              </a:buBlip>
            </a:pPr>
            <a:r>
              <a:rPr lang="en-US" sz="3200" dirty="0" smtClean="0">
                <a:latin typeface="Raleway" pitchFamily="34" charset="-52"/>
              </a:rPr>
              <a:t>  FMR</a:t>
            </a:r>
          </a:p>
          <a:p>
            <a:pPr marL="0" indent="0">
              <a:buNone/>
            </a:pPr>
            <a:endParaRPr lang="en-US"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0305" y="2133600"/>
            <a:ext cx="4245848" cy="3150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Lets Log Into TABUCS</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19200"/>
            <a:ext cx="91620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62000"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19200"/>
            <a:ext cx="9161999"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Dash Board</a:t>
            </a:r>
          </a:p>
        </p:txBody>
      </p:sp>
      <p:pic>
        <p:nvPicPr>
          <p:cNvPr id="9"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62000"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Configuration</a:t>
            </a:r>
          </a:p>
        </p:txBody>
      </p:sp>
      <p:pic>
        <p:nvPicPr>
          <p:cNvPr id="9"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181600" y="1828800"/>
            <a:ext cx="3596896" cy="4191000"/>
          </a:xfrm>
        </p:spPr>
        <p:txBody>
          <a:bodyPr>
            <a:normAutofit fontScale="92500" lnSpcReduction="10000"/>
          </a:bodyPr>
          <a:lstStyle/>
          <a:p>
            <a:pPr>
              <a:buBlip>
                <a:blip r:embed="rId4"/>
              </a:buBlip>
            </a:pPr>
            <a:r>
              <a:rPr lang="en-US" sz="2400" dirty="0" smtClean="0">
                <a:latin typeface="Raleway" pitchFamily="34" charset="-52"/>
              </a:rPr>
              <a:t>Define Business Rules</a:t>
            </a:r>
          </a:p>
          <a:p>
            <a:pPr>
              <a:buBlip>
                <a:blip r:embed="rId4"/>
              </a:buBlip>
            </a:pPr>
            <a:r>
              <a:rPr lang="en-US" sz="2400" dirty="0" smtClean="0">
                <a:latin typeface="Raleway" pitchFamily="34" charset="-52"/>
              </a:rPr>
              <a:t>Define Common Values</a:t>
            </a:r>
          </a:p>
          <a:p>
            <a:pPr>
              <a:buBlip>
                <a:blip r:embed="rId4"/>
              </a:buBlip>
            </a:pPr>
            <a:r>
              <a:rPr lang="en-US" sz="2400" dirty="0" smtClean="0">
                <a:latin typeface="Raleway" pitchFamily="34" charset="-52"/>
              </a:rPr>
              <a:t>Register Offline Version</a:t>
            </a:r>
          </a:p>
          <a:p>
            <a:pPr>
              <a:buBlip>
                <a:blip r:embed="rId4"/>
              </a:buBlip>
            </a:pPr>
            <a:r>
              <a:rPr lang="en-US" sz="2400" dirty="0" smtClean="0">
                <a:latin typeface="Raleway" pitchFamily="34" charset="-52"/>
              </a:rPr>
              <a:t>Define User Groups</a:t>
            </a:r>
          </a:p>
          <a:p>
            <a:pPr>
              <a:buBlip>
                <a:blip r:embed="rId4"/>
              </a:buBlip>
            </a:pPr>
            <a:r>
              <a:rPr lang="en-US" sz="2400" dirty="0" smtClean="0">
                <a:latin typeface="Raleway" pitchFamily="34" charset="-52"/>
              </a:rPr>
              <a:t>Define Default Permission</a:t>
            </a:r>
          </a:p>
          <a:p>
            <a:pPr>
              <a:buBlip>
                <a:blip r:embed="rId4"/>
              </a:buBlip>
            </a:pPr>
            <a:r>
              <a:rPr lang="en-US" sz="2400" dirty="0" smtClean="0">
                <a:latin typeface="Raleway" pitchFamily="34" charset="-52"/>
              </a:rPr>
              <a:t>Setup Data Sharing APIs</a:t>
            </a:r>
          </a:p>
          <a:p>
            <a:pPr>
              <a:buBlip>
                <a:blip r:embed="rId4"/>
              </a:buBlip>
            </a:pPr>
            <a:r>
              <a:rPr lang="en-US" sz="2400" dirty="0" smtClean="0">
                <a:latin typeface="Raleway" pitchFamily="34" charset="-52"/>
              </a:rPr>
              <a:t>Configure SMS Gateway</a:t>
            </a:r>
          </a:p>
          <a:p>
            <a:pPr>
              <a:buBlip>
                <a:blip r:embed="rId4"/>
              </a:buBlip>
            </a:pPr>
            <a:r>
              <a:rPr lang="en-US" sz="2400" dirty="0" smtClean="0">
                <a:latin typeface="Raleway" pitchFamily="34" charset="-52"/>
              </a:rPr>
              <a:t>View System Environment Reports</a:t>
            </a:r>
          </a:p>
          <a:p>
            <a:endParaRPr lang="en-US" dirty="0"/>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304" y="1905000"/>
            <a:ext cx="4491038" cy="281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4" descr="F:\!options\!for the presentation\presentations\линия.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1219200"/>
            <a:ext cx="9180000" cy="5769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a:spLocks noGrp="1"/>
          </p:cNvSpPr>
          <p:nvPr>
            <p:ph type="title"/>
          </p:nvPr>
        </p:nvSpPr>
        <p:spPr>
          <a:xfrm>
            <a:off x="457200" y="228600"/>
            <a:ext cx="8229600" cy="609600"/>
          </a:xfrm>
        </p:spPr>
        <p:txBody>
          <a:bodyPr>
            <a:noAutofit/>
          </a:bodyPr>
          <a:lstStyle/>
          <a:p>
            <a:pPr algn="ctr"/>
            <a:r>
              <a:rPr lang="en-US" sz="3700" b="1" dirty="0">
                <a:solidFill>
                  <a:schemeClr val="accent1">
                    <a:lumMod val="75000"/>
                  </a:schemeClr>
                </a:solidFill>
                <a:latin typeface="Raleway" pitchFamily="34" charset="-52"/>
              </a:rPr>
              <a:t>e-AWPB</a:t>
            </a:r>
          </a:p>
        </p:txBody>
      </p:sp>
      <p:pic>
        <p:nvPicPr>
          <p:cNvPr id="10"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762000"/>
            <a:ext cx="9162000"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19201"/>
            <a:ext cx="9144000" cy="56270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Authorization</a:t>
            </a:r>
          </a:p>
        </p:txBody>
      </p:sp>
      <p:pic>
        <p:nvPicPr>
          <p:cNvPr id="9"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44000" cy="92211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TABCUS Can Now Generate FMR</a:t>
            </a:r>
          </a:p>
        </p:txBody>
      </p:sp>
      <p:pic>
        <p:nvPicPr>
          <p:cNvPr id="5" name="Picture 2"/>
          <p:cNvPicPr>
            <a:picLocks noGrp="1" noChangeAspect="1" noChangeArrowheads="1"/>
          </p:cNvPicPr>
          <p:nvPr>
            <p:ph idx="1"/>
          </p:nvPr>
        </p:nvPicPr>
        <p:blipFill>
          <a:blip r:embed="rId3" cstate="print"/>
          <a:srcRect t="7993" r="1826" b="5208"/>
          <a:stretch>
            <a:fillRect/>
          </a:stretch>
        </p:blipFill>
        <p:spPr bwMode="auto">
          <a:xfrm>
            <a:off x="0" y="1219200"/>
            <a:ext cx="9144000" cy="5638800"/>
          </a:xfrm>
          <a:prstGeom prst="rect">
            <a:avLst/>
          </a:prstGeom>
          <a:noFill/>
          <a:ln w="9525">
            <a:noFill/>
            <a:miter lim="800000"/>
            <a:headEnd/>
            <a:tailEnd/>
          </a:ln>
          <a:effectLst/>
        </p:spPr>
      </p:pic>
      <p:pic>
        <p:nvPicPr>
          <p:cNvPr id="8"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62000"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066800"/>
          </a:xfrm>
        </p:spPr>
        <p:txBody>
          <a:bodyPr>
            <a:normAutofit/>
          </a:bodyPr>
          <a:lstStyle/>
          <a:p>
            <a:r>
              <a:rPr lang="en-US" b="1" dirty="0" smtClean="0">
                <a:solidFill>
                  <a:schemeClr val="accent1">
                    <a:lumMod val="75000"/>
                  </a:schemeClr>
                </a:solidFill>
                <a:latin typeface="Raleway" pitchFamily="34" charset="-52"/>
              </a:rPr>
              <a:t>Working Modalities (cont’d)</a:t>
            </a:r>
            <a:endParaRPr lang="en-US" b="1" dirty="0">
              <a:solidFill>
                <a:schemeClr val="accent1">
                  <a:lumMod val="75000"/>
                </a:schemeClr>
              </a:solidFill>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7"/>
          <p:cNvSpPr>
            <a:spLocks noGrp="1"/>
          </p:cNvSpPr>
          <p:nvPr>
            <p:ph idx="1"/>
          </p:nvPr>
        </p:nvSpPr>
        <p:spPr>
          <a:xfrm>
            <a:off x="457200" y="1143001"/>
            <a:ext cx="8382000" cy="4724400"/>
          </a:xfrm>
        </p:spPr>
        <p:txBody>
          <a:bodyPr>
            <a:normAutofit/>
          </a:bodyPr>
          <a:lstStyle/>
          <a:p>
            <a:r>
              <a:rPr lang="en-US" dirty="0" err="1" smtClean="0"/>
              <a:t>Programme</a:t>
            </a:r>
            <a:r>
              <a:rPr lang="en-US" dirty="0" smtClean="0"/>
              <a:t> documents shared widely as a ‘public good’ including on social media </a:t>
            </a:r>
          </a:p>
          <a:p>
            <a:r>
              <a:rPr lang="en-US" dirty="0" smtClean="0"/>
              <a:t>Performance based deliverables </a:t>
            </a:r>
          </a:p>
          <a:p>
            <a:r>
              <a:rPr lang="en-US" dirty="0" smtClean="0"/>
              <a:t>Flexible and responsive esp. post earthquake </a:t>
            </a:r>
          </a:p>
          <a:p>
            <a:r>
              <a:rPr lang="en-US" dirty="0" smtClean="0"/>
              <a:t>Flexible Technical Assistance Response Fund</a:t>
            </a:r>
          </a:p>
          <a:p>
            <a:r>
              <a:rPr lang="en-US" dirty="0" smtClean="0"/>
              <a:t>A focus on Value for Money</a:t>
            </a:r>
          </a:p>
          <a:p>
            <a:r>
              <a:rPr lang="en-US" dirty="0" smtClean="0"/>
              <a:t>Working ‘beyond the log frame’ –  assistance to </a:t>
            </a:r>
            <a:r>
              <a:rPr lang="en-US" dirty="0" err="1" smtClean="0"/>
              <a:t>MoH</a:t>
            </a:r>
            <a:r>
              <a:rPr lang="en-US" dirty="0" smtClean="0"/>
              <a:t> and pool partners </a:t>
            </a:r>
          </a:p>
          <a:p>
            <a:endParaRPr lang="en-US" dirty="0" smtClean="0"/>
          </a:p>
          <a:p>
            <a:endParaRPr lang="en-US" dirty="0" smtClean="0"/>
          </a:p>
        </p:txBody>
      </p:sp>
    </p:spTree>
    <p:extLst>
      <p:ext uri="{BB962C8B-B14F-4D97-AF65-F5344CB8AC3E}">
        <p14:creationId xmlns="" xmlns:p14="http://schemas.microsoft.com/office/powerpoint/2010/main" val="28824647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p:cNvPicPr>
            <a:picLocks noGrp="1" noChangeAspect="1" noChangeArrowheads="1"/>
          </p:cNvPicPr>
          <p:nvPr>
            <p:ph idx="1"/>
          </p:nvPr>
        </p:nvPicPr>
        <p:blipFill>
          <a:blip r:embed="rId3" cstate="print"/>
          <a:srcRect t="7993" b="10416"/>
          <a:stretch>
            <a:fillRect/>
          </a:stretch>
        </p:blipFill>
        <p:spPr bwMode="auto">
          <a:xfrm>
            <a:off x="0" y="1219200"/>
            <a:ext cx="9144000" cy="5638800"/>
          </a:xfrm>
          <a:prstGeom prst="rect">
            <a:avLst/>
          </a:prstGeom>
          <a:noFill/>
          <a:ln w="9525">
            <a:noFill/>
            <a:miter lim="800000"/>
            <a:headEnd/>
            <a:tailEnd/>
          </a:ln>
          <a:effec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Authorization Letter</a:t>
            </a:r>
          </a:p>
        </p:txBody>
      </p:sp>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62000"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p:cNvPicPr>
            <a:picLocks noGrp="1" noChangeAspect="1" noChangeArrowheads="1"/>
          </p:cNvPicPr>
          <p:nvPr>
            <p:ph idx="1"/>
          </p:nvPr>
        </p:nvPicPr>
        <p:blipFill>
          <a:blip r:embed="rId3" cstate="print"/>
          <a:srcRect t="7993" b="3472"/>
          <a:stretch>
            <a:fillRect/>
          </a:stretch>
        </p:blipFill>
        <p:spPr bwMode="auto">
          <a:xfrm>
            <a:off x="0" y="1219200"/>
            <a:ext cx="9144000" cy="5181600"/>
          </a:xfrm>
          <a:prstGeom prst="rect">
            <a:avLst/>
          </a:prstGeom>
          <a:noFill/>
          <a:ln w="9525">
            <a:noFill/>
            <a:miter lim="800000"/>
            <a:headEnd/>
            <a:tailEnd/>
          </a:ln>
          <a:effec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Voucher Entry</a:t>
            </a:r>
          </a:p>
        </p:txBody>
      </p:sp>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62000" cy="92392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F:\!options\!for the presentation\presentations\полоса внизу.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50" y="1300162"/>
            <a:ext cx="9182100" cy="552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Payment Order</a:t>
            </a:r>
          </a:p>
        </p:txBody>
      </p:sp>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62000" cy="92392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F:\!options\!for the presentation\presentations\полоса внизу.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66003"/>
            <a:ext cx="9182100" cy="5591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Progress Entry</a:t>
            </a:r>
          </a:p>
        </p:txBody>
      </p:sp>
      <p:pic>
        <p:nvPicPr>
          <p:cNvPr id="9"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62000"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13314" name="Picture 2"/>
          <p:cNvPicPr>
            <a:picLocks noGrp="1" noChangeAspect="1" noChangeArrowheads="1"/>
          </p:cNvPicPr>
          <p:nvPr>
            <p:ph idx="1"/>
          </p:nvPr>
        </p:nvPicPr>
        <p:blipFill>
          <a:blip r:embed="rId3" cstate="print"/>
          <a:srcRect t="7993" b="3472"/>
          <a:stretch>
            <a:fillRect/>
          </a:stretch>
        </p:blipFill>
        <p:spPr bwMode="auto">
          <a:xfrm>
            <a:off x="0" y="1219200"/>
            <a:ext cx="9144000" cy="5638800"/>
          </a:xfrm>
          <a:prstGeom prst="rect">
            <a:avLst/>
          </a:prstGeom>
          <a:noFill/>
          <a:ln w="9525">
            <a:noFill/>
            <a:miter lim="800000"/>
            <a:headEnd/>
            <a:tailEnd/>
          </a:ln>
          <a:effec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Local Revenue in TABUCS </a:t>
            </a:r>
          </a:p>
        </p:txBody>
      </p:sp>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38200"/>
            <a:ext cx="9162000"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xmlns="" val="217193948"/>
              </p:ext>
            </p:extLst>
          </p:nvPr>
        </p:nvGraphicFramePr>
        <p:xfrm>
          <a:off x="0" y="1295400"/>
          <a:ext cx="9143999" cy="4876800"/>
        </p:xfrm>
        <a:graphic>
          <a:graphicData uri="http://schemas.openxmlformats.org/drawingml/2006/table">
            <a:tbl>
              <a:tblPr firstRow="1" firstCol="1" bandRow="1">
                <a:tableStyleId>{5A111915-BE36-4E01-A7E5-04B1672EAD32}</a:tableStyleId>
              </a:tblPr>
              <a:tblGrid>
                <a:gridCol w="929897"/>
                <a:gridCol w="774915"/>
                <a:gridCol w="2092272"/>
                <a:gridCol w="1472340"/>
                <a:gridCol w="2096176"/>
                <a:gridCol w="1778399"/>
              </a:tblGrid>
              <a:tr h="903417">
                <a:tc>
                  <a:txBody>
                    <a:bodyPr/>
                    <a:lstStyle/>
                    <a:p>
                      <a:pPr algn="ctr">
                        <a:lnSpc>
                          <a:spcPct val="107000"/>
                        </a:lnSpc>
                        <a:spcAft>
                          <a:spcPts val="800"/>
                        </a:spcAft>
                      </a:pPr>
                      <a:r>
                        <a:rPr lang="en-GB" sz="1400" dirty="0" smtClean="0">
                          <a:effectLst/>
                          <a:latin typeface="Raleway" pitchFamily="34" charset="-52"/>
                        </a:rPr>
                        <a:t>FY</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a:lnSpc>
                          <a:spcPct val="107000"/>
                        </a:lnSpc>
                        <a:spcAft>
                          <a:spcPts val="800"/>
                        </a:spcAft>
                      </a:pPr>
                      <a:r>
                        <a:rPr lang="en-GB" sz="1400" dirty="0" smtClean="0">
                          <a:effectLst/>
                          <a:latin typeface="Raleway" pitchFamily="34" charset="-52"/>
                        </a:rPr>
                        <a:t>Time</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a:lnSpc>
                          <a:spcPct val="107000"/>
                        </a:lnSpc>
                        <a:spcAft>
                          <a:spcPts val="800"/>
                        </a:spcAft>
                      </a:pPr>
                      <a:r>
                        <a:rPr lang="en-GB" sz="1400" dirty="0">
                          <a:effectLst/>
                          <a:latin typeface="Raleway" pitchFamily="34" charset="-52"/>
                        </a:rPr>
                        <a:t>Period</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a:lnSpc>
                          <a:spcPct val="107000"/>
                        </a:lnSpc>
                        <a:spcAft>
                          <a:spcPts val="800"/>
                        </a:spcAft>
                      </a:pPr>
                      <a:r>
                        <a:rPr lang="en-GB" sz="1400" dirty="0">
                          <a:effectLst/>
                          <a:latin typeface="Raleway" pitchFamily="34" charset="-52"/>
                        </a:rPr>
                        <a:t>Due Date</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a:lnSpc>
                          <a:spcPct val="107000"/>
                        </a:lnSpc>
                        <a:spcAft>
                          <a:spcPts val="800"/>
                        </a:spcAft>
                      </a:pPr>
                      <a:r>
                        <a:rPr lang="en-GB" sz="1400" dirty="0">
                          <a:effectLst/>
                          <a:latin typeface="Raleway" pitchFamily="34" charset="-52"/>
                        </a:rPr>
                        <a:t>Prepared Date</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a:lnSpc>
                          <a:spcPct val="107000"/>
                        </a:lnSpc>
                        <a:spcAft>
                          <a:spcPts val="800"/>
                        </a:spcAft>
                      </a:pPr>
                      <a:r>
                        <a:rPr lang="en-GB" sz="1400" dirty="0" smtClean="0">
                          <a:effectLst/>
                          <a:latin typeface="Raleway" pitchFamily="34" charset="-52"/>
                        </a:rPr>
                        <a:t>#</a:t>
                      </a:r>
                      <a:r>
                        <a:rPr lang="en-GB" sz="1400" baseline="0" dirty="0" smtClean="0">
                          <a:effectLst/>
                          <a:latin typeface="Raleway" pitchFamily="34" charset="-52"/>
                        </a:rPr>
                        <a:t> </a:t>
                      </a:r>
                      <a:r>
                        <a:rPr lang="en-GB" sz="1400" dirty="0" smtClean="0">
                          <a:effectLst/>
                          <a:latin typeface="Raleway" pitchFamily="34" charset="-52"/>
                        </a:rPr>
                        <a:t>of </a:t>
                      </a:r>
                      <a:r>
                        <a:rPr lang="en-GB" sz="1400" dirty="0">
                          <a:effectLst/>
                          <a:latin typeface="Raleway" pitchFamily="34" charset="-52"/>
                        </a:rPr>
                        <a:t>Days Taken</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r>
              <a:tr h="441487">
                <a:tc rowSpan="3">
                  <a:txBody>
                    <a:bodyPr/>
                    <a:lstStyle/>
                    <a:p>
                      <a:pPr algn="ctr">
                        <a:lnSpc>
                          <a:spcPct val="107000"/>
                        </a:lnSpc>
                        <a:spcAft>
                          <a:spcPts val="800"/>
                        </a:spcAft>
                      </a:pPr>
                      <a:endParaRPr lang="en-GB" sz="1400" dirty="0" smtClean="0">
                        <a:effectLst/>
                        <a:latin typeface="Raleway" pitchFamily="34" charset="-52"/>
                      </a:endParaRPr>
                    </a:p>
                    <a:p>
                      <a:pPr algn="ctr">
                        <a:lnSpc>
                          <a:spcPct val="107000"/>
                        </a:lnSpc>
                        <a:spcAft>
                          <a:spcPts val="800"/>
                        </a:spcAft>
                      </a:pPr>
                      <a:r>
                        <a:rPr lang="en-GB" sz="1400" dirty="0" smtClean="0">
                          <a:effectLst/>
                          <a:latin typeface="Raleway" pitchFamily="34" charset="-52"/>
                        </a:rPr>
                        <a:t>2012/13</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1</a:t>
                      </a:r>
                      <a:r>
                        <a:rPr lang="en-GB" sz="1400" baseline="30000" dirty="0">
                          <a:effectLst/>
                          <a:latin typeface="Raleway" pitchFamily="34" charset="-52"/>
                        </a:rPr>
                        <a:t>st</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July to Nov</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12-Dec</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15-Feb-13</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76</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r>
              <a:tr h="441487">
                <a:tc vMerge="1">
                  <a:txBody>
                    <a:bodyPr/>
                    <a:lstStyle/>
                    <a:p>
                      <a:pPr>
                        <a:lnSpc>
                          <a:spcPct val="107000"/>
                        </a:lnSpc>
                      </a:pPr>
                      <a:endParaRPr lang="en-GB" sz="1800" dirty="0">
                        <a:effectLst/>
                        <a:latin typeface="Calibri" panose="020F0502020204030204" pitchFamily="34" charset="0"/>
                      </a:endParaRPr>
                    </a:p>
                  </a:txBody>
                  <a:tcPr marL="68580" marR="68580" marT="0" marB="0"/>
                </a:tc>
                <a:tc>
                  <a:txBody>
                    <a:bodyPr/>
                    <a:lstStyle/>
                    <a:p>
                      <a:pPr algn="ctr">
                        <a:lnSpc>
                          <a:spcPct val="107000"/>
                        </a:lnSpc>
                        <a:spcAft>
                          <a:spcPts val="800"/>
                        </a:spcAft>
                      </a:pPr>
                      <a:r>
                        <a:rPr lang="en-GB" sz="1400">
                          <a:effectLst/>
                          <a:latin typeface="Raleway" pitchFamily="34" charset="-52"/>
                        </a:rPr>
                        <a:t>2</a:t>
                      </a:r>
                      <a:r>
                        <a:rPr lang="en-GB" sz="1400" baseline="30000">
                          <a:effectLst/>
                          <a:latin typeface="Raleway" pitchFamily="34" charset="-52"/>
                        </a:rPr>
                        <a:t>nd</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Nov to March</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13-Apr</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20-Sep-13</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172</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r>
              <a:tr h="441487">
                <a:tc vMerge="1">
                  <a:txBody>
                    <a:bodyPr/>
                    <a:lstStyle/>
                    <a:p>
                      <a:pPr>
                        <a:lnSpc>
                          <a:spcPct val="107000"/>
                        </a:lnSpc>
                      </a:pPr>
                      <a:endParaRPr lang="en-GB" sz="1800" dirty="0">
                        <a:effectLst/>
                        <a:latin typeface="Calibri" panose="020F0502020204030204" pitchFamily="34" charset="0"/>
                      </a:endParaRPr>
                    </a:p>
                  </a:txBody>
                  <a:tcPr marL="68580" marR="68580" marT="0" marB="0"/>
                </a:tc>
                <a:tc>
                  <a:txBody>
                    <a:bodyPr/>
                    <a:lstStyle/>
                    <a:p>
                      <a:pPr algn="ctr">
                        <a:lnSpc>
                          <a:spcPct val="107000"/>
                        </a:lnSpc>
                        <a:spcAft>
                          <a:spcPts val="800"/>
                        </a:spcAft>
                      </a:pPr>
                      <a:r>
                        <a:rPr lang="en-GB" sz="1400">
                          <a:effectLst/>
                          <a:latin typeface="Raleway" pitchFamily="34" charset="-52"/>
                        </a:rPr>
                        <a:t>3</a:t>
                      </a:r>
                      <a:r>
                        <a:rPr lang="en-GB" sz="1400" baseline="30000">
                          <a:effectLst/>
                          <a:latin typeface="Raleway" pitchFamily="34" charset="-52"/>
                        </a:rPr>
                        <a:t>rd</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March to July</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13-Aug</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26-Nov-13</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117</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r>
              <a:tr h="441487">
                <a:tc rowSpan="3">
                  <a:txBody>
                    <a:bodyPr/>
                    <a:lstStyle/>
                    <a:p>
                      <a:pPr algn="ctr">
                        <a:lnSpc>
                          <a:spcPct val="107000"/>
                        </a:lnSpc>
                        <a:spcAft>
                          <a:spcPts val="800"/>
                        </a:spcAft>
                      </a:pPr>
                      <a:endParaRPr lang="en-GB" sz="1400" dirty="0" smtClean="0">
                        <a:effectLst/>
                        <a:latin typeface="Raleway" pitchFamily="34" charset="-52"/>
                      </a:endParaRPr>
                    </a:p>
                    <a:p>
                      <a:pPr algn="ctr">
                        <a:lnSpc>
                          <a:spcPct val="107000"/>
                        </a:lnSpc>
                        <a:spcAft>
                          <a:spcPts val="800"/>
                        </a:spcAft>
                      </a:pPr>
                      <a:r>
                        <a:rPr lang="en-GB" sz="1400" dirty="0" smtClean="0">
                          <a:effectLst/>
                          <a:latin typeface="Raleway" pitchFamily="34" charset="-52"/>
                        </a:rPr>
                        <a:t>2013/14</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a:t>
                      </a:r>
                      <a:r>
                        <a:rPr lang="en-GB" sz="1400" baseline="30000">
                          <a:effectLst/>
                          <a:latin typeface="Raleway" pitchFamily="34" charset="-52"/>
                        </a:rPr>
                        <a:t>st</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July to Nov</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13-Dec</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7-Feb-14</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68</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r>
              <a:tr h="441487">
                <a:tc vMerge="1">
                  <a:txBody>
                    <a:bodyPr/>
                    <a:lstStyle/>
                    <a:p>
                      <a:pPr>
                        <a:lnSpc>
                          <a:spcPct val="107000"/>
                        </a:lnSpc>
                      </a:pPr>
                      <a:endParaRPr lang="en-GB" sz="1800" dirty="0">
                        <a:effectLst/>
                        <a:latin typeface="Calibri" panose="020F0502020204030204" pitchFamily="34" charset="0"/>
                      </a:endParaRPr>
                    </a:p>
                  </a:txBody>
                  <a:tcPr marL="68580" marR="68580" marT="0" marB="0"/>
                </a:tc>
                <a:tc>
                  <a:txBody>
                    <a:bodyPr/>
                    <a:lstStyle/>
                    <a:p>
                      <a:pPr algn="ctr">
                        <a:lnSpc>
                          <a:spcPct val="107000"/>
                        </a:lnSpc>
                        <a:spcAft>
                          <a:spcPts val="800"/>
                        </a:spcAft>
                      </a:pPr>
                      <a:r>
                        <a:rPr lang="en-GB" sz="1400">
                          <a:effectLst/>
                          <a:latin typeface="Raleway" pitchFamily="34" charset="-52"/>
                        </a:rPr>
                        <a:t>2</a:t>
                      </a:r>
                      <a:r>
                        <a:rPr lang="en-GB" sz="1400" baseline="30000">
                          <a:effectLst/>
                          <a:latin typeface="Raleway" pitchFamily="34" charset="-52"/>
                        </a:rPr>
                        <a:t>nd</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Nov to March</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14-Apr</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28-Jul-14</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118</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r>
              <a:tr h="441487">
                <a:tc vMerge="1">
                  <a:txBody>
                    <a:bodyPr/>
                    <a:lstStyle/>
                    <a:p>
                      <a:pPr>
                        <a:lnSpc>
                          <a:spcPct val="107000"/>
                        </a:lnSpc>
                      </a:pPr>
                      <a:endParaRPr lang="en-GB" sz="1800" dirty="0">
                        <a:effectLst/>
                        <a:latin typeface="Calibri" panose="020F0502020204030204" pitchFamily="34" charset="0"/>
                      </a:endParaRPr>
                    </a:p>
                  </a:txBody>
                  <a:tcPr marL="68580" marR="68580" marT="0" marB="0"/>
                </a:tc>
                <a:tc>
                  <a:txBody>
                    <a:bodyPr/>
                    <a:lstStyle/>
                    <a:p>
                      <a:pPr algn="ctr">
                        <a:lnSpc>
                          <a:spcPct val="107000"/>
                        </a:lnSpc>
                        <a:spcAft>
                          <a:spcPts val="800"/>
                        </a:spcAft>
                      </a:pPr>
                      <a:r>
                        <a:rPr lang="en-GB" sz="1400">
                          <a:effectLst/>
                          <a:latin typeface="Raleway" pitchFamily="34" charset="-52"/>
                        </a:rPr>
                        <a:t>3</a:t>
                      </a:r>
                      <a:r>
                        <a:rPr lang="en-GB" sz="1400" baseline="30000">
                          <a:effectLst/>
                          <a:latin typeface="Raleway" pitchFamily="34" charset="-52"/>
                        </a:rPr>
                        <a:t>rd</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March to July</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14-Aug</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10-Dec-14</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131</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r>
              <a:tr h="441487">
                <a:tc rowSpan="3">
                  <a:txBody>
                    <a:bodyPr/>
                    <a:lstStyle/>
                    <a:p>
                      <a:pPr algn="ctr">
                        <a:lnSpc>
                          <a:spcPct val="107000"/>
                        </a:lnSpc>
                        <a:spcAft>
                          <a:spcPts val="800"/>
                        </a:spcAft>
                      </a:pPr>
                      <a:endParaRPr lang="en-GB" sz="1400" dirty="0" smtClean="0">
                        <a:effectLst/>
                        <a:latin typeface="Raleway" pitchFamily="34" charset="-52"/>
                      </a:endParaRPr>
                    </a:p>
                    <a:p>
                      <a:pPr algn="ctr">
                        <a:lnSpc>
                          <a:spcPct val="107000"/>
                        </a:lnSpc>
                        <a:spcAft>
                          <a:spcPts val="800"/>
                        </a:spcAft>
                      </a:pPr>
                      <a:r>
                        <a:rPr lang="en-GB" sz="1400" dirty="0" smtClean="0">
                          <a:effectLst/>
                          <a:latin typeface="Raleway" pitchFamily="34" charset="-52"/>
                        </a:rPr>
                        <a:t>2014/15</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a:t>
                      </a:r>
                      <a:r>
                        <a:rPr lang="en-GB" sz="1400" baseline="30000">
                          <a:effectLst/>
                          <a:latin typeface="Raleway" pitchFamily="34" charset="-52"/>
                        </a:rPr>
                        <a:t>st</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July to Nov</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14-Dec</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14-Nov-14</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solidFill>
                            <a:schemeClr val="bg1"/>
                          </a:solidFill>
                          <a:effectLst/>
                          <a:latin typeface="Raleway" pitchFamily="34" charset="-52"/>
                        </a:rPr>
                        <a:t>-17</a:t>
                      </a:r>
                      <a:endParaRPr lang="en-GB" sz="1400" dirty="0">
                        <a:solidFill>
                          <a:schemeClr val="bg1"/>
                        </a:solidFill>
                        <a:effectLst/>
                        <a:latin typeface="Raleway" pitchFamily="34" charset="-52"/>
                        <a:ea typeface="Calibri" panose="020F0502020204030204" pitchFamily="34" charset="0"/>
                        <a:cs typeface="Times New Roman" panose="02020603050405020304" pitchFamily="18" charset="0"/>
                      </a:endParaRPr>
                    </a:p>
                  </a:txBody>
                  <a:tcPr marL="68580" marR="68580" marT="0" marB="0">
                    <a:solidFill>
                      <a:schemeClr val="accent2"/>
                    </a:solidFill>
                  </a:tcPr>
                </a:tc>
              </a:tr>
              <a:tr h="441487">
                <a:tc vMerge="1">
                  <a:txBody>
                    <a:bodyPr/>
                    <a:lstStyle/>
                    <a:p>
                      <a:pPr>
                        <a:lnSpc>
                          <a:spcPct val="107000"/>
                        </a:lnSpc>
                      </a:pPr>
                      <a:endParaRPr lang="en-GB" sz="1800" dirty="0">
                        <a:effectLst/>
                        <a:latin typeface="Calibri" panose="020F0502020204030204" pitchFamily="34" charset="0"/>
                      </a:endParaRPr>
                    </a:p>
                  </a:txBody>
                  <a:tcPr marL="68580" marR="68580" marT="0" marB="0"/>
                </a:tc>
                <a:tc>
                  <a:txBody>
                    <a:bodyPr/>
                    <a:lstStyle/>
                    <a:p>
                      <a:pPr algn="ctr">
                        <a:lnSpc>
                          <a:spcPct val="107000"/>
                        </a:lnSpc>
                        <a:spcAft>
                          <a:spcPts val="800"/>
                        </a:spcAft>
                      </a:pPr>
                      <a:r>
                        <a:rPr lang="en-GB" sz="1400">
                          <a:effectLst/>
                          <a:latin typeface="Raleway" pitchFamily="34" charset="-52"/>
                        </a:rPr>
                        <a:t>2</a:t>
                      </a:r>
                      <a:r>
                        <a:rPr lang="en-GB" sz="1400" baseline="30000">
                          <a:effectLst/>
                          <a:latin typeface="Raleway" pitchFamily="34" charset="-52"/>
                        </a:rPr>
                        <a:t>nd</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Nov to March</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15-Apr</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latin typeface="Raleway" pitchFamily="34" charset="-52"/>
                        </a:rPr>
                        <a:t>26-Mar-15</a:t>
                      </a:r>
                      <a:endParaRPr lang="en-GB" sz="1400" dirty="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solidFill>
                            <a:schemeClr val="bg1"/>
                          </a:solidFill>
                          <a:effectLst/>
                          <a:latin typeface="Raleway" pitchFamily="34" charset="-52"/>
                        </a:rPr>
                        <a:t>-6</a:t>
                      </a:r>
                      <a:endParaRPr lang="en-GB" sz="1400" dirty="0">
                        <a:solidFill>
                          <a:schemeClr val="bg1"/>
                        </a:solidFill>
                        <a:effectLst/>
                        <a:latin typeface="Raleway" pitchFamily="34" charset="-52"/>
                        <a:ea typeface="Calibri" panose="020F0502020204030204" pitchFamily="34" charset="0"/>
                        <a:cs typeface="Times New Roman" panose="02020603050405020304" pitchFamily="18" charset="0"/>
                      </a:endParaRPr>
                    </a:p>
                  </a:txBody>
                  <a:tcPr marL="68580" marR="68580" marT="0" marB="0">
                    <a:solidFill>
                      <a:schemeClr val="accent2"/>
                    </a:solidFill>
                  </a:tcPr>
                </a:tc>
              </a:tr>
              <a:tr h="441487">
                <a:tc vMerge="1">
                  <a:txBody>
                    <a:bodyPr/>
                    <a:lstStyle/>
                    <a:p>
                      <a:pPr>
                        <a:lnSpc>
                          <a:spcPct val="107000"/>
                        </a:lnSpc>
                      </a:pPr>
                      <a:endParaRPr lang="en-GB" sz="1800" dirty="0">
                        <a:effectLst/>
                        <a:latin typeface="Calibri" panose="020F0502020204030204" pitchFamily="34" charset="0"/>
                      </a:endParaRPr>
                    </a:p>
                  </a:txBody>
                  <a:tcPr marL="68580" marR="68580" marT="0" marB="0"/>
                </a:tc>
                <a:tc>
                  <a:txBody>
                    <a:bodyPr/>
                    <a:lstStyle/>
                    <a:p>
                      <a:pPr algn="ctr">
                        <a:lnSpc>
                          <a:spcPct val="107000"/>
                        </a:lnSpc>
                        <a:spcAft>
                          <a:spcPts val="800"/>
                        </a:spcAft>
                      </a:pPr>
                      <a:r>
                        <a:rPr lang="en-GB" sz="1400">
                          <a:effectLst/>
                          <a:latin typeface="Raleway" pitchFamily="34" charset="-52"/>
                        </a:rPr>
                        <a:t>3</a:t>
                      </a:r>
                      <a:r>
                        <a:rPr lang="en-GB" sz="1400" baseline="30000">
                          <a:effectLst/>
                          <a:latin typeface="Raleway" pitchFamily="34" charset="-52"/>
                        </a:rPr>
                        <a:t>rd</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March to July</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15-Aug</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latin typeface="Raleway" pitchFamily="34" charset="-52"/>
                        </a:rPr>
                        <a:t>22-Aug-15</a:t>
                      </a:r>
                      <a:endParaRPr lang="en-GB" sz="1400">
                        <a:effectLst/>
                        <a:latin typeface="Raleway" pitchFamily="34" charset="-52"/>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solidFill>
                            <a:schemeClr val="bg1"/>
                          </a:solidFill>
                          <a:effectLst/>
                          <a:latin typeface="Raleway" pitchFamily="34" charset="-52"/>
                        </a:rPr>
                        <a:t>21</a:t>
                      </a:r>
                      <a:endParaRPr lang="en-GB" sz="1400" dirty="0">
                        <a:solidFill>
                          <a:schemeClr val="bg1"/>
                        </a:solidFill>
                        <a:effectLst/>
                        <a:latin typeface="Raleway" pitchFamily="34" charset="-52"/>
                        <a:ea typeface="Calibri" panose="020F0502020204030204" pitchFamily="34" charset="0"/>
                        <a:cs typeface="Times New Roman" panose="02020603050405020304" pitchFamily="18" charset="0"/>
                      </a:endParaRPr>
                    </a:p>
                  </a:txBody>
                  <a:tcPr marL="68580" marR="68580" marT="0" marB="0">
                    <a:solidFill>
                      <a:schemeClr val="accent2"/>
                    </a:solidFill>
                  </a:tcPr>
                </a:tc>
              </a:tr>
            </a:tbl>
          </a:graphicData>
        </a:graphic>
      </p:graphicFrame>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Contribution of TABUCS</a:t>
            </a:r>
          </a:p>
        </p:txBody>
      </p:sp>
      <p:pic>
        <p:nvPicPr>
          <p:cNvPr id="7" name="Picture 4" descr="F:\!options\!for the presentation\presentations\линия.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838199"/>
            <a:ext cx="9180000" cy="92574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F:\!options\!for the presentation\presentations\полоса внизу.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0661596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57200" y="304800"/>
            <a:ext cx="8229600" cy="609600"/>
          </a:xfrm>
        </p:spPr>
        <p:txBody>
          <a:bodyPr>
            <a:noAutofit/>
          </a:bodyPr>
          <a:lstStyle/>
          <a:p>
            <a:pPr algn="ctr"/>
            <a:r>
              <a:rPr lang="en-US" sz="3700" b="1" dirty="0">
                <a:solidFill>
                  <a:schemeClr val="accent1">
                    <a:lumMod val="75000"/>
                  </a:schemeClr>
                </a:solidFill>
                <a:latin typeface="Raleway" pitchFamily="34" charset="-52"/>
              </a:rPr>
              <a:t>Way </a:t>
            </a:r>
            <a:r>
              <a:rPr lang="en-US" sz="3700" b="1" dirty="0" smtClean="0">
                <a:solidFill>
                  <a:schemeClr val="accent1">
                    <a:lumMod val="75000"/>
                  </a:schemeClr>
                </a:solidFill>
                <a:latin typeface="Raleway" pitchFamily="34" charset="-52"/>
              </a:rPr>
              <a:t>Forward</a:t>
            </a:r>
            <a:endParaRPr lang="en-US" sz="3700" b="1" dirty="0">
              <a:solidFill>
                <a:schemeClr val="accent1">
                  <a:lumMod val="75000"/>
                </a:schemeClr>
              </a:solidFill>
              <a:latin typeface="Raleway" pitchFamily="34" charset="-52"/>
            </a:endParaRPr>
          </a:p>
        </p:txBody>
      </p:sp>
      <p:pic>
        <p:nvPicPr>
          <p:cNvPr id="8"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09600" y="1447800"/>
            <a:ext cx="8229600" cy="4495800"/>
          </a:xfrm>
        </p:spPr>
        <p:txBody>
          <a:bodyPr>
            <a:noAutofit/>
          </a:bodyPr>
          <a:lstStyle/>
          <a:p>
            <a:pPr>
              <a:buBlip>
                <a:blip r:embed="rId5"/>
              </a:buBlip>
            </a:pPr>
            <a:r>
              <a:rPr lang="en-GB" sz="2400" b="1" dirty="0">
                <a:solidFill>
                  <a:schemeClr val="accent1">
                    <a:lumMod val="75000"/>
                  </a:schemeClr>
                </a:solidFill>
                <a:latin typeface="Raleway" pitchFamily="34" charset="-52"/>
              </a:rPr>
              <a:t>Community of Practice: </a:t>
            </a:r>
            <a:r>
              <a:rPr lang="en-GB" sz="2400" dirty="0">
                <a:latin typeface="Raleway" pitchFamily="34" charset="-52"/>
              </a:rPr>
              <a:t>develop a community of practice to share the system of accounting and financial management with other line ministries and </a:t>
            </a:r>
            <a:r>
              <a:rPr lang="en-GB" sz="2400" dirty="0" smtClean="0">
                <a:latin typeface="Raleway" pitchFamily="34" charset="-52"/>
              </a:rPr>
              <a:t>countries</a:t>
            </a:r>
          </a:p>
          <a:p>
            <a:pPr>
              <a:buBlip>
                <a:blip r:embed="rId5"/>
              </a:buBlip>
            </a:pPr>
            <a:r>
              <a:rPr lang="en-GB" sz="2400" b="1" dirty="0" smtClean="0">
                <a:solidFill>
                  <a:schemeClr val="accent1">
                    <a:lumMod val="75000"/>
                  </a:schemeClr>
                </a:solidFill>
                <a:latin typeface="Raleway" pitchFamily="34" charset="-52"/>
              </a:rPr>
              <a:t>The </a:t>
            </a:r>
            <a:r>
              <a:rPr lang="en-GB" sz="2400" b="1" dirty="0">
                <a:solidFill>
                  <a:schemeClr val="accent1">
                    <a:lumMod val="75000"/>
                  </a:schemeClr>
                </a:solidFill>
                <a:latin typeface="Raleway" pitchFamily="34" charset="-52"/>
              </a:rPr>
              <a:t>next generation: </a:t>
            </a:r>
            <a:r>
              <a:rPr lang="en-GB" sz="2400" dirty="0">
                <a:latin typeface="Raleway" pitchFamily="34" charset="-52"/>
              </a:rPr>
              <a:t>allow cost centres to enter independently generated revenue receipts to allow for bottom-up planning and efficient fund </a:t>
            </a:r>
            <a:r>
              <a:rPr lang="en-GB" sz="2400" dirty="0" smtClean="0">
                <a:latin typeface="Raleway" pitchFamily="34" charset="-52"/>
              </a:rPr>
              <a:t>allocation</a:t>
            </a:r>
          </a:p>
          <a:p>
            <a:pPr>
              <a:buBlip>
                <a:blip r:embed="rId5"/>
              </a:buBlip>
            </a:pPr>
            <a:r>
              <a:rPr lang="en-GB" sz="2400" b="1" dirty="0" smtClean="0">
                <a:solidFill>
                  <a:schemeClr val="accent1">
                    <a:lumMod val="75000"/>
                  </a:schemeClr>
                </a:solidFill>
                <a:latin typeface="Raleway" pitchFamily="34" charset="-52"/>
              </a:rPr>
              <a:t>Reform-based</a:t>
            </a:r>
            <a:r>
              <a:rPr lang="en-GB" sz="2400" b="1" dirty="0">
                <a:solidFill>
                  <a:schemeClr val="accent1">
                    <a:lumMod val="75000"/>
                  </a:schemeClr>
                </a:solidFill>
                <a:latin typeface="Raleway" pitchFamily="34" charset="-52"/>
              </a:rPr>
              <a:t>:</a:t>
            </a:r>
            <a:r>
              <a:rPr lang="en-GB" sz="2400" b="1" dirty="0">
                <a:latin typeface="Raleway" pitchFamily="34" charset="-52"/>
              </a:rPr>
              <a:t> </a:t>
            </a:r>
            <a:r>
              <a:rPr lang="en-GB" sz="2400" dirty="0" smtClean="0">
                <a:latin typeface="Raleway" pitchFamily="34" charset="-52"/>
              </a:rPr>
              <a:t>reform </a:t>
            </a:r>
            <a:r>
              <a:rPr lang="en-GB" sz="2400" dirty="0">
                <a:latin typeface="Raleway" pitchFamily="34" charset="-52"/>
              </a:rPr>
              <a:t>should be integrated into the system as suggested by the built-in monitoring and evaluation </a:t>
            </a:r>
            <a:r>
              <a:rPr lang="en-GB" sz="2400" dirty="0" smtClean="0">
                <a:latin typeface="Raleway" pitchFamily="34" charset="-52"/>
              </a:rPr>
              <a:t>features </a:t>
            </a:r>
          </a:p>
          <a:p>
            <a:pPr>
              <a:buBlip>
                <a:blip r:embed="rId5"/>
              </a:buBlip>
            </a:pPr>
            <a:r>
              <a:rPr lang="en-GB" sz="2400" b="1" dirty="0" smtClean="0">
                <a:solidFill>
                  <a:schemeClr val="accent1">
                    <a:lumMod val="75000"/>
                  </a:schemeClr>
                </a:solidFill>
                <a:latin typeface="Raleway" pitchFamily="34" charset="-52"/>
              </a:rPr>
              <a:t>Institutionalise TABUCS</a:t>
            </a:r>
            <a:r>
              <a:rPr lang="en-GB" sz="2400" b="1" dirty="0">
                <a:solidFill>
                  <a:schemeClr val="accent1">
                    <a:lumMod val="75000"/>
                  </a:schemeClr>
                </a:solidFill>
                <a:latin typeface="Raleway" pitchFamily="34" charset="-52"/>
              </a:rPr>
              <a:t>: </a:t>
            </a:r>
            <a:r>
              <a:rPr lang="en-GB" sz="2400" dirty="0">
                <a:latin typeface="Raleway" pitchFamily="34" charset="-52"/>
              </a:rPr>
              <a:t>create a permanent section within </a:t>
            </a:r>
            <a:r>
              <a:rPr lang="en-GB" sz="2400" dirty="0" err="1" smtClean="0">
                <a:latin typeface="Raleway" pitchFamily="34" charset="-52"/>
              </a:rPr>
              <a:t>MoH</a:t>
            </a:r>
            <a:r>
              <a:rPr lang="en-GB" sz="2400" dirty="0" smtClean="0">
                <a:latin typeface="Raleway" pitchFamily="34" charset="-52"/>
              </a:rPr>
              <a:t> </a:t>
            </a:r>
            <a:r>
              <a:rPr lang="en-GB" sz="2400" dirty="0">
                <a:latin typeface="Raleway" pitchFamily="34" charset="-52"/>
              </a:rPr>
              <a:t>to monitor </a:t>
            </a:r>
            <a:r>
              <a:rPr lang="en-GB" sz="2400" dirty="0" smtClean="0">
                <a:latin typeface="Raleway" pitchFamily="34" charset="-52"/>
              </a:rPr>
              <a:t>functionality </a:t>
            </a:r>
            <a:r>
              <a:rPr lang="en-GB" sz="2400" dirty="0">
                <a:latin typeface="Raleway" pitchFamily="34" charset="-52"/>
              </a:rPr>
              <a:t>of the </a:t>
            </a:r>
            <a:r>
              <a:rPr lang="en-GB" sz="2400" dirty="0" smtClean="0">
                <a:latin typeface="Raleway" pitchFamily="34" charset="-52"/>
              </a:rPr>
              <a:t>system  </a:t>
            </a:r>
            <a:endParaRPr lang="en-GB" sz="2400" dirty="0">
              <a:latin typeface="Raleway" pitchFamily="34" charset="-52"/>
            </a:endParaRPr>
          </a:p>
        </p:txBody>
      </p:sp>
    </p:spTree>
    <p:extLst>
      <p:ext uri="{BB962C8B-B14F-4D97-AF65-F5344CB8AC3E}">
        <p14:creationId xmlns:p14="http://schemas.microsoft.com/office/powerpoint/2010/main" xmlns="" val="187795507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F:\!options\!for the presentation\presentations\низ_широкий.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55935"/>
            <a:ext cx="9144000" cy="540206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4876800" y="4800600"/>
            <a:ext cx="3733800" cy="6096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4200" b="1" dirty="0" smtClean="0">
                <a:solidFill>
                  <a:schemeClr val="bg1"/>
                </a:solidFill>
                <a:latin typeface="Raleway" pitchFamily="34" charset="-52"/>
              </a:rPr>
              <a:t>Thank you</a:t>
            </a:r>
            <a:endParaRPr lang="en-US" sz="4200" b="1" dirty="0">
              <a:solidFill>
                <a:schemeClr val="bg1"/>
              </a:solidFill>
              <a:latin typeface="Raleway" pitchFamily="34" charset="-52"/>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ptions\!for the presentation\presentations\низ_широкий.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55935"/>
            <a:ext cx="9144000" cy="540206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685800" y="2895600"/>
            <a:ext cx="7772400" cy="1828800"/>
          </a:xfrm>
        </p:spPr>
        <p:txBody>
          <a:bodyPr>
            <a:noAutofit/>
          </a:bodyPr>
          <a:lstStyle/>
          <a:p>
            <a:r>
              <a:rPr lang="en-US" sz="4600" b="1" dirty="0" smtClean="0">
                <a:solidFill>
                  <a:schemeClr val="bg1"/>
                </a:solidFill>
                <a:latin typeface="Raleway" pitchFamily="34" charset="-52"/>
              </a:rPr>
              <a:t>Infrastructure Planning and Procurement</a:t>
            </a:r>
            <a:endParaRPr lang="en-US" sz="4600" b="1" dirty="0">
              <a:solidFill>
                <a:schemeClr val="bg1"/>
              </a:solidFill>
              <a:latin typeface="Raleway" pitchFamily="34" charset="-52"/>
            </a:endParaRPr>
          </a:p>
        </p:txBody>
      </p:sp>
      <p:sp>
        <p:nvSpPr>
          <p:cNvPr id="3" name="Subtitle 2"/>
          <p:cNvSpPr>
            <a:spLocks noGrp="1"/>
          </p:cNvSpPr>
          <p:nvPr>
            <p:ph type="subTitle" idx="1"/>
          </p:nvPr>
        </p:nvSpPr>
        <p:spPr>
          <a:xfrm>
            <a:off x="1371600" y="4953000"/>
            <a:ext cx="6400800" cy="1219200"/>
          </a:xfrm>
        </p:spPr>
        <p:txBody>
          <a:bodyPr/>
          <a:lstStyle/>
          <a:p>
            <a:r>
              <a:rPr lang="en-US" dirty="0" smtClean="0">
                <a:solidFill>
                  <a:schemeClr val="bg1">
                    <a:lumMod val="95000"/>
                  </a:schemeClr>
                </a:solidFill>
                <a:latin typeface="Raleway" pitchFamily="34" charset="-52"/>
              </a:rPr>
              <a:t> </a:t>
            </a:r>
            <a:endParaRPr lang="en-US" dirty="0">
              <a:solidFill>
                <a:schemeClr val="bg1">
                  <a:lumMod val="95000"/>
                </a:schemeClr>
              </a:solidFill>
              <a:latin typeface="Raleway" pitchFamily="34" charset="-52"/>
            </a:endParaRPr>
          </a:p>
        </p:txBody>
      </p:sp>
      <p:pic>
        <p:nvPicPr>
          <p:cNvPr id="1031" name="Picture 7" descr="F:\!options\!for the presentation\presentations\шапка_узкая.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393" y="228600"/>
            <a:ext cx="9125607" cy="10667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Users\Greg\Documents\1. NHSSP\2. QA\4. Standards and Templates\1. QA Approach\Branding\Logos\MoHP.JPG"/>
          <p:cNvPicPr>
            <a:picLocks noChangeAspect="1" noChangeArrowheads="1"/>
          </p:cNvPicPr>
          <p:nvPr/>
        </p:nvPicPr>
        <p:blipFill>
          <a:blip r:embed="rId4" cstate="print"/>
          <a:srcRect/>
          <a:stretch>
            <a:fillRect/>
          </a:stretch>
        </p:blipFill>
        <p:spPr bwMode="auto">
          <a:xfrm>
            <a:off x="381000" y="219757"/>
            <a:ext cx="1351561" cy="1194706"/>
          </a:xfrm>
          <a:prstGeom prst="rect">
            <a:avLst/>
          </a:prstGeom>
          <a:noFill/>
        </p:spPr>
      </p:pic>
    </p:spTree>
    <p:extLst>
      <p:ext uri="{BB962C8B-B14F-4D97-AF65-F5344CB8AC3E}">
        <p14:creationId xmlns="" xmlns:p14="http://schemas.microsoft.com/office/powerpoint/2010/main" val="26503391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sz="3200" dirty="0" smtClean="0"/>
              <a:t>Inputs: Guidelines for Infrastructure Planning</a:t>
            </a:r>
            <a:endParaRPr lang="en-US" sz="3200" dirty="0"/>
          </a:p>
        </p:txBody>
      </p:sp>
      <p:sp>
        <p:nvSpPr>
          <p:cNvPr id="3" name="Content Placeholder 2"/>
          <p:cNvSpPr>
            <a:spLocks noGrp="1"/>
          </p:cNvSpPr>
          <p:nvPr>
            <p:ph idx="1"/>
          </p:nvPr>
        </p:nvSpPr>
        <p:spPr>
          <a:xfrm>
            <a:off x="533400" y="1600201"/>
            <a:ext cx="8153400" cy="4267199"/>
          </a:xfrm>
        </p:spPr>
        <p:txBody>
          <a:bodyPr>
            <a:normAutofit/>
          </a:bodyPr>
          <a:lstStyle/>
          <a:p>
            <a:r>
              <a:rPr lang="en-US" dirty="0" smtClean="0"/>
              <a:t>Introduction of Guidelines for selection of health facilities for new construction and for upgrading</a:t>
            </a:r>
          </a:p>
          <a:p>
            <a:r>
              <a:rPr lang="en-US" dirty="0" smtClean="0"/>
              <a:t>Introduction of Land Selection Criterion for selecting land for construction of new health facilities</a:t>
            </a: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439112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34120" y="76200"/>
            <a:ext cx="9075761" cy="967582"/>
          </a:xfrm>
        </p:spPr>
        <p:txBody>
          <a:bodyPr>
            <a:noAutofit/>
          </a:bodyPr>
          <a:lstStyle/>
          <a:p>
            <a:pPr marR="0" lvl="0">
              <a:spcBef>
                <a:spcPts val="0"/>
              </a:spcBef>
              <a:spcAft>
                <a:spcPts val="0"/>
              </a:spcAft>
            </a:pPr>
            <a:r>
              <a:rPr lang="en-US" sz="3600" b="1" dirty="0" smtClean="0">
                <a:solidFill>
                  <a:schemeClr val="accent1">
                    <a:lumMod val="75000"/>
                  </a:schemeClr>
                </a:solidFill>
                <a:effectLst/>
                <a:latin typeface="Raleway" pitchFamily="34" charset="-52"/>
                <a:ea typeface="Calibri"/>
              </a:rPr>
              <a:t>Thematic Areas </a:t>
            </a:r>
            <a:endParaRPr lang="en-US" sz="3600" b="1" dirty="0">
              <a:solidFill>
                <a:schemeClr val="accent1">
                  <a:lumMod val="75000"/>
                </a:schemeClr>
              </a:solidFill>
              <a:effectLst/>
              <a:latin typeface="Raleway" pitchFamily="34" charset="-52"/>
              <a:ea typeface="Calibri"/>
            </a:endParaRPr>
          </a:p>
        </p:txBody>
      </p:sp>
      <p:sp>
        <p:nvSpPr>
          <p:cNvPr id="3" name="Content Placeholder 2"/>
          <p:cNvSpPr>
            <a:spLocks noGrp="1"/>
          </p:cNvSpPr>
          <p:nvPr>
            <p:ph idx="1"/>
          </p:nvPr>
        </p:nvSpPr>
        <p:spPr>
          <a:xfrm>
            <a:off x="609600" y="1219200"/>
            <a:ext cx="8229600" cy="4876800"/>
          </a:xfrm>
        </p:spPr>
        <p:txBody>
          <a:bodyPr>
            <a:normAutofit fontScale="92500" lnSpcReduction="10000"/>
          </a:bodyPr>
          <a:lstStyle/>
          <a:p>
            <a:r>
              <a:rPr lang="en-US" dirty="0" smtClean="0"/>
              <a:t>H</a:t>
            </a:r>
            <a:r>
              <a:rPr lang="sq-AL" dirty="0" smtClean="0"/>
              <a:t>ealth policy</a:t>
            </a:r>
            <a:r>
              <a:rPr lang="en-US" dirty="0" smtClean="0"/>
              <a:t>,</a:t>
            </a:r>
            <a:r>
              <a:rPr lang="sq-AL" dirty="0" smtClean="0"/>
              <a:t> planning</a:t>
            </a:r>
            <a:r>
              <a:rPr lang="en-US" dirty="0" smtClean="0"/>
              <a:t> </a:t>
            </a:r>
          </a:p>
          <a:p>
            <a:r>
              <a:rPr lang="en-US" dirty="0" smtClean="0"/>
              <a:t>Health systems and governance</a:t>
            </a:r>
          </a:p>
          <a:p>
            <a:r>
              <a:rPr lang="en-GB" dirty="0" smtClean="0"/>
              <a:t>Essential health care services</a:t>
            </a:r>
            <a:endParaRPr lang="en-US" dirty="0" smtClean="0"/>
          </a:p>
          <a:p>
            <a:r>
              <a:rPr lang="en-US" dirty="0" smtClean="0"/>
              <a:t>G</a:t>
            </a:r>
            <a:r>
              <a:rPr lang="sq-AL" dirty="0" smtClean="0"/>
              <a:t>ender equality and social inclusion</a:t>
            </a:r>
            <a:endParaRPr lang="en-US" dirty="0" smtClean="0"/>
          </a:p>
          <a:p>
            <a:r>
              <a:rPr lang="en-US" dirty="0" smtClean="0"/>
              <a:t>H</a:t>
            </a:r>
            <a:r>
              <a:rPr lang="sq-AL" dirty="0" smtClean="0"/>
              <a:t>ealth financing</a:t>
            </a:r>
            <a:r>
              <a:rPr lang="en-US" dirty="0" smtClean="0"/>
              <a:t> &amp; public financial management</a:t>
            </a:r>
          </a:p>
          <a:p>
            <a:r>
              <a:rPr lang="en-US" dirty="0" smtClean="0"/>
              <a:t>In</a:t>
            </a:r>
            <a:r>
              <a:rPr lang="sq-AL" dirty="0" smtClean="0"/>
              <a:t>frastructure</a:t>
            </a:r>
            <a:endParaRPr lang="en-US" dirty="0" smtClean="0"/>
          </a:p>
          <a:p>
            <a:r>
              <a:rPr lang="en-US" dirty="0" smtClean="0"/>
              <a:t>P</a:t>
            </a:r>
            <a:r>
              <a:rPr lang="sq-AL" dirty="0" smtClean="0"/>
              <a:t>rocurement </a:t>
            </a:r>
            <a:endParaRPr lang="en-US" dirty="0" smtClean="0"/>
          </a:p>
          <a:p>
            <a:r>
              <a:rPr lang="en-US" dirty="0" smtClean="0"/>
              <a:t>M</a:t>
            </a:r>
            <a:r>
              <a:rPr lang="sq-AL" dirty="0" smtClean="0"/>
              <a:t>onitoring and evaluation </a:t>
            </a:r>
            <a:endParaRPr lang="en-US" dirty="0" smtClean="0"/>
          </a:p>
          <a:p>
            <a:r>
              <a:rPr lang="en-GB" dirty="0" smtClean="0"/>
              <a:t>Preparations for NHSS (2015-20)</a:t>
            </a:r>
            <a:endParaRPr lang="en-US" dirty="0" smtClean="0"/>
          </a:p>
          <a:p>
            <a:endParaRPr lang="en-US" dirty="0" smtClean="0"/>
          </a:p>
          <a:p>
            <a:endParaRPr lang="en-US" dirty="0" smtClean="0"/>
          </a:p>
          <a:p>
            <a:endParaRPr lang="en-US" dirty="0"/>
          </a:p>
          <a:p>
            <a:endParaRPr lang="en-US" dirty="0" smtClean="0"/>
          </a:p>
          <a:p>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304" y="685800"/>
            <a:ext cx="8491696" cy="9239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097763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sz="3600" dirty="0" smtClean="0"/>
              <a:t>Outputs</a:t>
            </a:r>
            <a:endParaRPr lang="en-US" sz="3600" dirty="0"/>
          </a:p>
        </p:txBody>
      </p:sp>
      <p:sp>
        <p:nvSpPr>
          <p:cNvPr id="3" name="Content Placeholder 2"/>
          <p:cNvSpPr>
            <a:spLocks noGrp="1"/>
          </p:cNvSpPr>
          <p:nvPr>
            <p:ph idx="1"/>
          </p:nvPr>
        </p:nvSpPr>
        <p:spPr>
          <a:xfrm>
            <a:off x="457200" y="1371601"/>
            <a:ext cx="8229600" cy="4800600"/>
          </a:xfrm>
        </p:spPr>
        <p:txBody>
          <a:bodyPr>
            <a:normAutofit fontScale="92500" lnSpcReduction="10000"/>
          </a:bodyPr>
          <a:lstStyle/>
          <a:p>
            <a:pPr algn="just"/>
            <a:r>
              <a:rPr lang="en-US" dirty="0" smtClean="0"/>
              <a:t>Site selection more rational and evidence based</a:t>
            </a:r>
          </a:p>
          <a:p>
            <a:pPr algn="just"/>
            <a:r>
              <a:rPr lang="en-US" dirty="0" smtClean="0"/>
              <a:t>Selection of sites with larger </a:t>
            </a:r>
            <a:r>
              <a:rPr lang="en-US" dirty="0"/>
              <a:t>catchment </a:t>
            </a:r>
            <a:r>
              <a:rPr lang="en-US" dirty="0" smtClean="0"/>
              <a:t>areas and better accessibility, linked to several settlements.</a:t>
            </a:r>
          </a:p>
          <a:p>
            <a:pPr algn="just"/>
            <a:r>
              <a:rPr lang="en-US" dirty="0" smtClean="0"/>
              <a:t>More appropriate site selection</a:t>
            </a:r>
          </a:p>
          <a:p>
            <a:pPr lvl="1" algn="just"/>
            <a:r>
              <a:rPr lang="en-US" dirty="0" smtClean="0"/>
              <a:t>reduced land development costs </a:t>
            </a:r>
          </a:p>
          <a:p>
            <a:pPr lvl="1" algn="just"/>
            <a:r>
              <a:rPr lang="en-US" dirty="0" smtClean="0"/>
              <a:t>sites better sized and accessible</a:t>
            </a:r>
          </a:p>
          <a:p>
            <a:pPr lvl="1" algn="just"/>
            <a:r>
              <a:rPr lang="en-US" dirty="0" smtClean="0"/>
              <a:t>Improved access to utilities</a:t>
            </a:r>
          </a:p>
          <a:p>
            <a:pPr algn="just"/>
            <a:r>
              <a:rPr lang="en-US" dirty="0" smtClean="0"/>
              <a:t>More HFMCs acquiring new lands for HF construction as per the guidelines as a result of strict enforcement of the land selection criteria.</a:t>
            </a:r>
          </a:p>
          <a:p>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41420864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fontScale="90000"/>
          </a:bodyPr>
          <a:lstStyle/>
          <a:p>
            <a:r>
              <a:rPr lang="en-GB" sz="3100" b="1" dirty="0" smtClean="0"/>
              <a:t/>
            </a:r>
            <a:br>
              <a:rPr lang="en-GB" sz="3100" b="1" dirty="0" smtClean="0"/>
            </a:br>
            <a:r>
              <a:rPr lang="en-GB" sz="3100" b="1" dirty="0" smtClean="0"/>
              <a:t>Inputs: Capacity Building in Procurement </a:t>
            </a:r>
            <a:r>
              <a:rPr lang="en-GB" sz="3100" b="1" dirty="0"/>
              <a:t>Planning and </a:t>
            </a:r>
            <a:r>
              <a:rPr lang="en-GB" sz="3100" b="1" dirty="0" smtClean="0"/>
              <a:t> </a:t>
            </a:r>
            <a:r>
              <a:rPr lang="en-GB" sz="3100" b="1" dirty="0"/>
              <a:t>Procurement of </a:t>
            </a:r>
            <a:r>
              <a:rPr lang="en-US" sz="3100" b="1" dirty="0"/>
              <a:t>Civil Works</a:t>
            </a:r>
            <a:r>
              <a:rPr lang="en-US" b="1" dirty="0"/>
              <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r>
              <a:rPr lang="en-GB" dirty="0" smtClean="0"/>
              <a:t>Preparation of consolidated annual procurement plan (CAPP) for civil works.</a:t>
            </a:r>
          </a:p>
          <a:p>
            <a:r>
              <a:rPr lang="en-GB" dirty="0" smtClean="0"/>
              <a:t>Regular monitoring of progress against CAPP. </a:t>
            </a:r>
          </a:p>
          <a:p>
            <a:r>
              <a:rPr lang="en-GB" dirty="0" smtClean="0"/>
              <a:t>Standard bidding documents incl. preparation guidelines developed and distributed to all the DUDBC offices across the country.</a:t>
            </a:r>
          </a:p>
          <a:p>
            <a:r>
              <a:rPr lang="en-US" dirty="0"/>
              <a:t>E-bidding system </a:t>
            </a:r>
            <a:r>
              <a:rPr lang="en-US" dirty="0" smtClean="0"/>
              <a:t>introduced and institutionalized </a:t>
            </a:r>
            <a:r>
              <a:rPr lang="en-US" dirty="0"/>
              <a:t>for procurement of </a:t>
            </a:r>
            <a:r>
              <a:rPr lang="en-US" dirty="0" smtClean="0"/>
              <a:t>civil works</a:t>
            </a:r>
            <a:endParaRPr lang="en-GB" dirty="0" smtClean="0"/>
          </a:p>
          <a:p>
            <a:r>
              <a:rPr lang="en-GB" dirty="0" smtClean="0"/>
              <a:t>Increased joint monitoring </a:t>
            </a:r>
          </a:p>
          <a:p>
            <a:endParaRPr lang="en-GB"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2114671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74639"/>
            <a:ext cx="8229600" cy="1020761"/>
          </a:xfrm>
        </p:spPr>
        <p:txBody>
          <a:bodyPr/>
          <a:lstStyle/>
          <a:p>
            <a:r>
              <a:rPr lang="en-US" dirty="0" smtClean="0"/>
              <a:t>Outputs: </a:t>
            </a:r>
            <a:endParaRPr lang="en-US" dirty="0"/>
          </a:p>
        </p:txBody>
      </p:sp>
      <p:sp>
        <p:nvSpPr>
          <p:cNvPr id="3" name="Content Placeholder 2"/>
          <p:cNvSpPr>
            <a:spLocks noGrp="1"/>
          </p:cNvSpPr>
          <p:nvPr>
            <p:ph idx="1"/>
          </p:nvPr>
        </p:nvSpPr>
        <p:spPr>
          <a:xfrm>
            <a:off x="457200" y="1371601"/>
            <a:ext cx="8229600" cy="4754564"/>
          </a:xfrm>
        </p:spPr>
        <p:txBody>
          <a:bodyPr>
            <a:normAutofit fontScale="85000" lnSpcReduction="10000"/>
          </a:bodyPr>
          <a:lstStyle/>
          <a:p>
            <a:r>
              <a:rPr lang="en-GB" dirty="0" smtClean="0"/>
              <a:t>International competitive bidding (ICB) introduced. </a:t>
            </a:r>
            <a:endParaRPr lang="en-GB" dirty="0"/>
          </a:p>
          <a:p>
            <a:r>
              <a:rPr lang="en-US" dirty="0" smtClean="0"/>
              <a:t>Uniformity achieved in bidding documents across all the division offices; process institutionalized.</a:t>
            </a:r>
          </a:p>
          <a:p>
            <a:r>
              <a:rPr lang="en-US" dirty="0" smtClean="0"/>
              <a:t>Computerized progress reporting system in place in DUDBC</a:t>
            </a:r>
          </a:p>
          <a:p>
            <a:r>
              <a:rPr lang="en-US" dirty="0" smtClean="0"/>
              <a:t>Improved preparation of CAPP; timely submission and approval</a:t>
            </a:r>
          </a:p>
          <a:p>
            <a:r>
              <a:rPr lang="en-GB" dirty="0"/>
              <a:t>Improved construction completion rates with DUDBC taking punitive actions against</a:t>
            </a:r>
            <a:r>
              <a:rPr lang="en-US" dirty="0"/>
              <a:t> delinquent </a:t>
            </a:r>
            <a:r>
              <a:rPr lang="en-US" dirty="0" smtClean="0"/>
              <a:t>contractors</a:t>
            </a:r>
            <a:endParaRPr lang="en-US" dirty="0"/>
          </a:p>
          <a:p>
            <a:r>
              <a:rPr lang="en-GB" dirty="0"/>
              <a:t>DUDBC </a:t>
            </a:r>
            <a:r>
              <a:rPr lang="en-GB" dirty="0" smtClean="0"/>
              <a:t>increases </a:t>
            </a:r>
            <a:r>
              <a:rPr lang="en-GB" dirty="0"/>
              <a:t>div. offices from 25 to </a:t>
            </a:r>
            <a:r>
              <a:rPr lang="en-GB" dirty="0" smtClean="0"/>
              <a:t>35. </a:t>
            </a:r>
            <a:endParaRPr lang="en-GB" dirty="0"/>
          </a:p>
          <a:p>
            <a:r>
              <a:rPr lang="en-GB" dirty="0" smtClean="0"/>
              <a:t>e-bidding reduced price of new contracts by avg. 12%.</a:t>
            </a:r>
            <a:endParaRPr lang="en-US" dirty="0" smtClean="0"/>
          </a:p>
          <a:p>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24066188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fontScale="90000"/>
          </a:bodyPr>
          <a:lstStyle/>
          <a:p>
            <a:r>
              <a:rPr lang="en-US" sz="3600" dirty="0" smtClean="0"/>
              <a:t>Health Infrastructure Information System (HIIS) </a:t>
            </a:r>
            <a:endParaRPr lang="en-US" sz="3600" dirty="0"/>
          </a:p>
        </p:txBody>
      </p:sp>
      <p:sp>
        <p:nvSpPr>
          <p:cNvPr id="3" name="Content Placeholder 2"/>
          <p:cNvSpPr>
            <a:spLocks noGrp="1"/>
          </p:cNvSpPr>
          <p:nvPr>
            <p:ph idx="1"/>
          </p:nvPr>
        </p:nvSpPr>
        <p:spPr/>
        <p:txBody>
          <a:bodyPr>
            <a:normAutofit fontScale="92500" lnSpcReduction="10000"/>
          </a:bodyPr>
          <a:lstStyle/>
          <a:p>
            <a:r>
              <a:rPr lang="en-GB" sz="3000" dirty="0" smtClean="0"/>
              <a:t>HIIS GIS enhanced for more evidence based planning and as a web based system  </a:t>
            </a:r>
            <a:endParaRPr lang="en-GB" sz="3000" dirty="0"/>
          </a:p>
          <a:p>
            <a:r>
              <a:rPr lang="en-GB" sz="3000" dirty="0" smtClean="0"/>
              <a:t>Geographic coordinates of all health facilities including all upgraded health post entered, </a:t>
            </a:r>
          </a:p>
          <a:p>
            <a:r>
              <a:rPr lang="en-GB" sz="3000" dirty="0" smtClean="0"/>
              <a:t>Facility spatial dimensions added. </a:t>
            </a:r>
          </a:p>
          <a:p>
            <a:r>
              <a:rPr lang="en-GB" sz="3000" dirty="0" smtClean="0"/>
              <a:t>60 % of upgraded HPs information collected for the upgraded HIIS using mobile technology </a:t>
            </a:r>
          </a:p>
          <a:p>
            <a:r>
              <a:rPr lang="en-GB" sz="3000" dirty="0" smtClean="0"/>
              <a:t>HIIS </a:t>
            </a:r>
            <a:r>
              <a:rPr lang="en-GB" sz="3000" dirty="0"/>
              <a:t>training for district technical staff </a:t>
            </a:r>
            <a:r>
              <a:rPr lang="en-GB" sz="3000" dirty="0" smtClean="0"/>
              <a:t>in all five regions carried out to </a:t>
            </a:r>
            <a:r>
              <a:rPr lang="en-GB" sz="3000" dirty="0"/>
              <a:t>update records and verify GIS facility </a:t>
            </a:r>
            <a:r>
              <a:rPr lang="en-GB" sz="3000" dirty="0" smtClean="0"/>
              <a:t>coordinates. </a:t>
            </a:r>
            <a:endParaRPr lang="en-GB" sz="3000" dirty="0"/>
          </a:p>
          <a:p>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38571580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8777288" cy="457200"/>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en-US" sz="2800" b="1" dirty="0" smtClean="0"/>
              <a:t>Health Infrastructure Information System (HIIS) - Online</a:t>
            </a:r>
            <a:endParaRPr lang="en-US" sz="2800" b="1" dirty="0"/>
          </a:p>
        </p:txBody>
      </p:sp>
      <p:sp>
        <p:nvSpPr>
          <p:cNvPr id="3" name="Subtitle 2"/>
          <p:cNvSpPr>
            <a:spLocks noGrp="1"/>
          </p:cNvSpPr>
          <p:nvPr>
            <p:ph type="subTitle" idx="1"/>
          </p:nvPr>
        </p:nvSpPr>
        <p:spPr>
          <a:xfrm>
            <a:off x="76200" y="762000"/>
            <a:ext cx="4114800" cy="5425865"/>
          </a:xfrm>
          <a:solidFill>
            <a:schemeClr val="accent3">
              <a:lumMod val="60000"/>
              <a:lumOff val="40000"/>
            </a:schemeClr>
          </a:solidFill>
          <a:ln>
            <a:solidFill>
              <a:schemeClr val="accent1">
                <a:alpha val="96000"/>
              </a:schemeClr>
            </a:solidFill>
          </a:ln>
        </p:spPr>
        <p:txBody>
          <a:bodyPr>
            <a:normAutofit/>
          </a:bodyPr>
          <a:lstStyle/>
          <a:p>
            <a:pPr algn="just"/>
            <a:endParaRPr lang="en-US" sz="1900" dirty="0" smtClean="0"/>
          </a:p>
          <a:p>
            <a:pPr marL="342900" indent="-342900" algn="l">
              <a:buFont typeface="Arial" pitchFamily="34" charset="0"/>
              <a:buChar char="•"/>
            </a:pPr>
            <a:r>
              <a:rPr lang="en-US" sz="1900" dirty="0" smtClean="0">
                <a:solidFill>
                  <a:schemeClr val="tx1">
                    <a:lumMod val="50000"/>
                    <a:lumOff val="50000"/>
                  </a:schemeClr>
                </a:solidFill>
              </a:rPr>
              <a:t>The HIIS has been integrated with web components to disseminate the health facility infrastructure details (Geographic location, Institutional details, building block details) over the public domain via internet. </a:t>
            </a:r>
          </a:p>
          <a:p>
            <a:pPr marL="342900" indent="-342900" algn="l">
              <a:buFont typeface="Arial" pitchFamily="34" charset="0"/>
              <a:buChar char="•"/>
            </a:pPr>
            <a:r>
              <a:rPr lang="en-US" sz="1900" dirty="0" smtClean="0">
                <a:solidFill>
                  <a:schemeClr val="tx1">
                    <a:lumMod val="50000"/>
                    <a:lumOff val="50000"/>
                  </a:schemeClr>
                </a:solidFill>
              </a:rPr>
              <a:t>The online component can be accessed via </a:t>
            </a:r>
            <a:r>
              <a:rPr lang="en-US" sz="1900" dirty="0" err="1" smtClean="0">
                <a:solidFill>
                  <a:schemeClr val="tx1">
                    <a:lumMod val="50000"/>
                    <a:lumOff val="50000"/>
                  </a:schemeClr>
                </a:solidFill>
              </a:rPr>
              <a:t>MoHP</a:t>
            </a:r>
            <a:r>
              <a:rPr lang="en-US" sz="1900" dirty="0" smtClean="0">
                <a:solidFill>
                  <a:schemeClr val="tx1">
                    <a:lumMod val="50000"/>
                    <a:lumOff val="50000"/>
                  </a:schemeClr>
                </a:solidFill>
              </a:rPr>
              <a:t> website </a:t>
            </a:r>
            <a:r>
              <a:rPr lang="en-US" sz="1900" dirty="0" smtClean="0">
                <a:solidFill>
                  <a:schemeClr val="tx1">
                    <a:lumMod val="50000"/>
                    <a:lumOff val="50000"/>
                  </a:schemeClr>
                </a:solidFill>
                <a:hlinkClick r:id="rId2"/>
              </a:rPr>
              <a:t>http://mohp.gov.np/</a:t>
            </a:r>
            <a:r>
              <a:rPr lang="en-US" sz="1900" dirty="0" smtClean="0">
                <a:solidFill>
                  <a:schemeClr val="tx1">
                    <a:lumMod val="50000"/>
                    <a:lumOff val="50000"/>
                  </a:schemeClr>
                </a:solidFill>
              </a:rPr>
              <a:t> by clicking the HIIS banner in the bottom of the homepage.</a:t>
            </a:r>
          </a:p>
          <a:p>
            <a:pPr marL="342900" indent="-342900" algn="l">
              <a:buFont typeface="Arial" pitchFamily="34" charset="0"/>
              <a:buChar char="•"/>
            </a:pPr>
            <a:r>
              <a:rPr lang="en-US" sz="1900" dirty="0" smtClean="0">
                <a:solidFill>
                  <a:schemeClr val="tx1">
                    <a:lumMod val="50000"/>
                    <a:lumOff val="50000"/>
                  </a:schemeClr>
                </a:solidFill>
              </a:rPr>
              <a:t>The HIIS web component can also be accessed via direct link </a:t>
            </a:r>
            <a:r>
              <a:rPr lang="en-US" sz="1900" dirty="0" smtClean="0">
                <a:hlinkClick r:id="rId3"/>
              </a:rPr>
              <a:t>http://hiis.delveis2.com</a:t>
            </a:r>
            <a:endParaRPr lang="en-US" sz="1900" dirty="0" smtClean="0"/>
          </a:p>
          <a:p>
            <a:pPr algn="just"/>
            <a:endParaRPr lang="en-US" dirty="0"/>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05400" y="3200122"/>
            <a:ext cx="4038599" cy="2514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05400" y="762000"/>
            <a:ext cx="3824287" cy="2185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urved Right Arrow 3"/>
          <p:cNvSpPr/>
          <p:nvPr/>
        </p:nvSpPr>
        <p:spPr>
          <a:xfrm>
            <a:off x="4419600" y="2667000"/>
            <a:ext cx="838200" cy="1295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F:\!options\!for the presentation\presentations\полоса внизу.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10833495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sz="3600" dirty="0" smtClean="0"/>
              <a:t>Output:</a:t>
            </a:r>
            <a:endParaRPr lang="en-US" sz="3600" dirty="0"/>
          </a:p>
        </p:txBody>
      </p:sp>
      <p:sp>
        <p:nvSpPr>
          <p:cNvPr id="3" name="Content Placeholder 2"/>
          <p:cNvSpPr>
            <a:spLocks noGrp="1"/>
          </p:cNvSpPr>
          <p:nvPr>
            <p:ph idx="1"/>
          </p:nvPr>
        </p:nvSpPr>
        <p:spPr>
          <a:xfrm>
            <a:off x="457200" y="1295401"/>
            <a:ext cx="8229600" cy="5105400"/>
          </a:xfrm>
        </p:spPr>
        <p:txBody>
          <a:bodyPr>
            <a:normAutofit lnSpcReduction="10000"/>
          </a:bodyPr>
          <a:lstStyle/>
          <a:p>
            <a:r>
              <a:rPr lang="en-US" dirty="0" smtClean="0"/>
              <a:t>Annual selection of facilities for new construction or upgrading by Management Div. carried out using HIIS.</a:t>
            </a:r>
          </a:p>
          <a:p>
            <a:r>
              <a:rPr lang="en-US" dirty="0" smtClean="0"/>
              <a:t>Many other organization using HIIS data for  planning.</a:t>
            </a:r>
          </a:p>
          <a:p>
            <a:r>
              <a:rPr lang="en-US" dirty="0" smtClean="0"/>
              <a:t>Delineation of location of tertiary and secondary level hospitals using HIIS proposed</a:t>
            </a:r>
          </a:p>
          <a:p>
            <a:r>
              <a:rPr lang="en-US" dirty="0" smtClean="0"/>
              <a:t>Very useful for preparing maps and methodology during detailed assessments of health facilities following earthquake. </a:t>
            </a:r>
          </a:p>
          <a:p>
            <a:endParaRPr lang="en-US" dirty="0" smtClean="0"/>
          </a:p>
          <a:p>
            <a:pPr>
              <a:buNone/>
            </a:pPr>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22248001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Autofit/>
          </a:bodyPr>
          <a:lstStyle/>
          <a:p>
            <a:r>
              <a:rPr lang="en-US" sz="2800" dirty="0"/>
              <a:t>Development of Integrated Standard Designs and Guidelines for Construction of </a:t>
            </a:r>
            <a:r>
              <a:rPr lang="en-US" sz="2800" dirty="0" smtClean="0"/>
              <a:t>Health </a:t>
            </a:r>
            <a:r>
              <a:rPr lang="en-US" sz="2800" dirty="0"/>
              <a:t>Facilities</a:t>
            </a:r>
          </a:p>
        </p:txBody>
      </p:sp>
      <p:sp>
        <p:nvSpPr>
          <p:cNvPr id="3" name="Content Placeholder 2"/>
          <p:cNvSpPr>
            <a:spLocks noGrp="1"/>
          </p:cNvSpPr>
          <p:nvPr>
            <p:ph idx="1"/>
          </p:nvPr>
        </p:nvSpPr>
        <p:spPr/>
        <p:txBody>
          <a:bodyPr/>
          <a:lstStyle/>
          <a:p>
            <a:r>
              <a:rPr lang="en-GB" dirty="0" smtClean="0"/>
              <a:t>The assessment </a:t>
            </a:r>
            <a:r>
              <a:rPr lang="en-GB" dirty="0"/>
              <a:t>made to determine the </a:t>
            </a:r>
            <a:r>
              <a:rPr lang="en-GB" dirty="0" err="1"/>
              <a:t>VfM</a:t>
            </a:r>
            <a:r>
              <a:rPr lang="en-GB" dirty="0"/>
              <a:t> from Integrated Design </a:t>
            </a:r>
            <a:r>
              <a:rPr lang="en-GB" dirty="0" smtClean="0"/>
              <a:t>showed </a:t>
            </a:r>
            <a:r>
              <a:rPr lang="en-GB" dirty="0"/>
              <a:t>that </a:t>
            </a:r>
            <a:r>
              <a:rPr lang="en-GB" dirty="0" smtClean="0"/>
              <a:t>their </a:t>
            </a:r>
            <a:r>
              <a:rPr lang="en-GB" dirty="0"/>
              <a:t>introduction </a:t>
            </a:r>
            <a:r>
              <a:rPr lang="en-GB" dirty="0" smtClean="0"/>
              <a:t>for </a:t>
            </a:r>
            <a:r>
              <a:rPr lang="en-GB" dirty="0"/>
              <a:t>new health facilities has reduced the average construction cost per square metre by an estimated 16%. </a:t>
            </a:r>
          </a:p>
          <a:p>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5330594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Y WORKS\06 Institutional\DUDBC works\HB Design Catalogue\HP\006 3D RENDER copy.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4493" t="23611" r="10325" b="27031"/>
          <a:stretch/>
        </p:blipFill>
        <p:spPr bwMode="auto">
          <a:xfrm>
            <a:off x="0" y="-28575"/>
            <a:ext cx="4267200" cy="2009775"/>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USER\Downloads\3d5.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685" t="28746" b="16428"/>
          <a:stretch/>
        </p:blipFill>
        <p:spPr bwMode="auto">
          <a:xfrm>
            <a:off x="1" y="4038600"/>
            <a:ext cx="3252570" cy="1388609"/>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34796"/>
          <a:stretch/>
        </p:blipFill>
        <p:spPr bwMode="auto">
          <a:xfrm rot="16200000">
            <a:off x="6012405" y="-1074195"/>
            <a:ext cx="1905000" cy="4358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9550" y="5797681"/>
            <a:ext cx="5562600" cy="923330"/>
          </a:xfrm>
          <a:prstGeom prst="rect">
            <a:avLst/>
          </a:prstGeom>
          <a:noFill/>
        </p:spPr>
        <p:txBody>
          <a:bodyPr wrap="square" rtlCol="0">
            <a:spAutoFit/>
          </a:bodyPr>
          <a:lstStyle/>
          <a:p>
            <a:r>
              <a:rPr lang="en-US" b="1" dirty="0" smtClean="0">
                <a:latin typeface="Century Gothic" pitchFamily="34" charset="0"/>
              </a:rPr>
              <a:t>STANDARD HEALTH POSTS TYPE DESIGNS</a:t>
            </a:r>
          </a:p>
          <a:p>
            <a:pPr>
              <a:tabLst>
                <a:tab pos="1485900" algn="l"/>
              </a:tabLst>
            </a:pPr>
            <a:r>
              <a:rPr lang="en-US" sz="1200" dirty="0" smtClean="0">
                <a:latin typeface="Century Gothic" pitchFamily="34" charset="0"/>
              </a:rPr>
              <a:t>STANDARD TYPE 	= 520 sqm.</a:t>
            </a:r>
          </a:p>
          <a:p>
            <a:pPr>
              <a:tabLst>
                <a:tab pos="1485900" algn="l"/>
              </a:tabLst>
            </a:pPr>
            <a:r>
              <a:rPr lang="en-US" sz="1200" dirty="0" smtClean="0">
                <a:latin typeface="Century Gothic" pitchFamily="34" charset="0"/>
              </a:rPr>
              <a:t>STANDARD TYPE -1	= 375 sqm</a:t>
            </a:r>
          </a:p>
          <a:p>
            <a:pPr>
              <a:tabLst>
                <a:tab pos="1485900" algn="l"/>
              </a:tabLst>
            </a:pPr>
            <a:r>
              <a:rPr lang="en-US" sz="1200" dirty="0" smtClean="0">
                <a:latin typeface="Century Gothic" pitchFamily="34" charset="0"/>
              </a:rPr>
              <a:t>STANDARD TYPE -2	= 270 sqm. </a:t>
            </a:r>
            <a:endParaRPr lang="en-US" sz="1200" dirty="0">
              <a:latin typeface="Century Gothic" pitchFamily="34" charset="0"/>
            </a:endParaRPr>
          </a:p>
        </p:txBody>
      </p:sp>
      <p:pic>
        <p:nvPicPr>
          <p:cNvPr id="1032" name="Picture 8" descr="F:\type 1 stone masonry aa.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6597" r="-1"/>
          <a:stretch/>
        </p:blipFill>
        <p:spPr bwMode="auto">
          <a:xfrm>
            <a:off x="0" y="1952626"/>
            <a:ext cx="4267200" cy="1940767"/>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413654" y="4648200"/>
            <a:ext cx="2495617" cy="197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6200000">
            <a:off x="6038704" y="1831149"/>
            <a:ext cx="1893270" cy="3150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154123" y="2057400"/>
            <a:ext cx="1685077" cy="261610"/>
          </a:xfrm>
          <a:prstGeom prst="rect">
            <a:avLst/>
          </a:prstGeom>
        </p:spPr>
        <p:txBody>
          <a:bodyPr wrap="none">
            <a:spAutoFit/>
          </a:bodyPr>
          <a:lstStyle/>
          <a:p>
            <a:pPr algn="r">
              <a:tabLst>
                <a:tab pos="1485900" algn="l"/>
              </a:tabLst>
            </a:pPr>
            <a:r>
              <a:rPr lang="en-US" sz="1050" b="1" dirty="0" smtClean="0">
                <a:latin typeface="Century Gothic" pitchFamily="34" charset="0"/>
              </a:rPr>
              <a:t>HP STANDARD TYPE 	</a:t>
            </a:r>
          </a:p>
        </p:txBody>
      </p:sp>
      <p:sp>
        <p:nvSpPr>
          <p:cNvPr id="16" name="Rectangle 15"/>
          <p:cNvSpPr/>
          <p:nvPr/>
        </p:nvSpPr>
        <p:spPr>
          <a:xfrm>
            <a:off x="7132576" y="4352923"/>
            <a:ext cx="1685077" cy="261610"/>
          </a:xfrm>
          <a:prstGeom prst="rect">
            <a:avLst/>
          </a:prstGeom>
        </p:spPr>
        <p:txBody>
          <a:bodyPr wrap="none">
            <a:spAutoFit/>
          </a:bodyPr>
          <a:lstStyle/>
          <a:p>
            <a:pPr algn="r">
              <a:tabLst>
                <a:tab pos="1485900" algn="l"/>
              </a:tabLst>
            </a:pPr>
            <a:r>
              <a:rPr lang="en-US" sz="1050" b="1" dirty="0" smtClean="0">
                <a:latin typeface="Century Gothic" pitchFamily="34" charset="0"/>
              </a:rPr>
              <a:t>HP STANDARD TYPE-1	</a:t>
            </a:r>
          </a:p>
        </p:txBody>
      </p:sp>
      <p:sp>
        <p:nvSpPr>
          <p:cNvPr id="17" name="Rectangle 16"/>
          <p:cNvSpPr/>
          <p:nvPr/>
        </p:nvSpPr>
        <p:spPr>
          <a:xfrm>
            <a:off x="7113526" y="6489070"/>
            <a:ext cx="1685077" cy="261610"/>
          </a:xfrm>
          <a:prstGeom prst="rect">
            <a:avLst/>
          </a:prstGeom>
        </p:spPr>
        <p:txBody>
          <a:bodyPr wrap="none">
            <a:spAutoFit/>
          </a:bodyPr>
          <a:lstStyle/>
          <a:p>
            <a:pPr algn="r">
              <a:tabLst>
                <a:tab pos="1485900" algn="l"/>
              </a:tabLst>
            </a:pPr>
            <a:r>
              <a:rPr lang="en-US" sz="1050" b="1" dirty="0" smtClean="0">
                <a:latin typeface="Century Gothic" pitchFamily="34" charset="0"/>
              </a:rPr>
              <a:t>HP STANDARD TYPE-2	</a:t>
            </a:r>
          </a:p>
        </p:txBody>
      </p:sp>
    </p:spTree>
    <p:extLst>
      <p:ext uri="{BB962C8B-B14F-4D97-AF65-F5344CB8AC3E}">
        <p14:creationId xmlns="" xmlns:p14="http://schemas.microsoft.com/office/powerpoint/2010/main" val="33737202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521607" y="-559712"/>
            <a:ext cx="4381504" cy="5424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descr="E:\MY WORKS\06 Institutional\DUDBC works\Health building design Catalogue\003 catalogue graphics for print\026 dh 51-70 3D.jpe"/>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0780" t="15151" r="6521" b="29166"/>
          <a:stretch/>
        </p:blipFill>
        <p:spPr bwMode="auto">
          <a:xfrm>
            <a:off x="0" y="4495800"/>
            <a:ext cx="4949606" cy="239077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386619" y="4800600"/>
            <a:ext cx="3581400" cy="1477328"/>
          </a:xfrm>
          <a:prstGeom prst="rect">
            <a:avLst/>
          </a:prstGeom>
          <a:noFill/>
        </p:spPr>
        <p:txBody>
          <a:bodyPr wrap="square" rtlCol="0">
            <a:spAutoFit/>
          </a:bodyPr>
          <a:lstStyle/>
          <a:p>
            <a:r>
              <a:rPr lang="en-US" b="1" dirty="0" smtClean="0">
                <a:latin typeface="Century Gothic" pitchFamily="34" charset="0"/>
              </a:rPr>
              <a:t>STANDARD TYPE DESIGNS FOR DISTRICT HOSPITAL</a:t>
            </a:r>
          </a:p>
          <a:p>
            <a:pPr marL="285750" indent="-285750">
              <a:buFont typeface="Arial" pitchFamily="34" charset="0"/>
              <a:buChar char="•"/>
            </a:pPr>
            <a:r>
              <a:rPr lang="en-US" dirty="0" smtClean="0"/>
              <a:t>51-70 BED = 5020.85</a:t>
            </a:r>
          </a:p>
          <a:p>
            <a:pPr marL="285750" indent="-285750">
              <a:buFont typeface="Arial" pitchFamily="34" charset="0"/>
              <a:buChar char="•"/>
            </a:pPr>
            <a:r>
              <a:rPr lang="en-US" dirty="0" smtClean="0"/>
              <a:t>31-50 BED = </a:t>
            </a:r>
            <a:r>
              <a:rPr lang="en-US" dirty="0"/>
              <a:t>3341.23</a:t>
            </a:r>
            <a:endParaRPr lang="en-US" dirty="0" smtClean="0"/>
          </a:p>
          <a:p>
            <a:pPr marL="285750" indent="-285750">
              <a:buFont typeface="Arial" pitchFamily="34" charset="0"/>
              <a:buChar char="•"/>
            </a:pPr>
            <a:r>
              <a:rPr lang="en-US" dirty="0" smtClean="0"/>
              <a:t>15-30 BED = 2525.85</a:t>
            </a:r>
            <a:endParaRPr lang="en-US" dirty="0"/>
          </a:p>
        </p:txBody>
      </p:sp>
    </p:spTree>
    <p:extLst>
      <p:ext uri="{BB962C8B-B14F-4D97-AF65-F5344CB8AC3E}">
        <p14:creationId xmlns="" xmlns:p14="http://schemas.microsoft.com/office/powerpoint/2010/main" val="20606276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Y WORKS\06 Institutional\DUDBC works\Health building design Catalogue\003 catalogue graphics for print\019 phcc 15 bed 3D .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9963" t="19483" r="5482" b="25347"/>
          <a:stretch/>
        </p:blipFill>
        <p:spPr bwMode="auto">
          <a:xfrm>
            <a:off x="-9525" y="0"/>
            <a:ext cx="5419725" cy="253689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5410200" y="5048071"/>
            <a:ext cx="3581400" cy="1200329"/>
          </a:xfrm>
          <a:prstGeom prst="rect">
            <a:avLst/>
          </a:prstGeom>
          <a:noFill/>
        </p:spPr>
        <p:txBody>
          <a:bodyPr wrap="square" rtlCol="0">
            <a:spAutoFit/>
          </a:bodyPr>
          <a:lstStyle/>
          <a:p>
            <a:r>
              <a:rPr lang="en-US" b="1" dirty="0" smtClean="0">
                <a:latin typeface="Century Gothic" pitchFamily="34" charset="0"/>
              </a:rPr>
              <a:t>STANDARD TYPE DESIGNS FOR PRIMARY HEALTH CARE CENTER</a:t>
            </a:r>
          </a:p>
          <a:p>
            <a:pPr marL="285750" indent="-285750">
              <a:buFont typeface="Arial" pitchFamily="34" charset="0"/>
              <a:buChar char="•"/>
            </a:pPr>
            <a:r>
              <a:rPr lang="en-US" dirty="0" smtClean="0"/>
              <a:t>15 BED = 2046.73</a:t>
            </a:r>
          </a:p>
          <a:p>
            <a:pPr marL="285750" indent="-285750">
              <a:buFont typeface="Arial" pitchFamily="34" charset="0"/>
              <a:buChar char="•"/>
            </a:pPr>
            <a:r>
              <a:rPr lang="en-US" dirty="0" smtClean="0"/>
              <a:t>10 BED = </a:t>
            </a:r>
            <a:r>
              <a:rPr lang="en-US" dirty="0"/>
              <a:t>1258.24</a:t>
            </a:r>
            <a:endParaRPr lang="en-US" dirty="0" smtClean="0"/>
          </a:p>
        </p:txBody>
      </p:sp>
      <p:pic>
        <p:nvPicPr>
          <p:cNvPr id="205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6200000">
            <a:off x="823912" y="2376488"/>
            <a:ext cx="3362325" cy="470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59862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501404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34120" y="76200"/>
            <a:ext cx="9075761" cy="967582"/>
          </a:xfrm>
        </p:spPr>
        <p:txBody>
          <a:bodyPr>
            <a:noAutofit/>
          </a:bodyPr>
          <a:lstStyle/>
          <a:p>
            <a:pPr marR="0" lvl="0">
              <a:spcBef>
                <a:spcPts val="0"/>
              </a:spcBef>
              <a:spcAft>
                <a:spcPts val="0"/>
              </a:spcAft>
            </a:pPr>
            <a:r>
              <a:rPr lang="en-US" sz="4000" b="1" dirty="0" smtClean="0">
                <a:solidFill>
                  <a:schemeClr val="accent1">
                    <a:lumMod val="75000"/>
                  </a:schemeClr>
                </a:solidFill>
                <a:effectLst/>
                <a:latin typeface="Raleway" pitchFamily="34" charset="-52"/>
                <a:ea typeface="Calibri"/>
              </a:rPr>
              <a:t>Today’s Presentation </a:t>
            </a:r>
            <a:endParaRPr lang="en-US" sz="4000" b="1" dirty="0">
              <a:solidFill>
                <a:schemeClr val="accent1">
                  <a:lumMod val="75000"/>
                </a:schemeClr>
              </a:solidFill>
              <a:effectLst/>
              <a:latin typeface="Raleway" pitchFamily="34" charset="-52"/>
              <a:ea typeface="Calibri"/>
            </a:endParaRPr>
          </a:p>
        </p:txBody>
      </p:sp>
      <p:sp>
        <p:nvSpPr>
          <p:cNvPr id="3" name="Content Placeholder 2"/>
          <p:cNvSpPr>
            <a:spLocks noGrp="1"/>
          </p:cNvSpPr>
          <p:nvPr>
            <p:ph idx="1"/>
          </p:nvPr>
        </p:nvSpPr>
        <p:spPr>
          <a:xfrm>
            <a:off x="457200" y="1219200"/>
            <a:ext cx="8534400" cy="5410200"/>
          </a:xfrm>
        </p:spPr>
        <p:txBody>
          <a:bodyPr>
            <a:normAutofit/>
          </a:bodyPr>
          <a:lstStyle/>
          <a:p>
            <a:r>
              <a:rPr lang="en-US" dirty="0" smtClean="0"/>
              <a:t>Highlights from selected work steams</a:t>
            </a:r>
          </a:p>
          <a:p>
            <a:r>
              <a:rPr lang="en-US" dirty="0" smtClean="0"/>
              <a:t>Focus on inputs, achievements and possible way forward under NHSS (2015-20)</a:t>
            </a:r>
          </a:p>
          <a:p>
            <a:r>
              <a:rPr lang="en-US" dirty="0" smtClean="0"/>
              <a:t>Assumes knowledge of sector - acronyms!</a:t>
            </a:r>
          </a:p>
          <a:p>
            <a:r>
              <a:rPr lang="en-US" dirty="0" smtClean="0"/>
              <a:t>Folders contains detailed write ups </a:t>
            </a:r>
          </a:p>
          <a:p>
            <a:r>
              <a:rPr lang="en-US" dirty="0" smtClean="0"/>
              <a:t>Pen drives contain all reports and photos</a:t>
            </a:r>
          </a:p>
          <a:p>
            <a:r>
              <a:rPr lang="en-US" dirty="0" smtClean="0"/>
              <a:t>Presentations and video on website next week                        </a:t>
            </a:r>
            <a:r>
              <a:rPr lang="en-US" dirty="0" smtClean="0">
                <a:solidFill>
                  <a:schemeClr val="bg1"/>
                </a:solidFill>
              </a:rPr>
              <a:t>.</a:t>
            </a:r>
            <a:r>
              <a:rPr lang="en-US" dirty="0" smtClean="0"/>
              <a:t>                   </a:t>
            </a:r>
            <a:r>
              <a:rPr lang="en-US" b="1" dirty="0" smtClean="0"/>
              <a:t>www.nhssp.org.np</a:t>
            </a:r>
            <a:r>
              <a:rPr lang="en-US" dirty="0" smtClean="0"/>
              <a:t>   </a:t>
            </a:r>
          </a:p>
          <a:p>
            <a:endParaRPr lang="en-US" dirty="0" smtClean="0"/>
          </a:p>
          <a:p>
            <a:endParaRPr lang="en-US" dirty="0" smtClean="0"/>
          </a:p>
          <a:p>
            <a:endParaRPr lang="en-US" dirty="0"/>
          </a:p>
          <a:p>
            <a:endParaRPr lang="en-US" dirty="0" smtClean="0"/>
          </a:p>
          <a:p>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00" y="6172200"/>
            <a:ext cx="9180000" cy="70479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2304" y="685800"/>
            <a:ext cx="8491696" cy="9239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097763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826675"/>
            <a:ext cx="3581400" cy="2031325"/>
          </a:xfrm>
          <a:prstGeom prst="rect">
            <a:avLst/>
          </a:prstGeom>
          <a:noFill/>
        </p:spPr>
        <p:txBody>
          <a:bodyPr wrap="square" rtlCol="0">
            <a:spAutoFit/>
          </a:bodyPr>
          <a:lstStyle/>
          <a:p>
            <a:r>
              <a:rPr lang="en-US" b="1" dirty="0" smtClean="0">
                <a:latin typeface="Century Gothic" pitchFamily="34" charset="0"/>
              </a:rPr>
              <a:t>STANDARD TYPE DESIGNS FOR POST-EARTHQUAKE RECONSTRUCTION</a:t>
            </a:r>
          </a:p>
          <a:p>
            <a:pPr marL="285750" indent="-285750">
              <a:buFont typeface="Arial" pitchFamily="34" charset="0"/>
              <a:buChar char="•"/>
            </a:pPr>
            <a:r>
              <a:rPr lang="en-US" dirty="0"/>
              <a:t>HEALTH POST – TYPE </a:t>
            </a:r>
            <a:r>
              <a:rPr lang="en-US" dirty="0" smtClean="0"/>
              <a:t>1</a:t>
            </a:r>
          </a:p>
          <a:p>
            <a:pPr marL="285750" indent="-285750">
              <a:buFont typeface="Arial" pitchFamily="34" charset="0"/>
              <a:buChar char="•"/>
            </a:pPr>
            <a:r>
              <a:rPr lang="en-US" dirty="0" smtClean="0"/>
              <a:t>HEALTH POST – TYPE 2</a:t>
            </a:r>
          </a:p>
          <a:p>
            <a:pPr marL="285750" indent="-285750">
              <a:buFont typeface="Arial" pitchFamily="34" charset="0"/>
              <a:buChar char="•"/>
            </a:pPr>
            <a:endParaRPr lang="en-US" dirty="0" smtClean="0"/>
          </a:p>
          <a:p>
            <a:pPr marL="285750" indent="-285750">
              <a:buFont typeface="Arial" pitchFamily="34" charset="0"/>
              <a:buChar char="•"/>
            </a:pPr>
            <a:endParaRPr lang="en-US"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10200" y="3733800"/>
            <a:ext cx="3200400" cy="2385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5375360" y="-930186"/>
            <a:ext cx="2819402" cy="4679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049"/>
          <a:stretch/>
        </p:blipFill>
        <p:spPr bwMode="auto">
          <a:xfrm>
            <a:off x="0" y="0"/>
            <a:ext cx="4359674"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181600" y="6443990"/>
            <a:ext cx="3581400" cy="246221"/>
          </a:xfrm>
          <a:prstGeom prst="rect">
            <a:avLst/>
          </a:prstGeom>
          <a:noFill/>
        </p:spPr>
        <p:txBody>
          <a:bodyPr wrap="square" rtlCol="0">
            <a:spAutoFit/>
          </a:bodyPr>
          <a:lstStyle/>
          <a:p>
            <a:pPr algn="ctr"/>
            <a:r>
              <a:rPr lang="en-US" sz="1000" dirty="0" smtClean="0"/>
              <a:t>PRE-FAB  HEALTH POST – TYPE 2</a:t>
            </a:r>
            <a:endParaRPr lang="en-US" sz="1000" dirty="0"/>
          </a:p>
        </p:txBody>
      </p:sp>
    </p:spTree>
    <p:extLst>
      <p:ext uri="{BB962C8B-B14F-4D97-AF65-F5344CB8AC3E}">
        <p14:creationId xmlns="" xmlns:p14="http://schemas.microsoft.com/office/powerpoint/2010/main" val="35542204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74638"/>
            <a:ext cx="8229600" cy="1401761"/>
          </a:xfrm>
        </p:spPr>
        <p:txBody>
          <a:bodyPr>
            <a:normAutofit fontScale="90000"/>
          </a:bodyPr>
          <a:lstStyle/>
          <a:p>
            <a:r>
              <a:rPr lang="en-GB" b="1" dirty="0" smtClean="0"/>
              <a:t/>
            </a:r>
            <a:br>
              <a:rPr lang="en-GB" b="1" dirty="0" smtClean="0"/>
            </a:br>
            <a:r>
              <a:rPr lang="en-GB" sz="3100" b="1" dirty="0" smtClean="0"/>
              <a:t>Rehabilitation/Construction/Expansion of Central, Zonal </a:t>
            </a:r>
            <a:r>
              <a:rPr lang="en-GB" sz="3100" b="1" dirty="0"/>
              <a:t>and Regional Hospitals</a:t>
            </a:r>
            <a:r>
              <a:rPr lang="en-GB" dirty="0"/>
              <a:t/>
            </a:r>
            <a:br>
              <a:rPr lang="en-GB" dirty="0"/>
            </a:br>
            <a:endParaRPr lang="en-US" dirty="0"/>
          </a:p>
        </p:txBody>
      </p:sp>
      <p:sp>
        <p:nvSpPr>
          <p:cNvPr id="3" name="Content Placeholder 2"/>
          <p:cNvSpPr>
            <a:spLocks noGrp="1"/>
          </p:cNvSpPr>
          <p:nvPr>
            <p:ph idx="1"/>
          </p:nvPr>
        </p:nvSpPr>
        <p:spPr>
          <a:xfrm>
            <a:off x="457200" y="1951037"/>
            <a:ext cx="8229600" cy="4525963"/>
          </a:xfrm>
        </p:spPr>
        <p:txBody>
          <a:bodyPr>
            <a:normAutofit/>
          </a:bodyPr>
          <a:lstStyle/>
          <a:p>
            <a:r>
              <a:rPr lang="en-GB" dirty="0" smtClean="0"/>
              <a:t>Multi-disciplinary </a:t>
            </a:r>
            <a:r>
              <a:rPr lang="en-GB" dirty="0"/>
              <a:t>team formed for assessment </a:t>
            </a:r>
            <a:r>
              <a:rPr lang="en-GB" dirty="0" smtClean="0"/>
              <a:t>and design of </a:t>
            </a:r>
            <a:r>
              <a:rPr lang="en-GB" dirty="0"/>
              <a:t>Bheri, Seti and Surkhet </a:t>
            </a:r>
            <a:r>
              <a:rPr lang="en-GB" dirty="0" smtClean="0"/>
              <a:t>Hospitals. </a:t>
            </a: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1219200"/>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24114056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Seti Zonal Hospital</a:t>
            </a:r>
            <a:endParaRPr lang="en-US" dirty="0"/>
          </a:p>
        </p:txBody>
      </p:sp>
      <p:pic>
        <p:nvPicPr>
          <p:cNvPr id="1026" name="Picture 2" descr="I:\NHSP II\INFRASTRUCTURE NHSSP II\Bheri, Seti, Surkhet and Gangalal Projects Final Drgs\Seti Zonal Hospital_Compilation_15 Dec 2015\3D IMAGE\3D IMAGE\002 SETI ZONAL HOSPITAL.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2053752"/>
            <a:ext cx="8229600" cy="361885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009333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Gangalal</a:t>
            </a:r>
            <a:r>
              <a:rPr lang="en-US" dirty="0" smtClean="0"/>
              <a:t> OPD</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I:\NHSP II\INFRASTRUCTURE NHSSP II\Bheri, Seti, Surkhet and Gangalal Projects Final Drgs\Gangalal NHC_Compilation_15 Dec 2015\ganga Lal 3d pic\02 gangala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544652"/>
            <a:ext cx="8305800" cy="4191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525714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Surkhet Regional Hospital</a:t>
            </a:r>
            <a:endParaRPr lang="en-US" dirty="0"/>
          </a:p>
        </p:txBody>
      </p:sp>
      <p:pic>
        <p:nvPicPr>
          <p:cNvPr id="3074" name="Picture 2" descr="I:\NHSP II\INFRASTRUCTURE NHSSP II\Bheri, Seti, Surkhet and Gangalal Projects Final Drgs\MWRH-Surkhet_Compilation_15 Dec 2015\Surkhet Hospital_3D Model\Surkhet Hospital 3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3476" y="1752600"/>
            <a:ext cx="8383324" cy="441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904141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52400" y="76200"/>
            <a:ext cx="8839200" cy="1143000"/>
          </a:xfrm>
        </p:spPr>
        <p:txBody>
          <a:bodyPr>
            <a:normAutofit/>
          </a:bodyPr>
          <a:lstStyle/>
          <a:p>
            <a:r>
              <a:rPr lang="en-GB" sz="3200" dirty="0" smtClean="0"/>
              <a:t>Procurement: Contract Management System (CMS)</a:t>
            </a:r>
            <a:endParaRPr lang="en-US" sz="3200" dirty="0"/>
          </a:p>
        </p:txBody>
      </p:sp>
      <p:sp>
        <p:nvSpPr>
          <p:cNvPr id="3" name="Content Placeholder 2"/>
          <p:cNvSpPr>
            <a:spLocks noGrp="1"/>
          </p:cNvSpPr>
          <p:nvPr>
            <p:ph idx="1"/>
          </p:nvPr>
        </p:nvSpPr>
        <p:spPr/>
        <p:txBody>
          <a:bodyPr>
            <a:normAutofit fontScale="92500" lnSpcReduction="20000"/>
          </a:bodyPr>
          <a:lstStyle/>
          <a:p>
            <a:r>
              <a:rPr lang="en-GB" dirty="0" smtClean="0"/>
              <a:t>Electronic CMS developed by LMD to help evaluate bids and track procurement status</a:t>
            </a:r>
          </a:p>
          <a:p>
            <a:r>
              <a:rPr lang="en-GB" dirty="0" smtClean="0"/>
              <a:t>CMS links </a:t>
            </a:r>
            <a:r>
              <a:rPr lang="en-GB" dirty="0"/>
              <a:t>to DoHS finance, DoHS divisions, regional/central LMD warehouses and contract managers.</a:t>
            </a:r>
          </a:p>
          <a:p>
            <a:r>
              <a:rPr lang="en-GB" dirty="0" smtClean="0"/>
              <a:t>System generates reports on delivery status to warehouse and demand forecasting (pipeline report).</a:t>
            </a:r>
          </a:p>
          <a:p>
            <a:r>
              <a:rPr lang="en-GB" dirty="0" smtClean="0"/>
              <a:t>Now rolled out nationally with support from H4L.  </a:t>
            </a:r>
            <a:endParaRPr lang="en-GB" dirty="0"/>
          </a:p>
          <a:p>
            <a:r>
              <a:rPr lang="en-GB" dirty="0"/>
              <a:t>Extensive training to LMD staff on </a:t>
            </a:r>
            <a:r>
              <a:rPr lang="en-GB" dirty="0" smtClean="0"/>
              <a:t>CMS, </a:t>
            </a:r>
            <a:r>
              <a:rPr lang="en-GB" dirty="0"/>
              <a:t>procurement +.</a:t>
            </a:r>
          </a:p>
          <a:p>
            <a:endParaRPr lang="en-GB" dirty="0" smtClean="0"/>
          </a:p>
          <a:p>
            <a:pPr marL="0" indent="0">
              <a:buNone/>
            </a:pPr>
            <a:endParaRPr lang="en-GB" dirty="0" smtClean="0"/>
          </a:p>
          <a:p>
            <a:endParaRPr lang="en-GB" dirty="0"/>
          </a:p>
          <a:p>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41117258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sz="3600" dirty="0" smtClean="0"/>
              <a:t>Web-based Technical Specifications Bank</a:t>
            </a:r>
            <a:endParaRPr lang="en-US" sz="3600" dirty="0"/>
          </a:p>
        </p:txBody>
      </p:sp>
      <p:sp>
        <p:nvSpPr>
          <p:cNvPr id="3" name="Content Placeholder 2"/>
          <p:cNvSpPr>
            <a:spLocks noGrp="1"/>
          </p:cNvSpPr>
          <p:nvPr>
            <p:ph idx="1"/>
          </p:nvPr>
        </p:nvSpPr>
        <p:spPr/>
        <p:txBody>
          <a:bodyPr>
            <a:normAutofit fontScale="85000" lnSpcReduction="10000"/>
          </a:bodyPr>
          <a:lstStyle/>
          <a:p>
            <a:r>
              <a:rPr lang="en-GB" dirty="0" smtClean="0"/>
              <a:t>Technical specification bank developed by LMD to improve the quality and efficiency of procurement</a:t>
            </a:r>
          </a:p>
          <a:p>
            <a:r>
              <a:rPr lang="en-GB" dirty="0" smtClean="0"/>
              <a:t>1532 entries </a:t>
            </a:r>
            <a:r>
              <a:rPr lang="en-US" dirty="0" smtClean="0"/>
              <a:t>(472 pharmaceuticals and 1060 equipment)</a:t>
            </a:r>
            <a:r>
              <a:rPr lang="en-GB" dirty="0" smtClean="0"/>
              <a:t>.  </a:t>
            </a:r>
          </a:p>
          <a:p>
            <a:r>
              <a:rPr lang="en-US" dirty="0" smtClean="0"/>
              <a:t>Value for money case study showed minimum return of £2.6 for every £1.0 invested  </a:t>
            </a:r>
          </a:p>
          <a:p>
            <a:r>
              <a:rPr lang="en-GB" dirty="0" smtClean="0"/>
              <a:t>Over 2000 user downloads from Nepal and SAARC region.</a:t>
            </a:r>
          </a:p>
          <a:p>
            <a:r>
              <a:rPr lang="en-GB" dirty="0" smtClean="0"/>
              <a:t>Regional support to strengthen supply chain management (cold chains; warehouses, DHOs etc) also provided.</a:t>
            </a:r>
          </a:p>
          <a:p>
            <a:pPr>
              <a:buNone/>
            </a:pPr>
            <a:endParaRPr lang="en-US" dirty="0"/>
          </a:p>
        </p:txBody>
      </p:sp>
      <p:pic>
        <p:nvPicPr>
          <p:cNvPr id="4"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 y="0"/>
            <a:ext cx="9143490" cy="503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Procurement Reform</a:t>
            </a:r>
            <a:endParaRPr lang="en-US" dirty="0"/>
          </a:p>
        </p:txBody>
      </p:sp>
      <p:sp>
        <p:nvSpPr>
          <p:cNvPr id="3" name="Content Placeholder 2"/>
          <p:cNvSpPr>
            <a:spLocks noGrp="1"/>
          </p:cNvSpPr>
          <p:nvPr>
            <p:ph idx="1"/>
          </p:nvPr>
        </p:nvSpPr>
        <p:spPr>
          <a:xfrm>
            <a:off x="457200" y="1600201"/>
            <a:ext cx="8382000" cy="4648199"/>
          </a:xfrm>
        </p:spPr>
        <p:txBody>
          <a:bodyPr>
            <a:normAutofit lnSpcReduction="10000"/>
          </a:bodyPr>
          <a:lstStyle/>
          <a:p>
            <a:r>
              <a:rPr lang="en-US" dirty="0" smtClean="0"/>
              <a:t>Procurement reform concept paper developed and endorsed by </a:t>
            </a:r>
            <a:r>
              <a:rPr lang="en-US" dirty="0" err="1" smtClean="0"/>
              <a:t>MoHP</a:t>
            </a:r>
            <a:r>
              <a:rPr lang="en-US" dirty="0" smtClean="0"/>
              <a:t> to be taken forward under NHSS (2015-20)</a:t>
            </a:r>
          </a:p>
          <a:p>
            <a:r>
              <a:rPr lang="en-US" dirty="0" smtClean="0"/>
              <a:t>O&amp;M study linked to procurement reform planned</a:t>
            </a:r>
          </a:p>
          <a:p>
            <a:r>
              <a:rPr lang="en-US" dirty="0" smtClean="0"/>
              <a:t>Consolidated annual procurement plan (CAPP) introduced and prepared for last 3 years leading to improved procurement efficiencies through bulk purchase and economies of scale.</a:t>
            </a:r>
          </a:p>
          <a:p>
            <a:pPr>
              <a:buNone/>
            </a:pPr>
            <a:endParaRPr lang="en-US" dirty="0"/>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 y="6172202"/>
            <a:ext cx="914349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6077" y="838202"/>
            <a:ext cx="8457923"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22834379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options\!for the presentation\presentations\низ_широкий.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00" y="1455935"/>
            <a:ext cx="9180000" cy="542333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81600" y="5029200"/>
            <a:ext cx="3352800" cy="982465"/>
          </a:xfrm>
        </p:spPr>
        <p:txBody>
          <a:bodyPr/>
          <a:lstStyle/>
          <a:p>
            <a:pPr algn="l"/>
            <a:r>
              <a:rPr lang="en-US" b="1" dirty="0" smtClean="0">
                <a:solidFill>
                  <a:schemeClr val="bg1"/>
                </a:solidFill>
                <a:latin typeface="Raleway" pitchFamily="34" charset="-52"/>
              </a:rPr>
              <a:t>Thank you</a:t>
            </a:r>
            <a:endParaRPr lang="en-US" b="1" dirty="0">
              <a:solidFill>
                <a:schemeClr val="bg1"/>
              </a:solidFill>
              <a:latin typeface="Raleway" pitchFamily="34" charset="-52"/>
            </a:endParaRPr>
          </a:p>
        </p:txBody>
      </p:sp>
    </p:spTree>
    <p:extLst>
      <p:ext uri="{BB962C8B-B14F-4D97-AF65-F5344CB8AC3E}">
        <p14:creationId xmlns="" xmlns:p14="http://schemas.microsoft.com/office/powerpoint/2010/main" val="16572997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ptions\!for the presentation\presentations\низ_широкий.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55935"/>
            <a:ext cx="9144000" cy="540206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685800" y="2895600"/>
            <a:ext cx="7772400" cy="1828800"/>
          </a:xfrm>
        </p:spPr>
        <p:txBody>
          <a:bodyPr>
            <a:noAutofit/>
          </a:bodyPr>
          <a:lstStyle/>
          <a:p>
            <a:r>
              <a:rPr lang="en-US" sz="4600" b="1" dirty="0" smtClean="0">
                <a:solidFill>
                  <a:schemeClr val="bg1"/>
                </a:solidFill>
                <a:latin typeface="Raleway" pitchFamily="34" charset="-52"/>
              </a:rPr>
              <a:t>Gender Equality and Social Inclusion (GESI)</a:t>
            </a:r>
            <a:endParaRPr lang="en-US" sz="4600" b="1" dirty="0">
              <a:solidFill>
                <a:schemeClr val="bg1"/>
              </a:solidFill>
              <a:latin typeface="Raleway" pitchFamily="34" charset="-52"/>
            </a:endParaRPr>
          </a:p>
        </p:txBody>
      </p:sp>
      <p:sp>
        <p:nvSpPr>
          <p:cNvPr id="3" name="Subtitle 2"/>
          <p:cNvSpPr>
            <a:spLocks noGrp="1"/>
          </p:cNvSpPr>
          <p:nvPr>
            <p:ph type="subTitle" idx="1"/>
          </p:nvPr>
        </p:nvSpPr>
        <p:spPr>
          <a:xfrm>
            <a:off x="1371600" y="4953000"/>
            <a:ext cx="6400800" cy="1219200"/>
          </a:xfrm>
        </p:spPr>
        <p:txBody>
          <a:bodyPr/>
          <a:lstStyle/>
          <a:p>
            <a:r>
              <a:rPr lang="en-US" dirty="0" smtClean="0">
                <a:solidFill>
                  <a:schemeClr val="bg1">
                    <a:lumMod val="95000"/>
                  </a:schemeClr>
                </a:solidFill>
                <a:latin typeface="Raleway" pitchFamily="34" charset="-52"/>
              </a:rPr>
              <a:t> </a:t>
            </a:r>
            <a:endParaRPr lang="en-US" dirty="0">
              <a:solidFill>
                <a:schemeClr val="bg1">
                  <a:lumMod val="95000"/>
                </a:schemeClr>
              </a:solidFill>
              <a:latin typeface="Raleway" pitchFamily="34" charset="-52"/>
            </a:endParaRPr>
          </a:p>
        </p:txBody>
      </p:sp>
      <p:pic>
        <p:nvPicPr>
          <p:cNvPr id="1031" name="Picture 7" descr="F:\!options\!for the presentation\presentations\шапка_узкая.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393" y="228600"/>
            <a:ext cx="9125607" cy="106673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Greg\Documents\1. NHSSP\2. QA\4. Standards and Templates\1. QA Approach\Branding\Logos\MoHP.JPG"/>
          <p:cNvPicPr>
            <a:picLocks noChangeAspect="1" noChangeArrowheads="1"/>
          </p:cNvPicPr>
          <p:nvPr/>
        </p:nvPicPr>
        <p:blipFill>
          <a:blip r:embed="rId4" cstate="print"/>
          <a:srcRect/>
          <a:stretch>
            <a:fillRect/>
          </a:stretch>
        </p:blipFill>
        <p:spPr bwMode="auto">
          <a:xfrm>
            <a:off x="381000" y="219757"/>
            <a:ext cx="1351561" cy="1194706"/>
          </a:xfrm>
          <a:prstGeom prst="rect">
            <a:avLst/>
          </a:prstGeom>
          <a:noFill/>
        </p:spPr>
      </p:pic>
    </p:spTree>
    <p:extLst>
      <p:ext uri="{BB962C8B-B14F-4D97-AF65-F5344CB8AC3E}">
        <p14:creationId xmlns:p14="http://schemas.microsoft.com/office/powerpoint/2010/main" xmlns="" val="2650339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options\!for the presentation\presentations\низ_широкий.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00" y="1455935"/>
            <a:ext cx="9180000" cy="542333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81600" y="5029200"/>
            <a:ext cx="3352800" cy="982465"/>
          </a:xfrm>
        </p:spPr>
        <p:txBody>
          <a:bodyPr/>
          <a:lstStyle/>
          <a:p>
            <a:pPr algn="l"/>
            <a:r>
              <a:rPr lang="en-US" b="1" dirty="0" smtClean="0">
                <a:solidFill>
                  <a:schemeClr val="bg1"/>
                </a:solidFill>
                <a:latin typeface="Raleway" pitchFamily="34" charset="-52"/>
              </a:rPr>
              <a:t>Thank you</a:t>
            </a:r>
            <a:endParaRPr lang="en-US" b="1" dirty="0">
              <a:solidFill>
                <a:schemeClr val="bg1"/>
              </a:solidFill>
              <a:latin typeface="Raleway" pitchFamily="34" charset="-52"/>
            </a:endParaRPr>
          </a:p>
        </p:txBody>
      </p:sp>
      <p:pic>
        <p:nvPicPr>
          <p:cNvPr id="3080" name="Picture 8"/>
          <p:cNvPicPr>
            <a:picLocks noChangeAspect="1" noChangeArrowheads="1"/>
          </p:cNvPicPr>
          <p:nvPr/>
        </p:nvPicPr>
        <p:blipFill>
          <a:blip r:embed="rId3" cstate="print"/>
          <a:stretch>
            <a:fillRect/>
          </a:stretch>
        </p:blipFill>
        <p:spPr bwMode="auto">
          <a:xfrm>
            <a:off x="0" y="0"/>
            <a:ext cx="9144000"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572997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28600"/>
            <a:ext cx="8229600" cy="838200"/>
          </a:xfrm>
        </p:spPr>
        <p:txBody>
          <a:bodyPr>
            <a:normAutofit/>
          </a:bodyPr>
          <a:lstStyle/>
          <a:p>
            <a:r>
              <a:rPr lang="en-US" b="1" dirty="0" smtClean="0">
                <a:solidFill>
                  <a:schemeClr val="accent1">
                    <a:lumMod val="75000"/>
                  </a:schemeClr>
                </a:solidFill>
                <a:latin typeface="Raleway" pitchFamily="34" charset="-52"/>
              </a:rPr>
              <a:t>Overview</a:t>
            </a:r>
            <a:endParaRPr lang="en-US" b="1" dirty="0">
              <a:solidFill>
                <a:schemeClr val="accent1">
                  <a:lumMod val="75000"/>
                </a:schemeClr>
              </a:solidFill>
              <a:latin typeface="Raleway" pitchFamily="34" charset="-52"/>
            </a:endParaRPr>
          </a:p>
        </p:txBody>
      </p:sp>
      <p:sp>
        <p:nvSpPr>
          <p:cNvPr id="3" name="Content Placeholder 2"/>
          <p:cNvSpPr>
            <a:spLocks noGrp="1"/>
          </p:cNvSpPr>
          <p:nvPr>
            <p:ph idx="1"/>
          </p:nvPr>
        </p:nvSpPr>
        <p:spPr>
          <a:xfrm>
            <a:off x="457200" y="1981200"/>
            <a:ext cx="8305800" cy="3428999"/>
          </a:xfrm>
        </p:spPr>
        <p:txBody>
          <a:bodyPr>
            <a:normAutofit/>
          </a:bodyPr>
          <a:lstStyle/>
          <a:p>
            <a:pPr marL="514350" indent="-514350">
              <a:buClr>
                <a:schemeClr val="accent1">
                  <a:lumMod val="75000"/>
                </a:schemeClr>
              </a:buClr>
              <a:buFont typeface="+mj-lt"/>
              <a:buAutoNum type="arabicPeriod"/>
            </a:pPr>
            <a:r>
              <a:rPr lang="en-US" dirty="0">
                <a:latin typeface="Raleway" pitchFamily="34" charset="-52"/>
              </a:rPr>
              <a:t>Integrating </a:t>
            </a:r>
            <a:r>
              <a:rPr lang="en-US" dirty="0" err="1">
                <a:latin typeface="Raleway" pitchFamily="34" charset="-52"/>
              </a:rPr>
              <a:t>GESI</a:t>
            </a:r>
            <a:r>
              <a:rPr lang="en-US" dirty="0">
                <a:latin typeface="Raleway" pitchFamily="34" charset="-52"/>
              </a:rPr>
              <a:t> into the health system</a:t>
            </a:r>
          </a:p>
          <a:p>
            <a:pPr marL="514350" indent="-514350">
              <a:buClr>
                <a:schemeClr val="accent1">
                  <a:lumMod val="75000"/>
                </a:schemeClr>
              </a:buClr>
              <a:buFont typeface="+mj-lt"/>
              <a:buAutoNum type="arabicPeriod"/>
            </a:pPr>
            <a:r>
              <a:rPr lang="en-US" dirty="0" smtClean="0">
                <a:latin typeface="Raleway" pitchFamily="34" charset="-52"/>
              </a:rPr>
              <a:t>Gender based violence (GBV): </a:t>
            </a:r>
            <a:r>
              <a:rPr lang="en-US" dirty="0">
                <a:latin typeface="Raleway" pitchFamily="34" charset="-52"/>
              </a:rPr>
              <a:t>One Stop Crisis Management Centres (</a:t>
            </a:r>
            <a:r>
              <a:rPr lang="en-US" dirty="0" smtClean="0">
                <a:latin typeface="Raleway" pitchFamily="34" charset="-52"/>
              </a:rPr>
              <a:t>OCMCs)</a:t>
            </a:r>
            <a:endParaRPr lang="en-US" dirty="0">
              <a:latin typeface="Raleway" pitchFamily="34" charset="-52"/>
            </a:endParaRPr>
          </a:p>
          <a:p>
            <a:pPr marL="514350" indent="-514350">
              <a:buClr>
                <a:schemeClr val="accent1">
                  <a:lumMod val="75000"/>
                </a:schemeClr>
              </a:buClr>
              <a:buFont typeface="+mj-lt"/>
              <a:buAutoNum type="arabicPeriod"/>
            </a:pPr>
            <a:r>
              <a:rPr lang="en-US" dirty="0">
                <a:latin typeface="Raleway" pitchFamily="34" charset="-52"/>
              </a:rPr>
              <a:t>Social Service </a:t>
            </a:r>
            <a:r>
              <a:rPr lang="en-US" dirty="0" smtClean="0">
                <a:latin typeface="Raleway" pitchFamily="34" charset="-52"/>
              </a:rPr>
              <a:t>Units </a:t>
            </a:r>
            <a:r>
              <a:rPr lang="en-US" dirty="0">
                <a:latin typeface="Raleway" pitchFamily="34" charset="-52"/>
              </a:rPr>
              <a:t>(</a:t>
            </a:r>
            <a:r>
              <a:rPr lang="en-US" dirty="0" smtClean="0">
                <a:latin typeface="Raleway" pitchFamily="34" charset="-52"/>
              </a:rPr>
              <a:t>SSUs)</a:t>
            </a:r>
            <a:endParaRPr lang="en-US" dirty="0">
              <a:latin typeface="Raleway" pitchFamily="34" charset="-52"/>
            </a:endParaRPr>
          </a:p>
          <a:p>
            <a:pPr marL="514350" indent="-514350">
              <a:buClr>
                <a:schemeClr val="accent1">
                  <a:lumMod val="75000"/>
                </a:schemeClr>
              </a:buClr>
              <a:buFont typeface="+mj-lt"/>
              <a:buAutoNum type="arabicPeriod"/>
            </a:pPr>
            <a:r>
              <a:rPr lang="en-US" dirty="0" smtClean="0">
                <a:latin typeface="Raleway" pitchFamily="34" charset="-52"/>
              </a:rPr>
              <a:t>Social auditing</a:t>
            </a: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8382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36890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1085833"/>
            <a:ext cx="9180000" cy="5412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533400" y="157162"/>
            <a:ext cx="8229600" cy="838200"/>
          </a:xfrm>
        </p:spPr>
        <p:txBody>
          <a:bodyPr>
            <a:normAutofit fontScale="90000"/>
          </a:bodyPr>
          <a:lstStyle/>
          <a:p>
            <a:r>
              <a:rPr lang="en-US" sz="3200" b="1" dirty="0" smtClean="0">
                <a:solidFill>
                  <a:schemeClr val="accent1">
                    <a:lumMod val="75000"/>
                  </a:schemeClr>
                </a:solidFill>
                <a:latin typeface="Raleway" pitchFamily="34" charset="-52"/>
              </a:rPr>
              <a:t>Integrating </a:t>
            </a:r>
            <a:r>
              <a:rPr lang="en-US" sz="3200" b="1" dirty="0" err="1" smtClean="0">
                <a:solidFill>
                  <a:schemeClr val="accent1">
                    <a:lumMod val="75000"/>
                  </a:schemeClr>
                </a:solidFill>
                <a:latin typeface="Raleway" pitchFamily="34" charset="-52"/>
              </a:rPr>
              <a:t>GESI</a:t>
            </a:r>
            <a:r>
              <a:rPr lang="en-US" sz="3200" b="1" dirty="0" smtClean="0">
                <a:solidFill>
                  <a:schemeClr val="accent1">
                    <a:lumMod val="75000"/>
                  </a:schemeClr>
                </a:solidFill>
                <a:latin typeface="Raleway" pitchFamily="34" charset="-52"/>
              </a:rPr>
              <a:t> into Health System: Why?</a:t>
            </a:r>
            <a:endParaRPr lang="en-US" sz="3200" b="1" dirty="0">
              <a:solidFill>
                <a:schemeClr val="accent1">
                  <a:lumMod val="75000"/>
                </a:schemeClr>
              </a:solidFill>
              <a:latin typeface="Raleway" pitchFamily="34" charset="-52"/>
            </a:endParaRPr>
          </a:p>
        </p:txBody>
      </p:sp>
      <p:pic>
        <p:nvPicPr>
          <p:cNvPr id="6" name="Picture 2" descr="F:\!options\!for the presentation\presentations\полоса внизу.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90082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2400"/>
            <a:ext cx="8229600" cy="830681"/>
          </a:xfrm>
        </p:spPr>
        <p:txBody>
          <a:bodyPr/>
          <a:lstStyle/>
          <a:p>
            <a:r>
              <a:rPr lang="en-US" b="1" dirty="0" smtClean="0">
                <a:solidFill>
                  <a:schemeClr val="accent1">
                    <a:lumMod val="75000"/>
                  </a:schemeClr>
                </a:solidFill>
                <a:latin typeface="Raleway" pitchFamily="34" charset="-52"/>
              </a:rPr>
              <a:t>Key Inputs</a:t>
            </a:r>
            <a:endParaRPr lang="en-US" b="1" dirty="0">
              <a:solidFill>
                <a:schemeClr val="accent1">
                  <a:lumMod val="75000"/>
                </a:schemeClr>
              </a:solidFill>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09600" y="1219200"/>
            <a:ext cx="8077200" cy="5204894"/>
          </a:xfrm>
        </p:spPr>
        <p:txBody>
          <a:bodyPr>
            <a:normAutofit/>
          </a:bodyPr>
          <a:lstStyle/>
          <a:p>
            <a:pPr marL="0" indent="0">
              <a:buNone/>
            </a:pPr>
            <a:r>
              <a:rPr lang="en-US" sz="2500" dirty="0">
                <a:latin typeface="Raleway" pitchFamily="34" charset="-52"/>
              </a:rPr>
              <a:t>Technical assistance and financial support </a:t>
            </a:r>
            <a:r>
              <a:rPr lang="en-US" sz="2500" dirty="0" smtClean="0">
                <a:latin typeface="Raleway" pitchFamily="34" charset="-52"/>
              </a:rPr>
              <a:t>to</a:t>
            </a:r>
            <a:r>
              <a:rPr lang="en-US" sz="2500" u="sng" dirty="0" smtClean="0">
                <a:latin typeface="Raleway" pitchFamily="34" charset="-52"/>
              </a:rPr>
              <a:t>:</a:t>
            </a:r>
          </a:p>
          <a:p>
            <a:pPr>
              <a:buBlip>
                <a:blip r:embed="rId5"/>
              </a:buBlip>
            </a:pPr>
            <a:r>
              <a:rPr lang="en-US" sz="2500" dirty="0" smtClean="0">
                <a:latin typeface="Raleway" pitchFamily="34" charset="-52"/>
              </a:rPr>
              <a:t>Design and </a:t>
            </a:r>
            <a:r>
              <a:rPr lang="en-US" sz="2500" dirty="0" err="1" smtClean="0">
                <a:latin typeface="Raleway" pitchFamily="34" charset="-52"/>
              </a:rPr>
              <a:t>operationalise</a:t>
            </a:r>
            <a:r>
              <a:rPr lang="en-US" sz="2500" dirty="0" smtClean="0">
                <a:latin typeface="Raleway" pitchFamily="34" charset="-52"/>
              </a:rPr>
              <a:t> institutional structure for integrating GESI in health sector.</a:t>
            </a:r>
          </a:p>
          <a:p>
            <a:pPr>
              <a:buBlip>
                <a:blip r:embed="rId5"/>
              </a:buBlip>
            </a:pPr>
            <a:r>
              <a:rPr lang="en-US" sz="2500" dirty="0" smtClean="0">
                <a:latin typeface="Raleway" pitchFamily="34" charset="-52"/>
              </a:rPr>
              <a:t>Develop GESI Operational Guidelines to implement </a:t>
            </a:r>
            <a:r>
              <a:rPr lang="en-US" sz="2500" dirty="0" err="1" smtClean="0">
                <a:latin typeface="Raleway" pitchFamily="34" charset="-52"/>
              </a:rPr>
              <a:t>MoH</a:t>
            </a:r>
            <a:r>
              <a:rPr lang="en-US" sz="2500" dirty="0" smtClean="0">
                <a:latin typeface="Raleway" pitchFamily="34" charset="-52"/>
              </a:rPr>
              <a:t> GESI Strategy.</a:t>
            </a:r>
          </a:p>
          <a:p>
            <a:pPr>
              <a:buBlip>
                <a:blip r:embed="rId5"/>
              </a:buBlip>
            </a:pPr>
            <a:r>
              <a:rPr lang="en-US" sz="2500" dirty="0" smtClean="0">
                <a:latin typeface="Raleway" pitchFamily="34" charset="-52"/>
              </a:rPr>
              <a:t>Train and orientate </a:t>
            </a:r>
            <a:r>
              <a:rPr lang="en-US" sz="2500" dirty="0" err="1" smtClean="0">
                <a:latin typeface="Raleway" pitchFamily="34" charset="-52"/>
              </a:rPr>
              <a:t>MoH</a:t>
            </a:r>
            <a:r>
              <a:rPr lang="en-US" sz="2500" dirty="0" smtClean="0">
                <a:latin typeface="Raleway" pitchFamily="34" charset="-52"/>
              </a:rPr>
              <a:t> and </a:t>
            </a:r>
            <a:r>
              <a:rPr lang="en-US" sz="2500" dirty="0" err="1" smtClean="0">
                <a:latin typeface="Raleway" pitchFamily="34" charset="-52"/>
              </a:rPr>
              <a:t>DoHS</a:t>
            </a:r>
            <a:r>
              <a:rPr lang="en-US" sz="2500" dirty="0" smtClean="0">
                <a:latin typeface="Raleway" pitchFamily="34" charset="-52"/>
              </a:rPr>
              <a:t> GESI focal persons, Regional Directorates, district supervisors, and D/PHOs.</a:t>
            </a:r>
          </a:p>
          <a:p>
            <a:pPr>
              <a:buBlip>
                <a:blip r:embed="rId5"/>
              </a:buBlip>
            </a:pPr>
            <a:r>
              <a:rPr lang="en-US" sz="2500" dirty="0" smtClean="0">
                <a:latin typeface="Raleway" pitchFamily="34" charset="-52"/>
              </a:rPr>
              <a:t>Integrate GESI into </a:t>
            </a:r>
            <a:r>
              <a:rPr lang="en-US" sz="2500" dirty="0">
                <a:latin typeface="Raleway" pitchFamily="34" charset="-52"/>
              </a:rPr>
              <a:t>NHTC's </a:t>
            </a:r>
            <a:r>
              <a:rPr lang="en-US" sz="2500" dirty="0" smtClean="0">
                <a:latin typeface="Raleway" pitchFamily="34" charset="-52"/>
              </a:rPr>
              <a:t>in-service training curricula; capacity building of NHTC and RHTC staff.</a:t>
            </a:r>
            <a:endParaRPr lang="en-US" sz="2500" dirty="0">
              <a:latin typeface="Raleway" pitchFamily="34" charset="-52"/>
            </a:endParaRPr>
          </a:p>
          <a:p>
            <a:pPr>
              <a:buBlip>
                <a:blip r:embed="rId5"/>
              </a:buBlip>
            </a:pPr>
            <a:r>
              <a:rPr lang="en-US" sz="2500" dirty="0" smtClean="0">
                <a:latin typeface="Raleway" pitchFamily="34" charset="-52"/>
              </a:rPr>
              <a:t>Integrate GESI into the revised HMIS.</a:t>
            </a:r>
          </a:p>
          <a:p>
            <a:pPr marL="0" indent="0">
              <a:buNone/>
            </a:pPr>
            <a:endParaRPr lang="en-US" dirty="0" smtClean="0">
              <a:latin typeface="Raleway" pitchFamily="34" charset="-52"/>
            </a:endParaRPr>
          </a:p>
          <a:p>
            <a:endParaRPr lang="en-US" dirty="0" smtClean="0">
              <a:latin typeface="Raleway" pitchFamily="34" charset="-52"/>
            </a:endParaRPr>
          </a:p>
          <a:p>
            <a:endParaRPr lang="en-US" dirty="0">
              <a:latin typeface="Raleway" pitchFamily="34" charset="-52"/>
            </a:endParaRPr>
          </a:p>
        </p:txBody>
      </p:sp>
    </p:spTree>
    <p:extLst>
      <p:ext uri="{BB962C8B-B14F-4D97-AF65-F5344CB8AC3E}">
        <p14:creationId xmlns:p14="http://schemas.microsoft.com/office/powerpoint/2010/main" xmlns="" val="37047928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9919"/>
            <a:ext cx="8229600" cy="830681"/>
          </a:xfrm>
        </p:spPr>
        <p:txBody>
          <a:bodyPr>
            <a:normAutofit/>
          </a:bodyPr>
          <a:lstStyle/>
          <a:p>
            <a:pPr marR="0" lvl="0">
              <a:spcBef>
                <a:spcPts val="0"/>
              </a:spcBef>
              <a:spcAft>
                <a:spcPts val="0"/>
              </a:spcAft>
            </a:pPr>
            <a:r>
              <a:rPr lang="en-US" b="1" dirty="0" smtClean="0">
                <a:solidFill>
                  <a:srgbClr val="1F497D"/>
                </a:solidFill>
                <a:latin typeface="Raleway" pitchFamily="34" charset="-52"/>
                <a:ea typeface="Calibri"/>
              </a:rPr>
              <a:t>Major Achievements</a:t>
            </a:r>
            <a:endParaRPr lang="en-US" sz="4800" b="1" dirty="0">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09600" y="1219200"/>
            <a:ext cx="8229600" cy="4953000"/>
          </a:xfrm>
        </p:spPr>
        <p:txBody>
          <a:bodyPr>
            <a:noAutofit/>
          </a:bodyPr>
          <a:lstStyle/>
          <a:p>
            <a:pPr marL="0" indent="0">
              <a:buNone/>
            </a:pPr>
            <a:r>
              <a:rPr lang="en-US" sz="2800" b="1" dirty="0" smtClean="0">
                <a:solidFill>
                  <a:schemeClr val="accent1">
                    <a:lumMod val="75000"/>
                  </a:schemeClr>
                </a:solidFill>
                <a:latin typeface="Raleway" pitchFamily="34" charset="-52"/>
              </a:rPr>
              <a:t>Institutional structure:</a:t>
            </a:r>
          </a:p>
          <a:p>
            <a:pPr>
              <a:buBlip>
                <a:blip r:embed="rId5"/>
              </a:buBlip>
            </a:pPr>
            <a:r>
              <a:rPr lang="en-US" sz="2800" dirty="0">
                <a:latin typeface="Raleway" pitchFamily="34" charset="-52"/>
              </a:rPr>
              <a:t>F</a:t>
            </a:r>
            <a:r>
              <a:rPr lang="en-US" sz="2800" dirty="0" smtClean="0">
                <a:latin typeface="Raleway" pitchFamily="34" charset="-52"/>
              </a:rPr>
              <a:t>unctioning </a:t>
            </a:r>
            <a:r>
              <a:rPr lang="en-US" sz="2800" dirty="0">
                <a:latin typeface="Raleway" pitchFamily="34" charset="-52"/>
              </a:rPr>
              <a:t>of an institutional structure for </a:t>
            </a:r>
            <a:r>
              <a:rPr lang="en-US" sz="2800" dirty="0" smtClean="0">
                <a:latin typeface="Raleway" pitchFamily="34" charset="-52"/>
              </a:rPr>
              <a:t>integrating GESI </a:t>
            </a:r>
            <a:r>
              <a:rPr lang="en-US" sz="2800" dirty="0">
                <a:latin typeface="Raleway" pitchFamily="34" charset="-52"/>
              </a:rPr>
              <a:t>from centre to </a:t>
            </a:r>
            <a:r>
              <a:rPr lang="en-US" sz="2800" dirty="0" smtClean="0">
                <a:latin typeface="Raleway" pitchFamily="34" charset="-52"/>
              </a:rPr>
              <a:t>facility level.</a:t>
            </a:r>
          </a:p>
          <a:p>
            <a:pPr marL="0" indent="0">
              <a:buNone/>
            </a:pPr>
            <a:r>
              <a:rPr lang="en-US" sz="2800" b="1" dirty="0" smtClean="0">
                <a:solidFill>
                  <a:schemeClr val="accent1">
                    <a:lumMod val="75000"/>
                  </a:schemeClr>
                </a:solidFill>
                <a:latin typeface="Raleway" pitchFamily="34" charset="-52"/>
              </a:rPr>
              <a:t>Policy and planning:</a:t>
            </a:r>
          </a:p>
          <a:p>
            <a:pPr>
              <a:buBlip>
                <a:blip r:embed="rId5"/>
              </a:buBlip>
            </a:pPr>
            <a:r>
              <a:rPr lang="en-US" sz="2800" dirty="0" smtClean="0">
                <a:latin typeface="Raleway" pitchFamily="34" charset="-52"/>
              </a:rPr>
              <a:t>GESI and equity integrated into policies and operational guidelines including: National </a:t>
            </a:r>
            <a:r>
              <a:rPr lang="en-US" sz="2800" dirty="0">
                <a:latin typeface="Raleway" pitchFamily="34" charset="-52"/>
              </a:rPr>
              <a:t>Health Policy, Urban Health Policy, Population Policy, Nepal Health Sector Strategy</a:t>
            </a:r>
            <a:r>
              <a:rPr lang="en-US" sz="2800" dirty="0" smtClean="0">
                <a:latin typeface="Raleway" pitchFamily="34" charset="-52"/>
              </a:rPr>
              <a:t>.</a:t>
            </a:r>
          </a:p>
          <a:p>
            <a:pPr>
              <a:buBlip>
                <a:blip r:embed="rId5"/>
              </a:buBlip>
            </a:pPr>
            <a:r>
              <a:rPr lang="en-US" sz="2800" dirty="0" smtClean="0">
                <a:latin typeface="Raleway" pitchFamily="34" charset="-52"/>
              </a:rPr>
              <a:t>Progress made </a:t>
            </a:r>
            <a:r>
              <a:rPr lang="en-US" sz="2800" dirty="0">
                <a:latin typeface="Raleway" pitchFamily="34" charset="-52"/>
              </a:rPr>
              <a:t>in integrating GESI into business plans and AWPBs</a:t>
            </a:r>
            <a:r>
              <a:rPr lang="en-US" sz="2800" dirty="0" smtClean="0">
                <a:latin typeface="Raleway" pitchFamily="34" charset="-52"/>
              </a:rPr>
              <a:t>.</a:t>
            </a:r>
          </a:p>
          <a:p>
            <a:pPr marL="0" indent="0">
              <a:buNone/>
            </a:pPr>
            <a:r>
              <a:rPr lang="en-US" sz="1800" dirty="0" smtClean="0">
                <a:latin typeface="Raleway" pitchFamily="34" charset="-52"/>
              </a:rPr>
              <a:t>.</a:t>
            </a:r>
          </a:p>
        </p:txBody>
      </p:sp>
    </p:spTree>
    <p:extLst>
      <p:ext uri="{BB962C8B-B14F-4D97-AF65-F5344CB8AC3E}">
        <p14:creationId xmlns:p14="http://schemas.microsoft.com/office/powerpoint/2010/main" xmlns="" val="5309403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9919"/>
            <a:ext cx="8229600" cy="830681"/>
          </a:xfrm>
        </p:spPr>
        <p:txBody>
          <a:bodyPr>
            <a:normAutofit/>
          </a:bodyPr>
          <a:lstStyle/>
          <a:p>
            <a:pPr marR="0" lvl="0">
              <a:spcBef>
                <a:spcPts val="0"/>
              </a:spcBef>
              <a:spcAft>
                <a:spcPts val="0"/>
              </a:spcAft>
            </a:pPr>
            <a:r>
              <a:rPr lang="en-US" b="1" dirty="0" smtClean="0">
                <a:solidFill>
                  <a:srgbClr val="1F497D"/>
                </a:solidFill>
                <a:latin typeface="Raleway" pitchFamily="34" charset="-52"/>
                <a:ea typeface="Calibri"/>
              </a:rPr>
              <a:t>Major Achievements</a:t>
            </a:r>
            <a:endParaRPr lang="en-US" sz="4800" b="1" dirty="0">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09600" y="1219200"/>
            <a:ext cx="8229600" cy="4953000"/>
          </a:xfrm>
        </p:spPr>
        <p:txBody>
          <a:bodyPr>
            <a:noAutofit/>
          </a:bodyPr>
          <a:lstStyle/>
          <a:p>
            <a:pPr marL="0" indent="0">
              <a:buNone/>
            </a:pPr>
            <a:r>
              <a:rPr lang="en-US" sz="2400" b="1" dirty="0" smtClean="0">
                <a:solidFill>
                  <a:schemeClr val="accent1">
                    <a:lumMod val="75000"/>
                  </a:schemeClr>
                </a:solidFill>
                <a:latin typeface="Raleway" pitchFamily="34" charset="-52"/>
              </a:rPr>
              <a:t>GESI into practice:</a:t>
            </a:r>
          </a:p>
          <a:p>
            <a:pPr>
              <a:buBlip>
                <a:blip r:embed="rId5"/>
              </a:buBlip>
            </a:pPr>
            <a:r>
              <a:rPr lang="en-US" sz="2400" dirty="0" smtClean="0">
                <a:latin typeface="Raleway" pitchFamily="34" charset="-52"/>
              </a:rPr>
              <a:t>Development and use </a:t>
            </a:r>
            <a:r>
              <a:rPr lang="en-US" sz="2400" dirty="0">
                <a:latin typeface="Raleway" pitchFamily="34" charset="-52"/>
              </a:rPr>
              <a:t>of the GESI Operational </a:t>
            </a:r>
            <a:r>
              <a:rPr lang="en-US" sz="2400" dirty="0" smtClean="0">
                <a:latin typeface="Raleway" pitchFamily="34" charset="-52"/>
              </a:rPr>
              <a:t>Guidelines.</a:t>
            </a:r>
          </a:p>
          <a:p>
            <a:pPr>
              <a:buBlip>
                <a:blip r:embed="rId5"/>
              </a:buBlip>
            </a:pPr>
            <a:r>
              <a:rPr lang="en-US" sz="2400" dirty="0" smtClean="0">
                <a:latin typeface="Raleway" pitchFamily="34" charset="-52"/>
              </a:rPr>
              <a:t>Increased attention to remote areas, GBV, and free care</a:t>
            </a:r>
            <a:r>
              <a:rPr lang="en-US" sz="2400" dirty="0">
                <a:latin typeface="Raleway" pitchFamily="34" charset="-52"/>
              </a:rPr>
              <a:t>. </a:t>
            </a:r>
            <a:endParaRPr lang="en-US" sz="2400" dirty="0" smtClean="0">
              <a:latin typeface="Raleway" pitchFamily="34" charset="-52"/>
            </a:endParaRPr>
          </a:p>
          <a:p>
            <a:pPr>
              <a:buBlip>
                <a:blip r:embed="rId5"/>
              </a:buBlip>
            </a:pPr>
            <a:r>
              <a:rPr lang="en-US" sz="2400" dirty="0" smtClean="0">
                <a:latin typeface="Raleway" pitchFamily="34" charset="-52"/>
              </a:rPr>
              <a:t>Inclusion</a:t>
            </a:r>
            <a:r>
              <a:rPr lang="ru-RU" sz="2400" dirty="0" smtClean="0">
                <a:latin typeface="Raleway" pitchFamily="34" charset="-52"/>
              </a:rPr>
              <a:t> </a:t>
            </a:r>
            <a:r>
              <a:rPr lang="en-US" sz="2400" dirty="0">
                <a:latin typeface="Raleway" pitchFamily="34" charset="-52"/>
              </a:rPr>
              <a:t>of disaggregated data for specific indicators in the revised </a:t>
            </a:r>
            <a:r>
              <a:rPr lang="en-US" sz="2400" dirty="0" err="1">
                <a:latin typeface="Raleway" pitchFamily="34" charset="-52"/>
              </a:rPr>
              <a:t>HMIS</a:t>
            </a:r>
            <a:r>
              <a:rPr lang="en-US" sz="2400" dirty="0">
                <a:latin typeface="Raleway" pitchFamily="34" charset="-52"/>
              </a:rPr>
              <a:t>.</a:t>
            </a:r>
          </a:p>
          <a:p>
            <a:pPr marL="0" indent="0">
              <a:buNone/>
            </a:pPr>
            <a:r>
              <a:rPr lang="en-US" sz="2400" b="1" dirty="0" smtClean="0">
                <a:solidFill>
                  <a:schemeClr val="accent1">
                    <a:lumMod val="75000"/>
                  </a:schemeClr>
                </a:solidFill>
                <a:latin typeface="Raleway" pitchFamily="34" charset="-52"/>
              </a:rPr>
              <a:t>Capacity building:</a:t>
            </a:r>
          </a:p>
          <a:p>
            <a:pPr>
              <a:buBlip>
                <a:blip r:embed="rId5"/>
              </a:buBlip>
            </a:pPr>
            <a:r>
              <a:rPr lang="en-US" sz="2400" dirty="0" smtClean="0">
                <a:latin typeface="Raleway" pitchFamily="34" charset="-52"/>
              </a:rPr>
              <a:t>NHTC and RHTC delivering GESI training as part of in-service training </a:t>
            </a:r>
            <a:r>
              <a:rPr lang="en-US" sz="2400" dirty="0" err="1" smtClean="0">
                <a:latin typeface="Raleway" pitchFamily="34" charset="-52"/>
              </a:rPr>
              <a:t>programmes</a:t>
            </a:r>
            <a:r>
              <a:rPr lang="en-US" sz="2400" dirty="0" smtClean="0">
                <a:latin typeface="Raleway" pitchFamily="34" charset="-52"/>
              </a:rPr>
              <a:t>.</a:t>
            </a:r>
          </a:p>
          <a:p>
            <a:pPr>
              <a:buBlip>
                <a:blip r:embed="rId5"/>
              </a:buBlip>
            </a:pPr>
            <a:r>
              <a:rPr lang="en-US" sz="2400" dirty="0" smtClean="0">
                <a:latin typeface="Raleway" pitchFamily="34" charset="-52"/>
              </a:rPr>
              <a:t>GESI training rolled out across 31 districts.</a:t>
            </a:r>
          </a:p>
        </p:txBody>
      </p:sp>
    </p:spTree>
    <p:extLst>
      <p:ext uri="{BB962C8B-B14F-4D97-AF65-F5344CB8AC3E}">
        <p14:creationId xmlns:p14="http://schemas.microsoft.com/office/powerpoint/2010/main" xmlns="" val="5309403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74637"/>
            <a:ext cx="8229600" cy="715963"/>
          </a:xfrm>
        </p:spPr>
        <p:txBody>
          <a:bodyPr>
            <a:normAutofit/>
          </a:bodyPr>
          <a:lstStyle/>
          <a:p>
            <a:pPr marR="0" lvl="0">
              <a:spcBef>
                <a:spcPts val="0"/>
              </a:spcBef>
              <a:spcAft>
                <a:spcPts val="0"/>
              </a:spcAft>
            </a:pPr>
            <a:r>
              <a:rPr lang="en-US" sz="3200" b="1" dirty="0" smtClean="0">
                <a:solidFill>
                  <a:schemeClr val="accent1">
                    <a:lumMod val="75000"/>
                  </a:schemeClr>
                </a:solidFill>
                <a:latin typeface="Raleway" pitchFamily="34" charset="-52"/>
                <a:ea typeface="Calibri"/>
              </a:rPr>
              <a:t>Way Forward </a:t>
            </a:r>
            <a:endParaRPr lang="en-US" sz="3200" b="1" dirty="0">
              <a:solidFill>
                <a:schemeClr val="accent1">
                  <a:lumMod val="75000"/>
                </a:schemeClr>
              </a:solidFill>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94104" y="1147762"/>
            <a:ext cx="8092696" cy="5024438"/>
          </a:xfrm>
        </p:spPr>
        <p:txBody>
          <a:bodyPr>
            <a:noAutofit/>
          </a:bodyPr>
          <a:lstStyle/>
          <a:p>
            <a:pPr marL="0" indent="0">
              <a:buNone/>
            </a:pPr>
            <a:r>
              <a:rPr lang="en-US" sz="2800" b="1" dirty="0" smtClean="0">
                <a:solidFill>
                  <a:schemeClr val="accent1">
                    <a:lumMod val="75000"/>
                  </a:schemeClr>
                </a:solidFill>
                <a:latin typeface="Raleway" pitchFamily="34" charset="-52"/>
              </a:rPr>
              <a:t>Programming and service delivery for equity and GESI:</a:t>
            </a:r>
          </a:p>
          <a:p>
            <a:pPr>
              <a:buBlip>
                <a:blip r:embed="rId5"/>
              </a:buBlip>
            </a:pPr>
            <a:r>
              <a:rPr lang="en-US" sz="2800" dirty="0" smtClean="0">
                <a:latin typeface="Raleway" pitchFamily="34" charset="-52"/>
              </a:rPr>
              <a:t>Integrate stronger focus on gender and social equity: remote areas, non-remote left-out populations, </a:t>
            </a:r>
            <a:r>
              <a:rPr lang="en-US" sz="2800" dirty="0" err="1" smtClean="0">
                <a:latin typeface="Raleway" pitchFamily="34" charset="-52"/>
              </a:rPr>
              <a:t>behaviour</a:t>
            </a:r>
            <a:r>
              <a:rPr lang="en-US" sz="2800" dirty="0" smtClean="0">
                <a:latin typeface="Raleway" pitchFamily="34" charset="-52"/>
              </a:rPr>
              <a:t> change communication.</a:t>
            </a:r>
          </a:p>
          <a:p>
            <a:pPr>
              <a:buBlip>
                <a:blip r:embed="rId5"/>
              </a:buBlip>
            </a:pPr>
            <a:r>
              <a:rPr lang="en-US" sz="2800" dirty="0" smtClean="0">
                <a:latin typeface="Raleway" pitchFamily="34" charset="-52"/>
              </a:rPr>
              <a:t>Improve evidence of impact of social protection schemes and </a:t>
            </a:r>
            <a:r>
              <a:rPr lang="en-US" sz="2800" dirty="0" err="1" smtClean="0">
                <a:latin typeface="Raleway" pitchFamily="34" charset="-52"/>
              </a:rPr>
              <a:t>harmonise</a:t>
            </a:r>
            <a:r>
              <a:rPr lang="en-US" sz="2800" dirty="0" smtClean="0">
                <a:latin typeface="Raleway" pitchFamily="34" charset="-52"/>
              </a:rPr>
              <a:t> where viable.</a:t>
            </a:r>
          </a:p>
          <a:p>
            <a:pPr marL="57150" indent="0">
              <a:buNone/>
            </a:pPr>
            <a:r>
              <a:rPr lang="en-US" sz="2800" b="1" dirty="0" smtClean="0">
                <a:solidFill>
                  <a:schemeClr val="accent1">
                    <a:lumMod val="75000"/>
                  </a:schemeClr>
                </a:solidFill>
                <a:latin typeface="Raleway" pitchFamily="34" charset="-52"/>
              </a:rPr>
              <a:t>Human resources for health:</a:t>
            </a:r>
          </a:p>
          <a:p>
            <a:pPr>
              <a:buBlip>
                <a:blip r:embed="rId5"/>
              </a:buBlip>
            </a:pPr>
            <a:r>
              <a:rPr lang="en-US" sz="2800" dirty="0" smtClean="0">
                <a:latin typeface="Raleway" pitchFamily="34" charset="-52"/>
              </a:rPr>
              <a:t>Fill staffing gaps esp. in remote &amp; underserved areas.</a:t>
            </a:r>
          </a:p>
          <a:p>
            <a:pPr marL="0" indent="0">
              <a:buNone/>
            </a:pPr>
            <a:endParaRPr lang="en-US" sz="1400" dirty="0"/>
          </a:p>
        </p:txBody>
      </p:sp>
    </p:spTree>
    <p:extLst>
      <p:ext uri="{BB962C8B-B14F-4D97-AF65-F5344CB8AC3E}">
        <p14:creationId xmlns:p14="http://schemas.microsoft.com/office/powerpoint/2010/main" xmlns="" val="4052594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74637"/>
            <a:ext cx="8229600" cy="715963"/>
          </a:xfrm>
        </p:spPr>
        <p:txBody>
          <a:bodyPr>
            <a:normAutofit/>
          </a:bodyPr>
          <a:lstStyle/>
          <a:p>
            <a:pPr marR="0" lvl="0">
              <a:spcBef>
                <a:spcPts val="0"/>
              </a:spcBef>
              <a:spcAft>
                <a:spcPts val="0"/>
              </a:spcAft>
            </a:pPr>
            <a:r>
              <a:rPr lang="en-US" sz="3000" b="1" dirty="0" smtClean="0">
                <a:solidFill>
                  <a:schemeClr val="accent1">
                    <a:lumMod val="75000"/>
                  </a:schemeClr>
                </a:solidFill>
                <a:latin typeface="Raleway" pitchFamily="34" charset="-52"/>
                <a:ea typeface="Calibri"/>
              </a:rPr>
              <a:t>Way Forward (cont’d) </a:t>
            </a:r>
            <a:endParaRPr lang="en-US" sz="3000" b="1" dirty="0">
              <a:solidFill>
                <a:schemeClr val="accent1">
                  <a:lumMod val="75000"/>
                </a:schemeClr>
              </a:solidFill>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94104" y="1147762"/>
            <a:ext cx="8092696" cy="5024438"/>
          </a:xfrm>
        </p:spPr>
        <p:txBody>
          <a:bodyPr>
            <a:noAutofit/>
          </a:bodyPr>
          <a:lstStyle/>
          <a:p>
            <a:pPr marL="0" indent="0">
              <a:buNone/>
            </a:pPr>
            <a:r>
              <a:rPr lang="en-US" sz="2400" b="1" dirty="0" smtClean="0">
                <a:solidFill>
                  <a:schemeClr val="accent1">
                    <a:lumMod val="75000"/>
                  </a:schemeClr>
                </a:solidFill>
                <a:latin typeface="Raleway" pitchFamily="34" charset="-52"/>
              </a:rPr>
              <a:t>Institutional structure and capacity for GESI:</a:t>
            </a:r>
          </a:p>
          <a:p>
            <a:pPr>
              <a:buBlip>
                <a:blip r:embed="rId5"/>
              </a:buBlip>
            </a:pPr>
            <a:r>
              <a:rPr lang="en-US" sz="2400" dirty="0" smtClean="0">
                <a:latin typeface="Raleway" pitchFamily="34" charset="-52"/>
              </a:rPr>
              <a:t>Strengthen structures and capacities to </a:t>
            </a:r>
            <a:r>
              <a:rPr lang="en-US" sz="2400" dirty="0" err="1" smtClean="0">
                <a:latin typeface="Raleway" pitchFamily="34" charset="-52"/>
              </a:rPr>
              <a:t>institutionalise</a:t>
            </a:r>
            <a:r>
              <a:rPr lang="en-US" sz="2400" dirty="0" smtClean="0">
                <a:latin typeface="Raleway" pitchFamily="34" charset="-52"/>
              </a:rPr>
              <a:t> GESI: build the capacity of GESI Section and focal persons, roll out GESI district training, integrate GESI into pre-service education</a:t>
            </a:r>
          </a:p>
          <a:p>
            <a:pPr marL="57150" indent="0">
              <a:buNone/>
            </a:pPr>
            <a:r>
              <a:rPr lang="en-US" sz="2400" b="1" dirty="0" smtClean="0">
                <a:solidFill>
                  <a:schemeClr val="accent1">
                    <a:lumMod val="75000"/>
                  </a:schemeClr>
                </a:solidFill>
                <a:latin typeface="Raleway" pitchFamily="34" charset="-52"/>
              </a:rPr>
              <a:t>Social determinants of health:</a:t>
            </a:r>
          </a:p>
          <a:p>
            <a:pPr>
              <a:buBlip>
                <a:blip r:embed="rId5"/>
              </a:buBlip>
            </a:pPr>
            <a:r>
              <a:rPr lang="en-US" sz="2400" dirty="0" smtClean="0">
                <a:latin typeface="Raleway" pitchFamily="34" charset="-52"/>
              </a:rPr>
              <a:t>Increase multi-</a:t>
            </a:r>
            <a:r>
              <a:rPr lang="en-US" sz="2400" dirty="0" err="1" smtClean="0">
                <a:latin typeface="Raleway" pitchFamily="34" charset="-52"/>
              </a:rPr>
              <a:t>sectoral</a:t>
            </a:r>
            <a:r>
              <a:rPr lang="en-US" sz="2400" dirty="0" smtClean="0">
                <a:latin typeface="Raleway" pitchFamily="34" charset="-52"/>
              </a:rPr>
              <a:t> collaboration to address social determinants of health.</a:t>
            </a:r>
          </a:p>
          <a:p>
            <a:pPr>
              <a:buBlip>
                <a:blip r:embed="rId5"/>
              </a:buBlip>
            </a:pPr>
            <a:r>
              <a:rPr lang="en-US" sz="2400" dirty="0" err="1" smtClean="0">
                <a:latin typeface="Raleway" pitchFamily="34" charset="-52"/>
              </a:rPr>
              <a:t>Operationalise</a:t>
            </a:r>
            <a:r>
              <a:rPr lang="en-US" sz="2400" dirty="0" smtClean="0">
                <a:latin typeface="Raleway" pitchFamily="34" charset="-52"/>
              </a:rPr>
              <a:t> commitment to work with </a:t>
            </a:r>
            <a:r>
              <a:rPr lang="en-US" sz="2400" dirty="0" err="1" smtClean="0">
                <a:latin typeface="Raleway" pitchFamily="34" charset="-52"/>
              </a:rPr>
              <a:t>MoFALD</a:t>
            </a:r>
            <a:r>
              <a:rPr lang="en-US" sz="2400" dirty="0" smtClean="0">
                <a:latin typeface="Raleway" pitchFamily="34" charset="-52"/>
              </a:rPr>
              <a:t> on inclusive local governance and social </a:t>
            </a:r>
            <a:r>
              <a:rPr lang="en-US" sz="2400" dirty="0" err="1" smtClean="0">
                <a:latin typeface="Raleway" pitchFamily="34" charset="-52"/>
              </a:rPr>
              <a:t>mobilisation</a:t>
            </a:r>
            <a:r>
              <a:rPr lang="en-US" sz="2400" dirty="0" smtClean="0">
                <a:latin typeface="Raleway" pitchFamily="34" charset="-52"/>
              </a:rPr>
              <a:t> for health.</a:t>
            </a:r>
          </a:p>
          <a:p>
            <a:pPr marL="0" indent="0">
              <a:buNone/>
            </a:pPr>
            <a:endParaRPr lang="en-US" sz="1400" dirty="0"/>
          </a:p>
        </p:txBody>
      </p:sp>
    </p:spTree>
    <p:extLst>
      <p:ext uri="{BB962C8B-B14F-4D97-AF65-F5344CB8AC3E}">
        <p14:creationId xmlns:p14="http://schemas.microsoft.com/office/powerpoint/2010/main" xmlns="" val="4052594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2400"/>
            <a:ext cx="8229600" cy="1066800"/>
          </a:xfrm>
        </p:spPr>
        <p:txBody>
          <a:bodyPr/>
          <a:lstStyle/>
          <a:p>
            <a:r>
              <a:rPr lang="en-US" b="1" dirty="0" smtClean="0">
                <a:solidFill>
                  <a:schemeClr val="accent1">
                    <a:lumMod val="75000"/>
                  </a:schemeClr>
                </a:solidFill>
                <a:latin typeface="Raleway" pitchFamily="34" charset="-52"/>
              </a:rPr>
              <a:t>GBV and </a:t>
            </a:r>
            <a:r>
              <a:rPr lang="en-US" b="1" dirty="0" err="1" smtClean="0">
                <a:solidFill>
                  <a:schemeClr val="accent1">
                    <a:lumMod val="75000"/>
                  </a:schemeClr>
                </a:solidFill>
                <a:latin typeface="Raleway" pitchFamily="34" charset="-52"/>
              </a:rPr>
              <a:t>OCMCs</a:t>
            </a:r>
            <a:r>
              <a:rPr lang="en-US" b="1" dirty="0" smtClean="0">
                <a:solidFill>
                  <a:schemeClr val="accent1">
                    <a:lumMod val="75000"/>
                  </a:schemeClr>
                </a:solidFill>
                <a:latin typeface="Raleway" pitchFamily="34" charset="-52"/>
              </a:rPr>
              <a:t>: Why?</a:t>
            </a:r>
            <a:endParaRPr lang="en-US" b="1" dirty="0">
              <a:solidFill>
                <a:schemeClr val="accent1">
                  <a:lumMod val="75000"/>
                </a:schemeClr>
              </a:solidFill>
              <a:latin typeface="Raleway" pitchFamily="34" charset="-52"/>
            </a:endParaRPr>
          </a:p>
        </p:txBody>
      </p:sp>
      <p:pic>
        <p:nvPicPr>
          <p:cNvPr id="6" name="Content Placeholder 5" descr="GBV case-Hetauda Hospital OCMC.jp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t="8737" b="8737"/>
          <a:stretch>
            <a:fillRect/>
          </a:stretch>
        </p:blipFill>
        <p:spPr>
          <a:xfrm>
            <a:off x="-18000" y="1338859"/>
            <a:ext cx="9180000" cy="5048647"/>
          </a:xfrm>
        </p:spPr>
      </p:pic>
      <p:pic>
        <p:nvPicPr>
          <p:cNvPr id="5" name="Picture 2" descr="F:\!options\!for the presentation\presentations\полоса внизу.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24647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36119"/>
            <a:ext cx="8229600" cy="830681"/>
          </a:xfrm>
        </p:spPr>
        <p:txBody>
          <a:bodyPr/>
          <a:lstStyle/>
          <a:p>
            <a:r>
              <a:rPr lang="en-US" b="1" dirty="0" smtClean="0">
                <a:solidFill>
                  <a:schemeClr val="accent1">
                    <a:lumMod val="75000"/>
                  </a:schemeClr>
                </a:solidFill>
                <a:latin typeface="Raleway" pitchFamily="34" charset="-52"/>
              </a:rPr>
              <a:t> Key Inputs: OCMCs</a:t>
            </a:r>
            <a:endParaRPr lang="en-US" b="1" dirty="0">
              <a:solidFill>
                <a:schemeClr val="accent1">
                  <a:lumMod val="75000"/>
                </a:schemeClr>
              </a:solidFill>
              <a:latin typeface="Raleway" pitchFamily="34" charset="-52"/>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7620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27600" y="1447800"/>
            <a:ext cx="7906800" cy="5000599"/>
          </a:xfrm>
        </p:spPr>
        <p:txBody>
          <a:bodyPr>
            <a:normAutofit/>
          </a:bodyPr>
          <a:lstStyle/>
          <a:p>
            <a:pPr marL="0" indent="0">
              <a:buNone/>
            </a:pPr>
            <a:r>
              <a:rPr lang="en-US" sz="2400" dirty="0" smtClean="0">
                <a:latin typeface="Raleway" pitchFamily="34" charset="-52"/>
              </a:rPr>
              <a:t>Technical assistance and financial support for:</a:t>
            </a:r>
          </a:p>
          <a:p>
            <a:pPr>
              <a:buClr>
                <a:schemeClr val="accent1">
                  <a:lumMod val="75000"/>
                </a:schemeClr>
              </a:buClr>
              <a:buBlip>
                <a:blip r:embed="rId5"/>
              </a:buBlip>
            </a:pPr>
            <a:r>
              <a:rPr lang="en-US" sz="2400" dirty="0" smtClean="0">
                <a:latin typeface="Raleway" pitchFamily="34" charset="-52"/>
              </a:rPr>
              <a:t>Development</a:t>
            </a:r>
            <a:r>
              <a:rPr lang="en-US" sz="2400" dirty="0">
                <a:latin typeface="Raleway" pitchFamily="34" charset="-52"/>
              </a:rPr>
              <a:t> </a:t>
            </a:r>
            <a:r>
              <a:rPr lang="en-US" sz="2400" dirty="0" smtClean="0">
                <a:latin typeface="Raleway" pitchFamily="34" charset="-52"/>
              </a:rPr>
              <a:t>and revision of OCMC guidelines.</a:t>
            </a:r>
          </a:p>
          <a:p>
            <a:pPr>
              <a:buClr>
                <a:schemeClr val="accent1">
                  <a:lumMod val="75000"/>
                </a:schemeClr>
              </a:buClr>
              <a:buBlip>
                <a:blip r:embed="rId5"/>
              </a:buBlip>
            </a:pPr>
            <a:r>
              <a:rPr lang="en-US" sz="2400" dirty="0">
                <a:latin typeface="Raleway" pitchFamily="34" charset="-52"/>
              </a:rPr>
              <a:t>Technical backstopping and </a:t>
            </a:r>
            <a:r>
              <a:rPr lang="en-US" sz="2400" dirty="0" smtClean="0">
                <a:latin typeface="Raleway" pitchFamily="34" charset="-52"/>
              </a:rPr>
              <a:t>strengthening through training </a:t>
            </a:r>
            <a:r>
              <a:rPr lang="en-US" sz="2400" dirty="0">
                <a:latin typeface="Raleway" pitchFamily="34" charset="-52"/>
              </a:rPr>
              <a:t>(psychosocial </a:t>
            </a:r>
            <a:r>
              <a:rPr lang="en-US" sz="2400" dirty="0" err="1">
                <a:latin typeface="Raleway" pitchFamily="34" charset="-52"/>
              </a:rPr>
              <a:t>counselling</a:t>
            </a:r>
            <a:r>
              <a:rPr lang="en-US" sz="2400" dirty="0">
                <a:latin typeface="Raleway" pitchFamily="34" charset="-52"/>
              </a:rPr>
              <a:t> and medico-legal training</a:t>
            </a:r>
            <a:r>
              <a:rPr lang="en-US" sz="2400" dirty="0" smtClean="0">
                <a:latin typeface="Raleway" pitchFamily="34" charset="-52"/>
              </a:rPr>
              <a:t>) and </a:t>
            </a:r>
            <a:r>
              <a:rPr lang="en-US" sz="2400" dirty="0">
                <a:latin typeface="Raleway" pitchFamily="34" charset="-52"/>
              </a:rPr>
              <a:t>mentoring.</a:t>
            </a:r>
            <a:endParaRPr lang="en-US" sz="2400" dirty="0" smtClean="0">
              <a:latin typeface="Raleway" pitchFamily="34" charset="-52"/>
            </a:endParaRPr>
          </a:p>
          <a:p>
            <a:pPr>
              <a:buClr>
                <a:schemeClr val="accent1">
                  <a:lumMod val="75000"/>
                </a:schemeClr>
              </a:buClr>
              <a:buBlip>
                <a:blip r:embed="rId5"/>
              </a:buBlip>
            </a:pPr>
            <a:r>
              <a:rPr lang="en-US" sz="2400" dirty="0" smtClean="0">
                <a:latin typeface="Raleway" pitchFamily="34" charset="-52"/>
              </a:rPr>
              <a:t>Development of GBV clinical protocol.</a:t>
            </a:r>
          </a:p>
          <a:p>
            <a:pPr>
              <a:buClr>
                <a:schemeClr val="accent1">
                  <a:lumMod val="75000"/>
                </a:schemeClr>
              </a:buClr>
              <a:buBlip>
                <a:blip r:embed="rId5"/>
              </a:buBlip>
            </a:pPr>
            <a:r>
              <a:rPr lang="en-US" sz="2400" dirty="0" smtClean="0">
                <a:latin typeface="Raleway" pitchFamily="34" charset="-52"/>
              </a:rPr>
              <a:t>Development </a:t>
            </a:r>
            <a:r>
              <a:rPr lang="en-US" sz="2400" dirty="0">
                <a:latin typeface="Raleway" pitchFamily="34" charset="-52"/>
              </a:rPr>
              <a:t>of </a:t>
            </a:r>
            <a:r>
              <a:rPr lang="en-US" sz="2400" dirty="0" smtClean="0">
                <a:latin typeface="Raleway" pitchFamily="34" charset="-52"/>
              </a:rPr>
              <a:t>integrated (multi-</a:t>
            </a:r>
            <a:r>
              <a:rPr lang="en-US" sz="2400" dirty="0" err="1" smtClean="0">
                <a:latin typeface="Raleway" pitchFamily="34" charset="-52"/>
              </a:rPr>
              <a:t>sectoral</a:t>
            </a:r>
            <a:r>
              <a:rPr lang="en-US" sz="2400" dirty="0" smtClean="0">
                <a:latin typeface="Raleway" pitchFamily="34" charset="-52"/>
              </a:rPr>
              <a:t>) national guidelines for </a:t>
            </a:r>
            <a:r>
              <a:rPr lang="en-US" sz="2400" dirty="0">
                <a:latin typeface="Raleway" pitchFamily="34" charset="-52"/>
              </a:rPr>
              <a:t>services to </a:t>
            </a:r>
            <a:r>
              <a:rPr lang="en-US" sz="2400" dirty="0" err="1">
                <a:latin typeface="Raleway" pitchFamily="34" charset="-52"/>
              </a:rPr>
              <a:t>GBV</a:t>
            </a:r>
            <a:r>
              <a:rPr lang="en-US" sz="2400" dirty="0">
                <a:latin typeface="Raleway" pitchFamily="34" charset="-52"/>
              </a:rPr>
              <a:t> </a:t>
            </a:r>
            <a:r>
              <a:rPr lang="en-US" sz="2400" dirty="0" smtClean="0">
                <a:latin typeface="Raleway" pitchFamily="34" charset="-52"/>
              </a:rPr>
              <a:t>survivors (draft).</a:t>
            </a:r>
            <a:endParaRPr lang="en-US" sz="2400" dirty="0">
              <a:latin typeface="Raleway" pitchFamily="34" charset="-52"/>
            </a:endParaRPr>
          </a:p>
          <a:p>
            <a:pPr>
              <a:buClr>
                <a:schemeClr val="accent1">
                  <a:lumMod val="75000"/>
                </a:schemeClr>
              </a:buClr>
              <a:buBlip>
                <a:blip r:embed="rId5"/>
              </a:buBlip>
            </a:pPr>
            <a:r>
              <a:rPr lang="en-US" sz="2400" dirty="0" smtClean="0">
                <a:latin typeface="Raleway" pitchFamily="34" charset="-52"/>
              </a:rPr>
              <a:t>National </a:t>
            </a:r>
            <a:r>
              <a:rPr lang="en-US" sz="2400" dirty="0">
                <a:latin typeface="Raleway" pitchFamily="34" charset="-52"/>
              </a:rPr>
              <a:t>reviews and </a:t>
            </a:r>
            <a:r>
              <a:rPr lang="en-US" sz="2400" dirty="0" smtClean="0">
                <a:latin typeface="Raleway" pitchFamily="34" charset="-52"/>
              </a:rPr>
              <a:t>workshops to plan OCMC direction. </a:t>
            </a:r>
          </a:p>
        </p:txBody>
      </p:sp>
    </p:spTree>
    <p:extLst>
      <p:ext uri="{BB962C8B-B14F-4D97-AF65-F5344CB8AC3E}">
        <p14:creationId xmlns:p14="http://schemas.microsoft.com/office/powerpoint/2010/main" xmlns="" val="26641762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ptions\!for the presentation\presentations\серый фо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0140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9919"/>
            <a:ext cx="8229600" cy="830681"/>
          </a:xfrm>
        </p:spPr>
        <p:txBody>
          <a:bodyPr>
            <a:noAutofit/>
          </a:bodyPr>
          <a:lstStyle/>
          <a:p>
            <a:pPr marR="0" lvl="0">
              <a:spcBef>
                <a:spcPts val="0"/>
              </a:spcBef>
              <a:spcAft>
                <a:spcPts val="0"/>
              </a:spcAft>
            </a:pPr>
            <a:r>
              <a:rPr lang="en-US" b="1" dirty="0" smtClean="0">
                <a:solidFill>
                  <a:schemeClr val="accent1">
                    <a:lumMod val="75000"/>
                  </a:schemeClr>
                </a:solidFill>
                <a:latin typeface="Raleway" pitchFamily="34" charset="-52"/>
                <a:ea typeface="Calibri"/>
              </a:rPr>
              <a:t>Major Achievements: OCMCs</a:t>
            </a:r>
            <a:endParaRPr lang="en-US" b="1" dirty="0">
              <a:solidFill>
                <a:schemeClr val="accent1">
                  <a:lumMod val="75000"/>
                </a:schemeClr>
              </a:solidFill>
              <a:effectLst/>
              <a:latin typeface="Raleway" pitchFamily="34" charset="-52"/>
              <a:ea typeface="Calibri"/>
            </a:endParaRPr>
          </a:p>
        </p:txBody>
      </p:sp>
      <p:pic>
        <p:nvPicPr>
          <p:cNvPr id="5" name="Picture 2" descr="F:\!options\!for the presentation\presentations\полоса внизу.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 y="6172200"/>
            <a:ext cx="9180000" cy="7047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F:\!options\!for the presentation\presentations\линия.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304" y="685800"/>
            <a:ext cx="8491696" cy="9239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09600" y="1295400"/>
            <a:ext cx="8382000" cy="4876800"/>
          </a:xfrm>
        </p:spPr>
        <p:txBody>
          <a:bodyPr>
            <a:noAutofit/>
          </a:bodyPr>
          <a:lstStyle/>
          <a:p>
            <a:pPr marL="0" indent="0">
              <a:buNone/>
            </a:pPr>
            <a:r>
              <a:rPr lang="en-US" sz="2200" b="1" dirty="0" smtClean="0">
                <a:solidFill>
                  <a:schemeClr val="accent1">
                    <a:lumMod val="75000"/>
                  </a:schemeClr>
                </a:solidFill>
                <a:latin typeface="Raleway" pitchFamily="34" charset="-52"/>
              </a:rPr>
              <a:t>Service delivery</a:t>
            </a:r>
          </a:p>
          <a:p>
            <a:pPr>
              <a:buClr>
                <a:schemeClr val="accent1">
                  <a:lumMod val="75000"/>
                </a:schemeClr>
              </a:buClr>
              <a:buBlip>
                <a:blip r:embed="rId5"/>
              </a:buBlip>
            </a:pPr>
            <a:r>
              <a:rPr lang="en-US" sz="2200" dirty="0" smtClean="0">
                <a:latin typeface="Raleway" pitchFamily="34" charset="-52"/>
              </a:rPr>
              <a:t>17 </a:t>
            </a:r>
            <a:r>
              <a:rPr lang="en-US" sz="2200" dirty="0" err="1" smtClean="0">
                <a:latin typeface="Raleway" pitchFamily="34" charset="-52"/>
              </a:rPr>
              <a:t>OCMCs</a:t>
            </a:r>
            <a:r>
              <a:rPr lang="en-US" sz="2200" dirty="0" smtClean="0">
                <a:latin typeface="Raleway" pitchFamily="34" charset="-52"/>
              </a:rPr>
              <a:t> in 2014/15. 4 more in 2015/16.</a:t>
            </a:r>
          </a:p>
          <a:p>
            <a:pPr>
              <a:buClr>
                <a:schemeClr val="accent1">
                  <a:lumMod val="75000"/>
                </a:schemeClr>
              </a:buClr>
              <a:buBlip>
                <a:blip r:embed="rId5"/>
              </a:buBlip>
            </a:pPr>
            <a:r>
              <a:rPr lang="en-US" sz="2200" dirty="0" smtClean="0">
                <a:latin typeface="Raleway" pitchFamily="34" charset="-52"/>
              </a:rPr>
              <a:t>4420 GBV survivors received services (to mid Nov, 2015).</a:t>
            </a:r>
          </a:p>
          <a:p>
            <a:pPr>
              <a:buClr>
                <a:schemeClr val="accent1">
                  <a:lumMod val="75000"/>
                </a:schemeClr>
              </a:buClr>
              <a:buBlip>
                <a:blip r:embed="rId5"/>
              </a:buBlip>
            </a:pPr>
            <a:r>
              <a:rPr lang="en-US" sz="2200" dirty="0" smtClean="0">
                <a:latin typeface="Raleway" pitchFamily="34" charset="-52"/>
              </a:rPr>
              <a:t>Increased capacity for GBV training (e.g. medico-legal </a:t>
            </a:r>
            <a:r>
              <a:rPr lang="en-US" sz="2200" dirty="0">
                <a:latin typeface="Raleway" pitchFamily="34" charset="-52"/>
              </a:rPr>
              <a:t>and psycho-social </a:t>
            </a:r>
            <a:r>
              <a:rPr lang="en-US" sz="2200" dirty="0" smtClean="0">
                <a:latin typeface="Raleway" pitchFamily="34" charset="-52"/>
              </a:rPr>
              <a:t>counseling) to health staff and stakeholders</a:t>
            </a:r>
          </a:p>
          <a:p>
            <a:pPr>
              <a:buClr>
                <a:schemeClr val="accent1">
                  <a:lumMod val="75000"/>
                </a:schemeClr>
              </a:buClr>
              <a:buBlip>
                <a:blip r:embed="rId5"/>
              </a:buBlip>
            </a:pPr>
            <a:r>
              <a:rPr lang="en-US" sz="2200" dirty="0" smtClean="0">
                <a:latin typeface="Raleway" pitchFamily="34" charset="-52"/>
              </a:rPr>
              <a:t>Developed  </a:t>
            </a:r>
            <a:r>
              <a:rPr lang="en-US" sz="2200" dirty="0">
                <a:latin typeface="Raleway" pitchFamily="34" charset="-52"/>
              </a:rPr>
              <a:t>and operationalized GBV </a:t>
            </a:r>
            <a:r>
              <a:rPr lang="en-US" sz="2200" dirty="0" smtClean="0">
                <a:latin typeface="Raleway" pitchFamily="34" charset="-52"/>
              </a:rPr>
              <a:t>clinical protocols.</a:t>
            </a:r>
          </a:p>
          <a:p>
            <a:pPr>
              <a:buClr>
                <a:schemeClr val="accent1">
                  <a:lumMod val="75000"/>
                </a:schemeClr>
              </a:buClr>
              <a:buBlip>
                <a:blip r:embed="rId5"/>
              </a:buBlip>
            </a:pPr>
            <a:r>
              <a:rPr lang="en-US" sz="2200" dirty="0" smtClean="0">
                <a:latin typeface="Raleway" pitchFamily="34" charset="-52"/>
              </a:rPr>
              <a:t>Improved </a:t>
            </a:r>
            <a:r>
              <a:rPr lang="en-US" sz="2200" dirty="0" err="1" smtClean="0">
                <a:latin typeface="Raleway" pitchFamily="34" charset="-52"/>
              </a:rPr>
              <a:t>multisectoral</a:t>
            </a:r>
            <a:r>
              <a:rPr lang="en-US" sz="2200" dirty="0" smtClean="0">
                <a:latin typeface="Raleway" pitchFamily="34" charset="-52"/>
              </a:rPr>
              <a:t> response </a:t>
            </a:r>
            <a:r>
              <a:rPr lang="en-US" sz="2200" dirty="0">
                <a:latin typeface="Raleway" pitchFamily="34" charset="-52"/>
              </a:rPr>
              <a:t>to GBV </a:t>
            </a:r>
            <a:r>
              <a:rPr lang="en-US" sz="2200" dirty="0" smtClean="0">
                <a:latin typeface="Raleway" pitchFamily="34" charset="-52"/>
              </a:rPr>
              <a:t>in centre </a:t>
            </a:r>
            <a:r>
              <a:rPr lang="en-US" sz="2200" dirty="0">
                <a:latin typeface="Raleway" pitchFamily="34" charset="-52"/>
              </a:rPr>
              <a:t>and districts.</a:t>
            </a:r>
          </a:p>
          <a:p>
            <a:pPr marL="0" indent="0">
              <a:buNone/>
            </a:pPr>
            <a:r>
              <a:rPr lang="en-US" sz="2200" b="1" dirty="0" smtClean="0">
                <a:solidFill>
                  <a:schemeClr val="accent1">
                    <a:lumMod val="75000"/>
                  </a:schemeClr>
                </a:solidFill>
                <a:latin typeface="Raleway" pitchFamily="34" charset="-52"/>
              </a:rPr>
              <a:t>Policy level</a:t>
            </a:r>
          </a:p>
          <a:p>
            <a:pPr>
              <a:buClr>
                <a:schemeClr val="accent1">
                  <a:lumMod val="75000"/>
                </a:schemeClr>
              </a:buClr>
              <a:buBlip>
                <a:blip r:embed="rId5"/>
              </a:buBlip>
            </a:pPr>
            <a:r>
              <a:rPr lang="en-US" sz="2200" dirty="0" smtClean="0">
                <a:latin typeface="Raleway" pitchFamily="34" charset="-52"/>
              </a:rPr>
              <a:t>Increased policy attention to GBV: e.g. </a:t>
            </a:r>
            <a:r>
              <a:rPr lang="en-US" sz="2200" dirty="0" err="1" smtClean="0">
                <a:latin typeface="Raleway" pitchFamily="34" charset="-52"/>
              </a:rPr>
              <a:t>MoH</a:t>
            </a:r>
            <a:r>
              <a:rPr lang="en-US" sz="2200" dirty="0" smtClean="0">
                <a:latin typeface="Raleway" pitchFamily="34" charset="-52"/>
              </a:rPr>
              <a:t> commit to 35 OCMCs by 2017/18 and roll out of </a:t>
            </a:r>
            <a:r>
              <a:rPr lang="en-US" sz="2200" dirty="0" err="1" smtClean="0">
                <a:latin typeface="Raleway" pitchFamily="34" charset="-52"/>
              </a:rPr>
              <a:t>GBV</a:t>
            </a:r>
            <a:r>
              <a:rPr lang="en-US" sz="2200" dirty="0" smtClean="0">
                <a:latin typeface="Raleway" pitchFamily="34" charset="-52"/>
              </a:rPr>
              <a:t> clinical protocol.</a:t>
            </a:r>
          </a:p>
          <a:p>
            <a:pPr>
              <a:buClr>
                <a:schemeClr val="accent1">
                  <a:lumMod val="75000"/>
                </a:schemeClr>
              </a:buClr>
              <a:buBlip>
                <a:blip r:embed="rId5"/>
              </a:buBlip>
            </a:pPr>
            <a:r>
              <a:rPr lang="en-US" sz="2200" dirty="0" smtClean="0">
                <a:latin typeface="Raleway" pitchFamily="34" charset="-52"/>
              </a:rPr>
              <a:t>OPMCM called for the scaling up OCMCs across the country.</a:t>
            </a:r>
            <a:endParaRPr lang="en-US" sz="2200" dirty="0"/>
          </a:p>
        </p:txBody>
      </p:sp>
    </p:spTree>
    <p:extLst>
      <p:ext uri="{BB962C8B-B14F-4D97-AF65-F5344CB8AC3E}">
        <p14:creationId xmlns:p14="http://schemas.microsoft.com/office/powerpoint/2010/main" xmlns="" val="2784513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2591</TotalTime>
  <Words>6679</Words>
  <Application>Microsoft Office PowerPoint</Application>
  <PresentationFormat>On-screen Show (4:3)</PresentationFormat>
  <Paragraphs>1024</Paragraphs>
  <Slides>126</Slides>
  <Notes>24</Notes>
  <HiddenSlides>0</HiddenSlides>
  <MMClips>0</MMClips>
  <ScaleCrop>false</ScaleCrop>
  <HeadingPairs>
    <vt:vector size="4" baseType="variant">
      <vt:variant>
        <vt:lpstr>Theme</vt:lpstr>
      </vt:variant>
      <vt:variant>
        <vt:i4>5</vt:i4>
      </vt:variant>
      <vt:variant>
        <vt:lpstr>Slide Titles</vt:lpstr>
      </vt:variant>
      <vt:variant>
        <vt:i4>126</vt:i4>
      </vt:variant>
    </vt:vector>
  </HeadingPairs>
  <TitlesOfParts>
    <vt:vector size="131" baseType="lpstr">
      <vt:lpstr>1_Office Theme</vt:lpstr>
      <vt:lpstr>2_Office Theme</vt:lpstr>
      <vt:lpstr>3_Office Theme</vt:lpstr>
      <vt:lpstr>8_Office Theme</vt:lpstr>
      <vt:lpstr>9_Office Theme</vt:lpstr>
      <vt:lpstr>Context and Working Modalities</vt:lpstr>
      <vt:lpstr>Context</vt:lpstr>
      <vt:lpstr>Financing and Results for NHSP2</vt:lpstr>
      <vt:lpstr>Management Arrangements</vt:lpstr>
      <vt:lpstr>Working Modalities</vt:lpstr>
      <vt:lpstr>Working Modalities (cont’d)</vt:lpstr>
      <vt:lpstr>Thematic Areas </vt:lpstr>
      <vt:lpstr>Today’s Presentation </vt:lpstr>
      <vt:lpstr>Thank you</vt:lpstr>
      <vt:lpstr>Slide 10</vt:lpstr>
      <vt:lpstr>Slide 11</vt:lpstr>
      <vt:lpstr>Slide 12</vt:lpstr>
      <vt:lpstr>Slide 13</vt:lpstr>
      <vt:lpstr>Slide 14</vt:lpstr>
      <vt:lpstr>Slide 15</vt:lpstr>
      <vt:lpstr>Slide 16</vt:lpstr>
      <vt:lpstr>Slide 17</vt:lpstr>
      <vt:lpstr>Three types of RAMP intervention packages compared</vt:lpstr>
      <vt:lpstr>Expansion of Services</vt:lpstr>
      <vt:lpstr>RAMP: Improved Quality of Care</vt:lpstr>
      <vt:lpstr>Slide 21</vt:lpstr>
      <vt:lpstr>Proportion of recently delivered women with institutional delivery</vt:lpstr>
      <vt:lpstr>Slide 23</vt:lpstr>
      <vt:lpstr>Slide 24</vt:lpstr>
      <vt:lpstr>Slide 25</vt:lpstr>
      <vt:lpstr>Support to New Born Care</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PFM Related Issues Faced by MoH</vt:lpstr>
      <vt:lpstr>Why TABUCS</vt:lpstr>
      <vt:lpstr>What is TABUCS?</vt:lpstr>
      <vt:lpstr>Features of TABUCS</vt:lpstr>
      <vt:lpstr>TABUCS System Environment</vt:lpstr>
      <vt:lpstr>Data / Information / Funds Flow</vt:lpstr>
      <vt:lpstr>Essential Design</vt:lpstr>
      <vt:lpstr>TABUCS Flow Chart</vt:lpstr>
      <vt:lpstr>TABUCS Cycle</vt:lpstr>
      <vt:lpstr>Modules in TABUCS</vt:lpstr>
      <vt:lpstr>Lets Log Into TABUCS</vt:lpstr>
      <vt:lpstr>Dash Board</vt:lpstr>
      <vt:lpstr>Configuration</vt:lpstr>
      <vt:lpstr>e-AWPB</vt:lpstr>
      <vt:lpstr>Authorization</vt:lpstr>
      <vt:lpstr>TABCUS Can Now Generate FMR</vt:lpstr>
      <vt:lpstr>Authorization Letter</vt:lpstr>
      <vt:lpstr>Voucher Entry</vt:lpstr>
      <vt:lpstr>Payment Order</vt:lpstr>
      <vt:lpstr>Progress Entry</vt:lpstr>
      <vt:lpstr>Local Revenue in TABUCS </vt:lpstr>
      <vt:lpstr>Contribution of TABUCS</vt:lpstr>
      <vt:lpstr>Way Forward</vt:lpstr>
      <vt:lpstr>Slide 67</vt:lpstr>
      <vt:lpstr>Infrastructure Planning and Procurement</vt:lpstr>
      <vt:lpstr>Inputs: Guidelines for Infrastructure Planning</vt:lpstr>
      <vt:lpstr>Outputs</vt:lpstr>
      <vt:lpstr> Inputs: Capacity Building in Procurement Planning and  Procurement of Civil Works </vt:lpstr>
      <vt:lpstr>Outputs: </vt:lpstr>
      <vt:lpstr>Health Infrastructure Information System (HIIS) </vt:lpstr>
      <vt:lpstr>Health Infrastructure Information System (HIIS) - Online</vt:lpstr>
      <vt:lpstr>Output:</vt:lpstr>
      <vt:lpstr>Development of Integrated Standard Designs and Guidelines for Construction of Health Facilities</vt:lpstr>
      <vt:lpstr>Slide 77</vt:lpstr>
      <vt:lpstr>Slide 78</vt:lpstr>
      <vt:lpstr>Slide 79</vt:lpstr>
      <vt:lpstr>Slide 80</vt:lpstr>
      <vt:lpstr> Rehabilitation/Construction/Expansion of Central, Zonal and Regional Hospitals </vt:lpstr>
      <vt:lpstr>Seti Zonal Hospital</vt:lpstr>
      <vt:lpstr>Gangalal OPD</vt:lpstr>
      <vt:lpstr>Surkhet Regional Hospital</vt:lpstr>
      <vt:lpstr>Procurement: Contract Management System (CMS)</vt:lpstr>
      <vt:lpstr>Web-based Technical Specifications Bank</vt:lpstr>
      <vt:lpstr>Procurement Reform</vt:lpstr>
      <vt:lpstr>Thank you</vt:lpstr>
      <vt:lpstr>Gender Equality and Social Inclusion (GESI)</vt:lpstr>
      <vt:lpstr>Overview</vt:lpstr>
      <vt:lpstr>Integrating GESI into Health System: Why?</vt:lpstr>
      <vt:lpstr>Key Inputs</vt:lpstr>
      <vt:lpstr>Major Achievements</vt:lpstr>
      <vt:lpstr>Major Achievements</vt:lpstr>
      <vt:lpstr>Way Forward </vt:lpstr>
      <vt:lpstr>Way Forward (cont’d) </vt:lpstr>
      <vt:lpstr>GBV and OCMCs: Why?</vt:lpstr>
      <vt:lpstr> Key Inputs: OCMCs</vt:lpstr>
      <vt:lpstr>Major Achievements: OCMCs</vt:lpstr>
      <vt:lpstr>Way Forward: OCMCs</vt:lpstr>
      <vt:lpstr>Social Service Units (SSUs): Why?</vt:lpstr>
      <vt:lpstr>Key Inputs: SSUs</vt:lpstr>
      <vt:lpstr>Achievements: SSUs</vt:lpstr>
      <vt:lpstr>Achievements: SSUs</vt:lpstr>
      <vt:lpstr>Way Forward: SSUs</vt:lpstr>
      <vt:lpstr>Social Audit (SA): Why? </vt:lpstr>
      <vt:lpstr>Key Inputs: SA</vt:lpstr>
      <vt:lpstr> Major Achievements: SA</vt:lpstr>
      <vt:lpstr>Way Forward: SA</vt:lpstr>
      <vt:lpstr>Thank you</vt:lpstr>
      <vt:lpstr>Monitoring and Evaluation  </vt:lpstr>
      <vt:lpstr>Presentation Outline</vt:lpstr>
      <vt:lpstr>Collaborative Approach of Strengthening M&amp;E </vt:lpstr>
      <vt:lpstr>Strengthening of HMIS</vt:lpstr>
      <vt:lpstr>Strengthening of HMIS …</vt:lpstr>
      <vt:lpstr>HMIS Publications…</vt:lpstr>
      <vt:lpstr>NepalDHIS Dashboard</vt:lpstr>
      <vt:lpstr>NepalDHIS: Data Entry Form</vt:lpstr>
      <vt:lpstr>Strengthening of HMIS …</vt:lpstr>
      <vt:lpstr>Harmonization of Health Facility Surveys</vt:lpstr>
      <vt:lpstr>Slide 121</vt:lpstr>
      <vt:lpstr>Harmonization of Health Facility Surveys …</vt:lpstr>
      <vt:lpstr>Nepal Health Facility Survey</vt:lpstr>
      <vt:lpstr>NHFS Outputs</vt:lpstr>
      <vt:lpstr>Slide 125</vt:lpstr>
      <vt:lpstr>Slide 126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Equality and Social Inclusion (GESI)</dc:title>
  <dc:creator>Sitaram Prasai</dc:creator>
  <cp:lastModifiedBy>Greg Whiteside</cp:lastModifiedBy>
  <cp:revision>116</cp:revision>
  <dcterms:created xsi:type="dcterms:W3CDTF">2016-01-23T13:28:27Z</dcterms:created>
  <dcterms:modified xsi:type="dcterms:W3CDTF">2016-01-29T01:39:55Z</dcterms:modified>
</cp:coreProperties>
</file>